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274" r:id="rId3"/>
    <p:sldId id="359" r:id="rId4"/>
    <p:sldId id="360" r:id="rId5"/>
    <p:sldId id="361" r:id="rId6"/>
    <p:sldId id="362" r:id="rId7"/>
    <p:sldId id="365" r:id="rId8"/>
    <p:sldId id="363" r:id="rId9"/>
    <p:sldId id="327" r:id="rId10"/>
    <p:sldId id="323" r:id="rId11"/>
    <p:sldId id="324" r:id="rId12"/>
    <p:sldId id="325" r:id="rId13"/>
    <p:sldId id="326"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271" r:id="rId43"/>
    <p:sldId id="272" r:id="rId44"/>
    <p:sldId id="366" r:id="rId45"/>
    <p:sldId id="275"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7" r:id="rId87"/>
    <p:sldId id="408" r:id="rId88"/>
    <p:sldId id="409" r:id="rId89"/>
    <p:sldId id="410" r:id="rId90"/>
    <p:sldId id="273" r:id="rId91"/>
    <p:sldId id="358" r:id="rId92"/>
    <p:sldId id="411" r:id="rId93"/>
    <p:sldId id="412" r:id="rId94"/>
    <p:sldId id="413" r:id="rId95"/>
    <p:sldId id="414" r:id="rId96"/>
    <p:sldId id="415" r:id="rId97"/>
    <p:sldId id="416" r:id="rId98"/>
    <p:sldId id="417" r:id="rId99"/>
    <p:sldId id="418" r:id="rId100"/>
    <p:sldId id="419" r:id="rId101"/>
    <p:sldId id="420" r:id="rId102"/>
    <p:sldId id="276" r:id="rId103"/>
    <p:sldId id="278" r:id="rId104"/>
    <p:sldId id="277" r:id="rId105"/>
    <p:sldId id="279" r:id="rId106"/>
    <p:sldId id="364" r:id="rId107"/>
    <p:sldId id="280"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7" autoAdjust="0"/>
    <p:restoredTop sz="94660"/>
  </p:normalViewPr>
  <p:slideViewPr>
    <p:cSldViewPr snapToGrid="0">
      <p:cViewPr varScale="1">
        <p:scale>
          <a:sx n="65" d="100"/>
          <a:sy n="65" d="100"/>
        </p:scale>
        <p:origin x="-102" y="-29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latin typeface="Lucida Sans" charset="0"/>
                <a:ea typeface="Lucida Sans" charset="0"/>
                <a:cs typeface="Lucida Sans" charset="0"/>
              </a:rPr>
              <a:t>FIGURE 1 - Level</a:t>
            </a:r>
            <a:r>
              <a:rPr lang="en-US" b="1" baseline="0">
                <a:latin typeface="Lucida Sans" charset="0"/>
                <a:ea typeface="Lucida Sans" charset="0"/>
                <a:cs typeface="Lucida Sans" charset="0"/>
              </a:rPr>
              <a:t> of Completeness</a:t>
            </a:r>
          </a:p>
          <a:p>
            <a:pPr>
              <a:defRPr sz="1400" b="0" i="0" u="none" strike="noStrike" kern="1200" spc="0" baseline="0">
                <a:solidFill>
                  <a:schemeClr val="tx1">
                    <a:lumMod val="65000"/>
                    <a:lumOff val="35000"/>
                  </a:schemeClr>
                </a:solidFill>
                <a:latin typeface="+mn-lt"/>
                <a:ea typeface="+mn-ea"/>
                <a:cs typeface="+mn-cs"/>
              </a:defRPr>
            </a:pPr>
            <a:r>
              <a:rPr lang="en-US" b="1" baseline="0">
                <a:latin typeface="Lucida Sans" charset="0"/>
                <a:ea typeface="Lucida Sans" charset="0"/>
                <a:cs typeface="Lucida Sans" charset="0"/>
              </a:rPr>
              <a:t>Across Organizations</a:t>
            </a:r>
            <a:endParaRPr lang="en-US" b="1">
              <a:latin typeface="Lucida Sans" charset="0"/>
              <a:ea typeface="Lucida Sans" charset="0"/>
              <a:cs typeface="Lucida Sans" charset="0"/>
            </a:endParaRPr>
          </a:p>
        </c:rich>
      </c:tx>
      <c:layout/>
      <c:overlay val="0"/>
      <c:spPr>
        <a:noFill/>
        <a:ln>
          <a:noFill/>
        </a:ln>
        <a:effectLst/>
      </c:spPr>
    </c:title>
    <c:autoTitleDeleted val="0"/>
    <c:plotArea>
      <c:layout>
        <c:manualLayout>
          <c:layoutTarget val="inner"/>
          <c:xMode val="edge"/>
          <c:yMode val="edge"/>
          <c:x val="4.4227404659052699E-2"/>
          <c:y val="0.179685787358422"/>
          <c:w val="0.91846786230294297"/>
          <c:h val="0.57270130236278005"/>
        </c:manualLayout>
      </c:layout>
      <c:barChart>
        <c:barDir val="col"/>
        <c:grouping val="stacked"/>
        <c:varyColors val="0"/>
        <c:ser>
          <c:idx val="0"/>
          <c:order val="0"/>
          <c:spPr>
            <a:solidFill>
              <a:schemeClr val="accent1"/>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Sheet1!$G$3:$AH$3</c:f>
            </c:numRef>
          </c:val>
          <c:extLst xmlns:c16r2="http://schemas.microsoft.com/office/drawing/2015/06/chart">
            <c:ext xmlns:c16="http://schemas.microsoft.com/office/drawing/2014/chart" uri="{C3380CC4-5D6E-409C-BE32-E72D297353CC}">
              <c16:uniqueId val="{00000000-B066-4A82-92E1-B75B9B452C35}"/>
            </c:ext>
          </c:extLst>
        </c:ser>
        <c:ser>
          <c:idx val="1"/>
          <c:order val="1"/>
          <c:spPr>
            <a:solidFill>
              <a:schemeClr val="accent2"/>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Sheet1!$G$4:$AH$4</c:f>
            </c:numRef>
          </c:val>
          <c:extLst xmlns:c16r2="http://schemas.microsoft.com/office/drawing/2015/06/chart">
            <c:ext xmlns:c16="http://schemas.microsoft.com/office/drawing/2014/chart" uri="{C3380CC4-5D6E-409C-BE32-E72D297353CC}">
              <c16:uniqueId val="{00000001-B066-4A82-92E1-B75B9B452C35}"/>
            </c:ext>
          </c:extLst>
        </c:ser>
        <c:ser>
          <c:idx val="2"/>
          <c:order val="2"/>
          <c:spPr>
            <a:solidFill>
              <a:schemeClr val="accent3"/>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Sheet1!$G$5:$AH$5</c:f>
            </c:numRef>
          </c:val>
          <c:extLst xmlns:c16r2="http://schemas.microsoft.com/office/drawing/2015/06/chart">
            <c:ext xmlns:c16="http://schemas.microsoft.com/office/drawing/2014/chart" uri="{C3380CC4-5D6E-409C-BE32-E72D297353CC}">
              <c16:uniqueId val="{00000002-B066-4A82-92E1-B75B9B452C35}"/>
            </c:ext>
          </c:extLst>
        </c:ser>
        <c:ser>
          <c:idx val="3"/>
          <c:order val="3"/>
          <c:spPr>
            <a:solidFill>
              <a:schemeClr val="accent4"/>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Sheet1!$G$6:$AH$6</c:f>
            </c:numRef>
          </c:val>
          <c:extLst xmlns:c16r2="http://schemas.microsoft.com/office/drawing/2015/06/chart">
            <c:ext xmlns:c16="http://schemas.microsoft.com/office/drawing/2014/chart" uri="{C3380CC4-5D6E-409C-BE32-E72D297353CC}">
              <c16:uniqueId val="{00000003-B066-4A82-92E1-B75B9B452C35}"/>
            </c:ext>
          </c:extLst>
        </c:ser>
        <c:ser>
          <c:idx val="4"/>
          <c:order val="4"/>
          <c:spPr>
            <a:solidFill>
              <a:schemeClr val="accent5"/>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Sheet1!$G$7:$AH$7</c:f>
            </c:numRef>
          </c:val>
          <c:extLst xmlns:c16r2="http://schemas.microsoft.com/office/drawing/2015/06/chart">
            <c:ext xmlns:c16="http://schemas.microsoft.com/office/drawing/2014/chart" uri="{C3380CC4-5D6E-409C-BE32-E72D297353CC}">
              <c16:uniqueId val="{00000004-B066-4A82-92E1-B75B9B452C35}"/>
            </c:ext>
          </c:extLst>
        </c:ser>
        <c:ser>
          <c:idx val="5"/>
          <c:order val="5"/>
          <c:spPr>
            <a:solidFill>
              <a:schemeClr val="accent6"/>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Sheet1!$G$8:$AH$8</c:f>
            </c:numRef>
          </c:val>
          <c:extLst xmlns:c16r2="http://schemas.microsoft.com/office/drawing/2015/06/chart">
            <c:ext xmlns:c16="http://schemas.microsoft.com/office/drawing/2014/chart" uri="{C3380CC4-5D6E-409C-BE32-E72D297353CC}">
              <c16:uniqueId val="{00000005-B066-4A82-92E1-B75B9B452C35}"/>
            </c:ext>
          </c:extLst>
        </c:ser>
        <c:ser>
          <c:idx val="6"/>
          <c:order val="6"/>
          <c:spPr>
            <a:solidFill>
              <a:schemeClr val="accent1">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Sheet1!$G$9:$AH$9</c:f>
            </c:numRef>
          </c:val>
          <c:extLst xmlns:c16r2="http://schemas.microsoft.com/office/drawing/2015/06/chart">
            <c:ext xmlns:c16="http://schemas.microsoft.com/office/drawing/2014/chart" uri="{C3380CC4-5D6E-409C-BE32-E72D297353CC}">
              <c16:uniqueId val="{00000006-B066-4A82-92E1-B75B9B452C35}"/>
            </c:ext>
          </c:extLst>
        </c:ser>
        <c:ser>
          <c:idx val="7"/>
          <c:order val="7"/>
          <c:spPr>
            <a:solidFill>
              <a:schemeClr val="accent2">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Sheet1!$G$10:$AH$10</c:f>
            </c:numRef>
          </c:val>
          <c:extLst xmlns:c16r2="http://schemas.microsoft.com/office/drawing/2015/06/chart">
            <c:ext xmlns:c16="http://schemas.microsoft.com/office/drawing/2014/chart" uri="{C3380CC4-5D6E-409C-BE32-E72D297353CC}">
              <c16:uniqueId val="{00000007-B066-4A82-92E1-B75B9B452C35}"/>
            </c:ext>
          </c:extLst>
        </c:ser>
        <c:ser>
          <c:idx val="8"/>
          <c:order val="8"/>
          <c:spPr>
            <a:solidFill>
              <a:schemeClr val="accent3">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Sheet1!$G$11:$AH$11</c:f>
            </c:numRef>
          </c:val>
          <c:extLst xmlns:c16r2="http://schemas.microsoft.com/office/drawing/2015/06/chart">
            <c:ext xmlns:c16="http://schemas.microsoft.com/office/drawing/2014/chart" uri="{C3380CC4-5D6E-409C-BE32-E72D297353CC}">
              <c16:uniqueId val="{00000008-B066-4A82-92E1-B75B9B452C35}"/>
            </c:ext>
          </c:extLst>
        </c:ser>
        <c:ser>
          <c:idx val="9"/>
          <c:order val="9"/>
          <c:spPr>
            <a:solidFill>
              <a:schemeClr val="accent4">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Sheet1!$G$12:$AH$12</c:f>
            </c:numRef>
          </c:val>
          <c:extLst xmlns:c16r2="http://schemas.microsoft.com/office/drawing/2015/06/chart">
            <c:ext xmlns:c16="http://schemas.microsoft.com/office/drawing/2014/chart" uri="{C3380CC4-5D6E-409C-BE32-E72D297353CC}">
              <c16:uniqueId val="{00000009-B066-4A82-92E1-B75B9B452C35}"/>
            </c:ext>
          </c:extLst>
        </c:ser>
        <c:ser>
          <c:idx val="10"/>
          <c:order val="10"/>
          <c:spPr>
            <a:solidFill>
              <a:schemeClr val="accent5">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Sheet1!$G$13:$AH$13</c:f>
            </c:numRef>
          </c:val>
          <c:extLst xmlns:c16r2="http://schemas.microsoft.com/office/drawing/2015/06/chart">
            <c:ext xmlns:c16="http://schemas.microsoft.com/office/drawing/2014/chart" uri="{C3380CC4-5D6E-409C-BE32-E72D297353CC}">
              <c16:uniqueId val="{0000000A-B066-4A82-92E1-B75B9B452C35}"/>
            </c:ext>
          </c:extLst>
        </c:ser>
        <c:ser>
          <c:idx val="11"/>
          <c:order val="11"/>
          <c:spPr>
            <a:solidFill>
              <a:schemeClr val="accent6">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Sheet1!$G$14:$AH$14</c:f>
            </c:numRef>
          </c:val>
          <c:extLst xmlns:c16r2="http://schemas.microsoft.com/office/drawing/2015/06/chart">
            <c:ext xmlns:c16="http://schemas.microsoft.com/office/drawing/2014/chart" uri="{C3380CC4-5D6E-409C-BE32-E72D297353CC}">
              <c16:uniqueId val="{0000000B-B066-4A82-92E1-B75B9B452C35}"/>
            </c:ext>
          </c:extLst>
        </c:ser>
        <c:ser>
          <c:idx val="12"/>
          <c:order val="12"/>
          <c:spPr>
            <a:solidFill>
              <a:schemeClr val="accent1">
                <a:lumMod val="80000"/>
                <a:lumOff val="2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Sheet1!$G$15:$AH$15</c:f>
            </c:numRef>
          </c:val>
          <c:extLst xmlns:c16r2="http://schemas.microsoft.com/office/drawing/2015/06/chart">
            <c:ext xmlns:c16="http://schemas.microsoft.com/office/drawing/2014/chart" uri="{C3380CC4-5D6E-409C-BE32-E72D297353CC}">
              <c16:uniqueId val="{0000000C-B066-4A82-92E1-B75B9B452C35}"/>
            </c:ext>
          </c:extLst>
        </c:ser>
        <c:ser>
          <c:idx val="13"/>
          <c:order val="13"/>
          <c:spPr>
            <a:solidFill>
              <a:schemeClr val="accent2">
                <a:lumMod val="80000"/>
                <a:lumOff val="2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Sheet1!$G$16:$AH$16</c:f>
            </c:numRef>
          </c:val>
          <c:extLst xmlns:c16r2="http://schemas.microsoft.com/office/drawing/2015/06/chart">
            <c:ext xmlns:c16="http://schemas.microsoft.com/office/drawing/2014/chart" uri="{C3380CC4-5D6E-409C-BE32-E72D297353CC}">
              <c16:uniqueId val="{0000000D-B066-4A82-92E1-B75B9B452C35}"/>
            </c:ext>
          </c:extLst>
        </c:ser>
        <c:ser>
          <c:idx val="14"/>
          <c:order val="14"/>
          <c:spPr>
            <a:solidFill>
              <a:schemeClr val="accent3">
                <a:lumMod val="80000"/>
                <a:lumOff val="2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Sheet1!$G$17:$AH$17</c:f>
            </c:numRef>
          </c:val>
          <c:extLst xmlns:c16r2="http://schemas.microsoft.com/office/drawing/2015/06/chart">
            <c:ext xmlns:c16="http://schemas.microsoft.com/office/drawing/2014/chart" uri="{C3380CC4-5D6E-409C-BE32-E72D297353CC}">
              <c16:uniqueId val="{0000000E-B066-4A82-92E1-B75B9B452C35}"/>
            </c:ext>
          </c:extLst>
        </c:ser>
        <c:ser>
          <c:idx val="15"/>
          <c:order val="15"/>
          <c:spPr>
            <a:solidFill>
              <a:schemeClr val="accent4">
                <a:lumMod val="80000"/>
                <a:lumOff val="2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Sheet1!$G$18:$AH$18</c:f>
            </c:numRef>
          </c:val>
          <c:extLst xmlns:c16r2="http://schemas.microsoft.com/office/drawing/2015/06/chart">
            <c:ext xmlns:c16="http://schemas.microsoft.com/office/drawing/2014/chart" uri="{C3380CC4-5D6E-409C-BE32-E72D297353CC}">
              <c16:uniqueId val="{0000000F-B066-4A82-92E1-B75B9B452C35}"/>
            </c:ext>
          </c:extLst>
        </c:ser>
        <c:ser>
          <c:idx val="16"/>
          <c:order val="16"/>
          <c:spPr>
            <a:solidFill>
              <a:schemeClr val="accent5">
                <a:lumMod val="80000"/>
                <a:lumOff val="2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Sheet1!$G$19:$AH$19</c:f>
            </c:numRef>
          </c:val>
          <c:extLst xmlns:c16r2="http://schemas.microsoft.com/office/drawing/2015/06/chart">
            <c:ext xmlns:c16="http://schemas.microsoft.com/office/drawing/2014/chart" uri="{C3380CC4-5D6E-409C-BE32-E72D297353CC}">
              <c16:uniqueId val="{00000010-B066-4A82-92E1-B75B9B452C35}"/>
            </c:ext>
          </c:extLst>
        </c:ser>
        <c:ser>
          <c:idx val="17"/>
          <c:order val="17"/>
          <c:spPr>
            <a:solidFill>
              <a:schemeClr val="accent6">
                <a:lumMod val="80000"/>
                <a:lumOff val="2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Sheet1!$G$20:$AH$20</c:f>
            </c:numRef>
          </c:val>
          <c:extLst xmlns:c16r2="http://schemas.microsoft.com/office/drawing/2015/06/chart">
            <c:ext xmlns:c16="http://schemas.microsoft.com/office/drawing/2014/chart" uri="{C3380CC4-5D6E-409C-BE32-E72D297353CC}">
              <c16:uniqueId val="{00000011-B066-4A82-92E1-B75B9B452C35}"/>
            </c:ext>
          </c:extLst>
        </c:ser>
        <c:ser>
          <c:idx val="18"/>
          <c:order val="18"/>
          <c:spPr>
            <a:solidFill>
              <a:schemeClr val="accent1">
                <a:lumMod val="8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Sheet1!$G$21:$AH$21</c:f>
            </c:numRef>
          </c:val>
          <c:extLst xmlns:c16r2="http://schemas.microsoft.com/office/drawing/2015/06/chart">
            <c:ext xmlns:c16="http://schemas.microsoft.com/office/drawing/2014/chart" uri="{C3380CC4-5D6E-409C-BE32-E72D297353CC}">
              <c16:uniqueId val="{00000012-B066-4A82-92E1-B75B9B452C35}"/>
            </c:ext>
          </c:extLst>
        </c:ser>
        <c:ser>
          <c:idx val="19"/>
          <c:order val="19"/>
          <c:tx>
            <c:v>OpenTravel</c:v>
          </c:tx>
          <c:spPr>
            <a:solidFill>
              <a:srgbClr val="FF0000"/>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Sheet1!$G$22:$AH$22</c:f>
              <c:numCache>
                <c:formatCode>General</c:formatCode>
                <c:ptCount val="21"/>
                <c:pt idx="0">
                  <c:v>3</c:v>
                </c:pt>
                <c:pt idx="1">
                  <c:v>4</c:v>
                </c:pt>
                <c:pt idx="2">
                  <c:v>5</c:v>
                </c:pt>
                <c:pt idx="3">
                  <c:v>2</c:v>
                </c:pt>
                <c:pt idx="4">
                  <c:v>0</c:v>
                </c:pt>
                <c:pt idx="5">
                  <c:v>10</c:v>
                </c:pt>
                <c:pt idx="6">
                  <c:v>2</c:v>
                </c:pt>
                <c:pt idx="7">
                  <c:v>0</c:v>
                </c:pt>
                <c:pt idx="8">
                  <c:v>5</c:v>
                </c:pt>
                <c:pt idx="9">
                  <c:v>2</c:v>
                </c:pt>
                <c:pt idx="10">
                  <c:v>0</c:v>
                </c:pt>
                <c:pt idx="11">
                  <c:v>7</c:v>
                </c:pt>
                <c:pt idx="12">
                  <c:v>7</c:v>
                </c:pt>
                <c:pt idx="13">
                  <c:v>0</c:v>
                </c:pt>
                <c:pt idx="14">
                  <c:v>1</c:v>
                </c:pt>
                <c:pt idx="15">
                  <c:v>5</c:v>
                </c:pt>
                <c:pt idx="16">
                  <c:v>0</c:v>
                </c:pt>
                <c:pt idx="17">
                  <c:v>2</c:v>
                </c:pt>
                <c:pt idx="18">
                  <c:v>2</c:v>
                </c:pt>
                <c:pt idx="19">
                  <c:v>0</c:v>
                </c:pt>
                <c:pt idx="20">
                  <c:v>7</c:v>
                </c:pt>
              </c:numCache>
            </c:numRef>
          </c:val>
          <c:extLst xmlns:c16r2="http://schemas.microsoft.com/office/drawing/2015/06/chart">
            <c:ext xmlns:c16="http://schemas.microsoft.com/office/drawing/2014/chart" uri="{C3380CC4-5D6E-409C-BE32-E72D297353CC}">
              <c16:uniqueId val="{00000013-B066-4A82-92E1-B75B9B452C35}"/>
            </c:ext>
          </c:extLst>
        </c:ser>
        <c:ser>
          <c:idx val="21"/>
          <c:order val="20"/>
          <c:spPr>
            <a:solidFill>
              <a:schemeClr val="accent4">
                <a:lumMod val="8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Sheet1!$G$24:$AH$24</c:f>
              <c:numCache>
                <c:formatCode>General</c:formatCode>
                <c:ptCount val="21"/>
                <c:pt idx="0">
                  <c:v>0</c:v>
                </c:pt>
                <c:pt idx="3">
                  <c:v>0</c:v>
                </c:pt>
                <c:pt idx="6">
                  <c:v>0</c:v>
                </c:pt>
                <c:pt idx="9">
                  <c:v>0</c:v>
                </c:pt>
                <c:pt idx="12">
                  <c:v>0</c:v>
                </c:pt>
                <c:pt idx="15">
                  <c:v>0</c:v>
                </c:pt>
                <c:pt idx="18">
                  <c:v>0</c:v>
                </c:pt>
              </c:numCache>
            </c:numRef>
          </c:val>
          <c:extLst xmlns:c16r2="http://schemas.microsoft.com/office/drawing/2015/06/chart">
            <c:ext xmlns:c16="http://schemas.microsoft.com/office/drawing/2014/chart" uri="{C3380CC4-5D6E-409C-BE32-E72D297353CC}">
              <c16:uniqueId val="{00000014-B066-4A82-92E1-B75B9B452C35}"/>
            </c:ext>
          </c:extLst>
        </c:ser>
        <c:ser>
          <c:idx val="22"/>
          <c:order val="21"/>
          <c:tx>
            <c:v>HTNG</c:v>
          </c:tx>
          <c:spPr>
            <a:solidFill>
              <a:schemeClr val="accent5">
                <a:lumMod val="8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Sheet1!$G$25:$AH$25</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xmlns:c16r2="http://schemas.microsoft.com/office/drawing/2015/06/chart">
            <c:ext xmlns:c16="http://schemas.microsoft.com/office/drawing/2014/chart" uri="{C3380CC4-5D6E-409C-BE32-E72D297353CC}">
              <c16:uniqueId val="{00000015-B066-4A82-92E1-B75B9B452C35}"/>
            </c:ext>
          </c:extLst>
        </c:ser>
        <c:ser>
          <c:idx val="23"/>
          <c:order val="22"/>
          <c:spPr>
            <a:solidFill>
              <a:schemeClr val="accent6">
                <a:lumMod val="8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Sheet1!$G$26:$AH$26</c:f>
            </c:numRef>
          </c:val>
          <c:extLst xmlns:c16r2="http://schemas.microsoft.com/office/drawing/2015/06/chart">
            <c:ext xmlns:c16="http://schemas.microsoft.com/office/drawing/2014/chart" uri="{C3380CC4-5D6E-409C-BE32-E72D297353CC}">
              <c16:uniqueId val="{00000016-B066-4A82-92E1-B75B9B452C35}"/>
            </c:ext>
          </c:extLst>
        </c:ser>
        <c:ser>
          <c:idx val="24"/>
          <c:order val="23"/>
          <c:spPr>
            <a:solidFill>
              <a:schemeClr val="accent1">
                <a:lumMod val="60000"/>
                <a:lumOff val="4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Sheet1!$G$27:$AH$27</c:f>
            </c:numRef>
          </c:val>
          <c:extLst xmlns:c16r2="http://schemas.microsoft.com/office/drawing/2015/06/chart">
            <c:ext xmlns:c16="http://schemas.microsoft.com/office/drawing/2014/chart" uri="{C3380CC4-5D6E-409C-BE32-E72D297353CC}">
              <c16:uniqueId val="{00000017-B066-4A82-92E1-B75B9B452C35}"/>
            </c:ext>
          </c:extLst>
        </c:ser>
        <c:ser>
          <c:idx val="25"/>
          <c:order val="24"/>
          <c:spPr>
            <a:solidFill>
              <a:schemeClr val="accent2">
                <a:lumMod val="60000"/>
                <a:lumOff val="4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Sheet1!$G$28:$AH$28</c:f>
            </c:numRef>
          </c:val>
          <c:extLst xmlns:c16r2="http://schemas.microsoft.com/office/drawing/2015/06/chart">
            <c:ext xmlns:c16="http://schemas.microsoft.com/office/drawing/2014/chart" uri="{C3380CC4-5D6E-409C-BE32-E72D297353CC}">
              <c16:uniqueId val="{00000018-B066-4A82-92E1-B75B9B452C35}"/>
            </c:ext>
          </c:extLst>
        </c:ser>
        <c:ser>
          <c:idx val="26"/>
          <c:order val="25"/>
          <c:spPr>
            <a:solidFill>
              <a:schemeClr val="accent3">
                <a:lumMod val="60000"/>
                <a:lumOff val="4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Sheet1!$G$29:$AH$29</c:f>
            </c:numRef>
          </c:val>
          <c:extLst xmlns:c16r2="http://schemas.microsoft.com/office/drawing/2015/06/chart">
            <c:ext xmlns:c16="http://schemas.microsoft.com/office/drawing/2014/chart" uri="{C3380CC4-5D6E-409C-BE32-E72D297353CC}">
              <c16:uniqueId val="{00000019-B066-4A82-92E1-B75B9B452C35}"/>
            </c:ext>
          </c:extLst>
        </c:ser>
        <c:ser>
          <c:idx val="27"/>
          <c:order val="26"/>
          <c:spPr>
            <a:solidFill>
              <a:schemeClr val="accent4">
                <a:lumMod val="60000"/>
                <a:lumOff val="4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Sheet1!$G$30:$AH$30</c:f>
            </c:numRef>
          </c:val>
          <c:extLst xmlns:c16r2="http://schemas.microsoft.com/office/drawing/2015/06/chart">
            <c:ext xmlns:c16="http://schemas.microsoft.com/office/drawing/2014/chart" uri="{C3380CC4-5D6E-409C-BE32-E72D297353CC}">
              <c16:uniqueId val="{0000001A-B066-4A82-92E1-B75B9B452C35}"/>
            </c:ext>
          </c:extLst>
        </c:ser>
        <c:ser>
          <c:idx val="28"/>
          <c:order val="27"/>
          <c:spPr>
            <a:solidFill>
              <a:schemeClr val="accent5">
                <a:lumMod val="60000"/>
                <a:lumOff val="4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Sheet1!$G$31:$AH$31</c:f>
            </c:numRef>
          </c:val>
          <c:extLst xmlns:c16r2="http://schemas.microsoft.com/office/drawing/2015/06/chart">
            <c:ext xmlns:c16="http://schemas.microsoft.com/office/drawing/2014/chart" uri="{C3380CC4-5D6E-409C-BE32-E72D297353CC}">
              <c16:uniqueId val="{0000001B-B066-4A82-92E1-B75B9B452C35}"/>
            </c:ext>
          </c:extLst>
        </c:ser>
        <c:ser>
          <c:idx val="29"/>
          <c:order val="28"/>
          <c:spPr>
            <a:solidFill>
              <a:schemeClr val="accent6">
                <a:lumMod val="60000"/>
                <a:lumOff val="4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Sheet1!$G$32:$AH$32</c:f>
            </c:numRef>
          </c:val>
          <c:extLst xmlns:c16r2="http://schemas.microsoft.com/office/drawing/2015/06/chart">
            <c:ext xmlns:c16="http://schemas.microsoft.com/office/drawing/2014/chart" uri="{C3380CC4-5D6E-409C-BE32-E72D297353CC}">
              <c16:uniqueId val="{0000001C-B066-4A82-92E1-B75B9B452C35}"/>
            </c:ext>
          </c:extLst>
        </c:ser>
        <c:ser>
          <c:idx val="30"/>
          <c:order val="29"/>
          <c:spPr>
            <a:solidFill>
              <a:schemeClr val="accent1">
                <a:lumMod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Sheet1!$G$33:$AH$33</c:f>
            </c:numRef>
          </c:val>
          <c:extLst xmlns:c16r2="http://schemas.microsoft.com/office/drawing/2015/06/chart">
            <c:ext xmlns:c16="http://schemas.microsoft.com/office/drawing/2014/chart" uri="{C3380CC4-5D6E-409C-BE32-E72D297353CC}">
              <c16:uniqueId val="{0000001D-B066-4A82-92E1-B75B9B452C35}"/>
            </c:ext>
          </c:extLst>
        </c:ser>
        <c:ser>
          <c:idx val="31"/>
          <c:order val="30"/>
          <c:spPr>
            <a:solidFill>
              <a:schemeClr val="accent2">
                <a:lumMod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Sheet1!$G$34:$AH$34</c:f>
            </c:numRef>
          </c:val>
          <c:extLst xmlns:c16r2="http://schemas.microsoft.com/office/drawing/2015/06/chart">
            <c:ext xmlns:c16="http://schemas.microsoft.com/office/drawing/2014/chart" uri="{C3380CC4-5D6E-409C-BE32-E72D297353CC}">
              <c16:uniqueId val="{0000001E-B066-4A82-92E1-B75B9B452C35}"/>
            </c:ext>
          </c:extLst>
        </c:ser>
        <c:ser>
          <c:idx val="32"/>
          <c:order val="31"/>
          <c:spPr>
            <a:solidFill>
              <a:schemeClr val="accent3">
                <a:lumMod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Sheet1!$G$35:$AH$35</c:f>
            </c:numRef>
          </c:val>
          <c:extLst xmlns:c16r2="http://schemas.microsoft.com/office/drawing/2015/06/chart">
            <c:ext xmlns:c16="http://schemas.microsoft.com/office/drawing/2014/chart" uri="{C3380CC4-5D6E-409C-BE32-E72D297353CC}">
              <c16:uniqueId val="{0000001F-B066-4A82-92E1-B75B9B452C35}"/>
            </c:ext>
          </c:extLst>
        </c:ser>
        <c:ser>
          <c:idx val="33"/>
          <c:order val="32"/>
          <c:spPr>
            <a:solidFill>
              <a:schemeClr val="accent4">
                <a:lumMod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Sheet1!$G$36:$AH$36</c:f>
            </c:numRef>
          </c:val>
          <c:extLst xmlns:c16r2="http://schemas.microsoft.com/office/drawing/2015/06/chart">
            <c:ext xmlns:c16="http://schemas.microsoft.com/office/drawing/2014/chart" uri="{C3380CC4-5D6E-409C-BE32-E72D297353CC}">
              <c16:uniqueId val="{00000020-B066-4A82-92E1-B75B9B452C35}"/>
            </c:ext>
          </c:extLst>
        </c:ser>
        <c:ser>
          <c:idx val="34"/>
          <c:order val="33"/>
          <c:spPr>
            <a:solidFill>
              <a:schemeClr val="accent5">
                <a:lumMod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Sheet1!$G$37:$AH$37</c:f>
            </c:numRef>
          </c:val>
          <c:extLst xmlns:c16r2="http://schemas.microsoft.com/office/drawing/2015/06/chart">
            <c:ext xmlns:c16="http://schemas.microsoft.com/office/drawing/2014/chart" uri="{C3380CC4-5D6E-409C-BE32-E72D297353CC}">
              <c16:uniqueId val="{00000021-B066-4A82-92E1-B75B9B452C35}"/>
            </c:ext>
          </c:extLst>
        </c:ser>
        <c:ser>
          <c:idx val="35"/>
          <c:order val="34"/>
          <c:spPr>
            <a:solidFill>
              <a:schemeClr val="accent6">
                <a:lumMod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Sheet1!$G$38:$AH$38</c:f>
            </c:numRef>
          </c:val>
          <c:extLst xmlns:c16r2="http://schemas.microsoft.com/office/drawing/2015/06/chart">
            <c:ext xmlns:c16="http://schemas.microsoft.com/office/drawing/2014/chart" uri="{C3380CC4-5D6E-409C-BE32-E72D297353CC}">
              <c16:uniqueId val="{00000022-B066-4A82-92E1-B75B9B452C35}"/>
            </c:ext>
          </c:extLst>
        </c:ser>
        <c:ser>
          <c:idx val="36"/>
          <c:order val="35"/>
          <c:spPr>
            <a:solidFill>
              <a:schemeClr val="accent1">
                <a:lumMod val="70000"/>
                <a:lumOff val="3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Sheet1!$G$39:$AH$39</c:f>
            </c:numRef>
          </c:val>
          <c:extLst xmlns:c16r2="http://schemas.microsoft.com/office/drawing/2015/06/chart">
            <c:ext xmlns:c16="http://schemas.microsoft.com/office/drawing/2014/chart" uri="{C3380CC4-5D6E-409C-BE32-E72D297353CC}">
              <c16:uniqueId val="{00000023-B066-4A82-92E1-B75B9B452C35}"/>
            </c:ext>
          </c:extLst>
        </c:ser>
        <c:ser>
          <c:idx val="37"/>
          <c:order val="36"/>
          <c:spPr>
            <a:solidFill>
              <a:schemeClr val="accent2">
                <a:lumMod val="70000"/>
                <a:lumOff val="3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Sheet1!$G$40:$AH$40</c:f>
            </c:numRef>
          </c:val>
          <c:extLst xmlns:c16r2="http://schemas.microsoft.com/office/drawing/2015/06/chart">
            <c:ext xmlns:c16="http://schemas.microsoft.com/office/drawing/2014/chart" uri="{C3380CC4-5D6E-409C-BE32-E72D297353CC}">
              <c16:uniqueId val="{00000024-B066-4A82-92E1-B75B9B452C35}"/>
            </c:ext>
          </c:extLst>
        </c:ser>
        <c:ser>
          <c:idx val="38"/>
          <c:order val="37"/>
          <c:spPr>
            <a:solidFill>
              <a:schemeClr val="accent3">
                <a:lumMod val="70000"/>
                <a:lumOff val="3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Sheet1!$G$41:$AH$41</c:f>
            </c:numRef>
          </c:val>
          <c:extLst xmlns:c16r2="http://schemas.microsoft.com/office/drawing/2015/06/chart">
            <c:ext xmlns:c16="http://schemas.microsoft.com/office/drawing/2014/chart" uri="{C3380CC4-5D6E-409C-BE32-E72D297353CC}">
              <c16:uniqueId val="{00000025-B066-4A82-92E1-B75B9B452C35}"/>
            </c:ext>
          </c:extLst>
        </c:ser>
        <c:ser>
          <c:idx val="39"/>
          <c:order val="38"/>
          <c:spPr>
            <a:solidFill>
              <a:schemeClr val="accent4">
                <a:lumMod val="70000"/>
                <a:lumOff val="3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Sheet1!$G$42:$AH$42</c:f>
            </c:numRef>
          </c:val>
          <c:extLst xmlns:c16r2="http://schemas.microsoft.com/office/drawing/2015/06/chart">
            <c:ext xmlns:c16="http://schemas.microsoft.com/office/drawing/2014/chart" uri="{C3380CC4-5D6E-409C-BE32-E72D297353CC}">
              <c16:uniqueId val="{00000026-B066-4A82-92E1-B75B9B452C35}"/>
            </c:ext>
          </c:extLst>
        </c:ser>
        <c:ser>
          <c:idx val="40"/>
          <c:order val="39"/>
          <c:spPr>
            <a:solidFill>
              <a:schemeClr val="accent5">
                <a:lumMod val="70000"/>
                <a:lumOff val="3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Sheet1!$G$43:$AH$43</c:f>
            </c:numRef>
          </c:val>
          <c:extLst xmlns:c16r2="http://schemas.microsoft.com/office/drawing/2015/06/chart">
            <c:ext xmlns:c16="http://schemas.microsoft.com/office/drawing/2014/chart" uri="{C3380CC4-5D6E-409C-BE32-E72D297353CC}">
              <c16:uniqueId val="{00000027-B066-4A82-92E1-B75B9B452C35}"/>
            </c:ext>
          </c:extLst>
        </c:ser>
        <c:ser>
          <c:idx val="41"/>
          <c:order val="40"/>
          <c:spPr>
            <a:solidFill>
              <a:schemeClr val="accent6">
                <a:lumMod val="70000"/>
                <a:lumOff val="3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Sheet1!$G$44:$AH$44</c:f>
            </c:numRef>
          </c:val>
          <c:extLst xmlns:c16r2="http://schemas.microsoft.com/office/drawing/2015/06/chart">
            <c:ext xmlns:c16="http://schemas.microsoft.com/office/drawing/2014/chart" uri="{C3380CC4-5D6E-409C-BE32-E72D297353CC}">
              <c16:uniqueId val="{00000028-B066-4A82-92E1-B75B9B452C35}"/>
            </c:ext>
          </c:extLst>
        </c:ser>
        <c:ser>
          <c:idx val="42"/>
          <c:order val="41"/>
          <c:tx>
            <c:v>IATA</c:v>
          </c:tx>
          <c:spPr>
            <a:solidFill>
              <a:srgbClr val="FFFF00"/>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Sheet1!$G$45:$AH$45</c:f>
              <c:numCache>
                <c:formatCode>General</c:formatCode>
                <c:ptCount val="21"/>
                <c:pt idx="0">
                  <c:v>0</c:v>
                </c:pt>
                <c:pt idx="1">
                  <c:v>0</c:v>
                </c:pt>
                <c:pt idx="2">
                  <c:v>7</c:v>
                </c:pt>
                <c:pt idx="3">
                  <c:v>12</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xmlns:c16r2="http://schemas.microsoft.com/office/drawing/2015/06/chart">
            <c:ext xmlns:c16="http://schemas.microsoft.com/office/drawing/2014/chart" uri="{C3380CC4-5D6E-409C-BE32-E72D297353CC}">
              <c16:uniqueId val="{00000029-B066-4A82-92E1-B75B9B452C35}"/>
            </c:ext>
          </c:extLst>
        </c:ser>
        <c:ser>
          <c:idx val="44"/>
          <c:order val="42"/>
          <c:spPr>
            <a:solidFill>
              <a:schemeClr val="accent3">
                <a:lumMod val="7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Sheet1!$G$47:$AH$47</c:f>
              <c:numCache>
                <c:formatCode>General</c:formatCode>
                <c:ptCount val="21"/>
                <c:pt idx="0">
                  <c:v>0</c:v>
                </c:pt>
                <c:pt idx="3">
                  <c:v>0</c:v>
                </c:pt>
                <c:pt idx="6">
                  <c:v>0</c:v>
                </c:pt>
                <c:pt idx="9">
                  <c:v>0</c:v>
                </c:pt>
                <c:pt idx="12">
                  <c:v>0</c:v>
                </c:pt>
                <c:pt idx="15">
                  <c:v>0</c:v>
                </c:pt>
                <c:pt idx="18">
                  <c:v>0</c:v>
                </c:pt>
              </c:numCache>
            </c:numRef>
          </c:val>
          <c:extLst xmlns:c16r2="http://schemas.microsoft.com/office/drawing/2015/06/chart">
            <c:ext xmlns:c16="http://schemas.microsoft.com/office/drawing/2014/chart" uri="{C3380CC4-5D6E-409C-BE32-E72D297353CC}">
              <c16:uniqueId val="{0000002A-B066-4A82-92E1-B75B9B452C35}"/>
            </c:ext>
          </c:extLst>
        </c:ser>
        <c:ser>
          <c:idx val="45"/>
          <c:order val="43"/>
          <c:spPr>
            <a:solidFill>
              <a:schemeClr val="accent4">
                <a:lumMod val="7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Sheet1!$G$48:$AH$48</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xmlns:c16r2="http://schemas.microsoft.com/office/drawing/2015/06/chart">
            <c:ext xmlns:c16="http://schemas.microsoft.com/office/drawing/2014/chart" uri="{C3380CC4-5D6E-409C-BE32-E72D297353CC}">
              <c16:uniqueId val="{0000002B-B066-4A82-92E1-B75B9B452C35}"/>
            </c:ext>
          </c:extLst>
        </c:ser>
        <c:ser>
          <c:idx val="46"/>
          <c:order val="44"/>
          <c:spPr>
            <a:solidFill>
              <a:schemeClr val="accent5">
                <a:lumMod val="7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Sheet1!$G$49:$AH$49</c:f>
            </c:numRef>
          </c:val>
          <c:extLst xmlns:c16r2="http://schemas.microsoft.com/office/drawing/2015/06/chart">
            <c:ext xmlns:c16="http://schemas.microsoft.com/office/drawing/2014/chart" uri="{C3380CC4-5D6E-409C-BE32-E72D297353CC}">
              <c16:uniqueId val="{0000002C-B066-4A82-92E1-B75B9B452C35}"/>
            </c:ext>
          </c:extLst>
        </c:ser>
        <c:ser>
          <c:idx val="47"/>
          <c:order val="45"/>
          <c:spPr>
            <a:solidFill>
              <a:schemeClr val="accent6">
                <a:lumMod val="7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Sheet1!$G$50:$AH$50</c:f>
            </c:numRef>
          </c:val>
          <c:extLst xmlns:c16r2="http://schemas.microsoft.com/office/drawing/2015/06/chart">
            <c:ext xmlns:c16="http://schemas.microsoft.com/office/drawing/2014/chart" uri="{C3380CC4-5D6E-409C-BE32-E72D297353CC}">
              <c16:uniqueId val="{0000002D-B066-4A82-92E1-B75B9B452C35}"/>
            </c:ext>
          </c:extLst>
        </c:ser>
        <c:ser>
          <c:idx val="48"/>
          <c:order val="46"/>
          <c:spPr>
            <a:solidFill>
              <a:schemeClr val="accent1">
                <a:lumMod val="50000"/>
                <a:lumOff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Sheet1!$G$51:$AH$51</c:f>
            </c:numRef>
          </c:val>
          <c:extLst xmlns:c16r2="http://schemas.microsoft.com/office/drawing/2015/06/chart">
            <c:ext xmlns:c16="http://schemas.microsoft.com/office/drawing/2014/chart" uri="{C3380CC4-5D6E-409C-BE32-E72D297353CC}">
              <c16:uniqueId val="{0000002E-B066-4A82-92E1-B75B9B452C35}"/>
            </c:ext>
          </c:extLst>
        </c:ser>
        <c:ser>
          <c:idx val="49"/>
          <c:order val="47"/>
          <c:spPr>
            <a:solidFill>
              <a:schemeClr val="accent2">
                <a:lumMod val="50000"/>
                <a:lumOff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Sheet1!$G$52:$AH$52</c:f>
            </c:numRef>
          </c:val>
          <c:extLst xmlns:c16r2="http://schemas.microsoft.com/office/drawing/2015/06/chart">
            <c:ext xmlns:c16="http://schemas.microsoft.com/office/drawing/2014/chart" uri="{C3380CC4-5D6E-409C-BE32-E72D297353CC}">
              <c16:uniqueId val="{0000002F-B066-4A82-92E1-B75B9B452C35}"/>
            </c:ext>
          </c:extLst>
        </c:ser>
        <c:ser>
          <c:idx val="50"/>
          <c:order val="48"/>
          <c:spPr>
            <a:solidFill>
              <a:schemeClr val="accent3">
                <a:lumMod val="50000"/>
                <a:lumOff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Sheet1!$G$53:$AH$53</c:f>
            </c:numRef>
          </c:val>
          <c:extLst xmlns:c16r2="http://schemas.microsoft.com/office/drawing/2015/06/chart">
            <c:ext xmlns:c16="http://schemas.microsoft.com/office/drawing/2014/chart" uri="{C3380CC4-5D6E-409C-BE32-E72D297353CC}">
              <c16:uniqueId val="{00000030-B066-4A82-92E1-B75B9B452C35}"/>
            </c:ext>
          </c:extLst>
        </c:ser>
        <c:ser>
          <c:idx val="51"/>
          <c:order val="49"/>
          <c:spPr>
            <a:solidFill>
              <a:schemeClr val="accent4">
                <a:lumMod val="50000"/>
                <a:lumOff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Sheet1!$G$54:$AH$54</c:f>
            </c:numRef>
          </c:val>
          <c:extLst xmlns:c16r2="http://schemas.microsoft.com/office/drawing/2015/06/chart">
            <c:ext xmlns:c16="http://schemas.microsoft.com/office/drawing/2014/chart" uri="{C3380CC4-5D6E-409C-BE32-E72D297353CC}">
              <c16:uniqueId val="{00000031-B066-4A82-92E1-B75B9B452C35}"/>
            </c:ext>
          </c:extLst>
        </c:ser>
        <c:ser>
          <c:idx val="52"/>
          <c:order val="50"/>
          <c:spPr>
            <a:solidFill>
              <a:schemeClr val="accent5">
                <a:lumMod val="50000"/>
                <a:lumOff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Sheet1!$G$55:$AH$55</c:f>
            </c:numRef>
          </c:val>
          <c:extLst xmlns:c16r2="http://schemas.microsoft.com/office/drawing/2015/06/chart">
            <c:ext xmlns:c16="http://schemas.microsoft.com/office/drawing/2014/chart" uri="{C3380CC4-5D6E-409C-BE32-E72D297353CC}">
              <c16:uniqueId val="{00000032-B066-4A82-92E1-B75B9B452C35}"/>
            </c:ext>
          </c:extLst>
        </c:ser>
        <c:ser>
          <c:idx val="53"/>
          <c:order val="51"/>
          <c:spPr>
            <a:solidFill>
              <a:schemeClr val="accent6">
                <a:lumMod val="50000"/>
                <a:lumOff val="5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Sheet1!$G$56:$AH$56</c:f>
            </c:numRef>
          </c:val>
          <c:extLst xmlns:c16r2="http://schemas.microsoft.com/office/drawing/2015/06/chart">
            <c:ext xmlns:c16="http://schemas.microsoft.com/office/drawing/2014/chart" uri="{C3380CC4-5D6E-409C-BE32-E72D297353CC}">
              <c16:uniqueId val="{00000033-B066-4A82-92E1-B75B9B452C35}"/>
            </c:ext>
          </c:extLst>
        </c:ser>
        <c:ser>
          <c:idx val="54"/>
          <c:order val="52"/>
          <c:spPr>
            <a:solidFill>
              <a:schemeClr val="accent1"/>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Sheet1!$G$57:$AH$57</c:f>
            </c:numRef>
          </c:val>
          <c:extLst xmlns:c16r2="http://schemas.microsoft.com/office/drawing/2015/06/chart">
            <c:ext xmlns:c16="http://schemas.microsoft.com/office/drawing/2014/chart" uri="{C3380CC4-5D6E-409C-BE32-E72D297353CC}">
              <c16:uniqueId val="{00000034-B066-4A82-92E1-B75B9B452C35}"/>
            </c:ext>
          </c:extLst>
        </c:ser>
        <c:ser>
          <c:idx val="55"/>
          <c:order val="53"/>
          <c:spPr>
            <a:solidFill>
              <a:schemeClr val="accent2"/>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Sheet1!$G$58:$AH$58</c:f>
            </c:numRef>
          </c:val>
          <c:extLst xmlns:c16r2="http://schemas.microsoft.com/office/drawing/2015/06/chart">
            <c:ext xmlns:c16="http://schemas.microsoft.com/office/drawing/2014/chart" uri="{C3380CC4-5D6E-409C-BE32-E72D297353CC}">
              <c16:uniqueId val="{00000035-B066-4A82-92E1-B75B9B452C35}"/>
            </c:ext>
          </c:extLst>
        </c:ser>
        <c:ser>
          <c:idx val="56"/>
          <c:order val="54"/>
          <c:spPr>
            <a:solidFill>
              <a:schemeClr val="accent3"/>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Sheet1!$G$59:$AH$59</c:f>
            </c:numRef>
          </c:val>
          <c:extLst xmlns:c16r2="http://schemas.microsoft.com/office/drawing/2015/06/chart">
            <c:ext xmlns:c16="http://schemas.microsoft.com/office/drawing/2014/chart" uri="{C3380CC4-5D6E-409C-BE32-E72D297353CC}">
              <c16:uniqueId val="{00000036-B066-4A82-92E1-B75B9B452C35}"/>
            </c:ext>
          </c:extLst>
        </c:ser>
        <c:ser>
          <c:idx val="57"/>
          <c:order val="55"/>
          <c:spPr>
            <a:solidFill>
              <a:schemeClr val="accent4"/>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Sheet1!$G$60:$AH$60</c:f>
            </c:numRef>
          </c:val>
          <c:extLst xmlns:c16r2="http://schemas.microsoft.com/office/drawing/2015/06/chart">
            <c:ext xmlns:c16="http://schemas.microsoft.com/office/drawing/2014/chart" uri="{C3380CC4-5D6E-409C-BE32-E72D297353CC}">
              <c16:uniqueId val="{00000037-B066-4A82-92E1-B75B9B452C35}"/>
            </c:ext>
          </c:extLst>
        </c:ser>
        <c:ser>
          <c:idx val="58"/>
          <c:order val="56"/>
          <c:spPr>
            <a:solidFill>
              <a:schemeClr val="accent5"/>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Sheet1!$G$61:$AH$61</c:f>
            </c:numRef>
          </c:val>
          <c:extLst xmlns:c16r2="http://schemas.microsoft.com/office/drawing/2015/06/chart">
            <c:ext xmlns:c16="http://schemas.microsoft.com/office/drawing/2014/chart" uri="{C3380CC4-5D6E-409C-BE32-E72D297353CC}">
              <c16:uniqueId val="{00000038-B066-4A82-92E1-B75B9B452C35}"/>
            </c:ext>
          </c:extLst>
        </c:ser>
        <c:ser>
          <c:idx val="59"/>
          <c:order val="57"/>
          <c:spPr>
            <a:solidFill>
              <a:schemeClr val="accent6"/>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Sheet1!$G$62:$AH$62</c:f>
            </c:numRef>
          </c:val>
          <c:extLst xmlns:c16r2="http://schemas.microsoft.com/office/drawing/2015/06/chart">
            <c:ext xmlns:c16="http://schemas.microsoft.com/office/drawing/2014/chart" uri="{C3380CC4-5D6E-409C-BE32-E72D297353CC}">
              <c16:uniqueId val="{00000039-B066-4A82-92E1-B75B9B452C35}"/>
            </c:ext>
          </c:extLst>
        </c:ser>
        <c:ser>
          <c:idx val="60"/>
          <c:order val="58"/>
          <c:spPr>
            <a:solidFill>
              <a:schemeClr val="accent1">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Sheet1!$G$63:$AH$63</c:f>
            </c:numRef>
          </c:val>
          <c:extLst xmlns:c16r2="http://schemas.microsoft.com/office/drawing/2015/06/chart">
            <c:ext xmlns:c16="http://schemas.microsoft.com/office/drawing/2014/chart" uri="{C3380CC4-5D6E-409C-BE32-E72D297353CC}">
              <c16:uniqueId val="{0000003A-B066-4A82-92E1-B75B9B452C35}"/>
            </c:ext>
          </c:extLst>
        </c:ser>
        <c:ser>
          <c:idx val="61"/>
          <c:order val="59"/>
          <c:spPr>
            <a:solidFill>
              <a:schemeClr val="accent2">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Sheet1!$G$64:$AH$64</c:f>
            </c:numRef>
          </c:val>
          <c:extLst xmlns:c16r2="http://schemas.microsoft.com/office/drawing/2015/06/chart">
            <c:ext xmlns:c16="http://schemas.microsoft.com/office/drawing/2014/chart" uri="{C3380CC4-5D6E-409C-BE32-E72D297353CC}">
              <c16:uniqueId val="{0000003B-B066-4A82-92E1-B75B9B452C35}"/>
            </c:ext>
          </c:extLst>
        </c:ser>
        <c:ser>
          <c:idx val="62"/>
          <c:order val="60"/>
          <c:spPr>
            <a:solidFill>
              <a:schemeClr val="accent3">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Sheet1!$G$65:$AH$65</c:f>
            </c:numRef>
          </c:val>
          <c:extLst xmlns:c16r2="http://schemas.microsoft.com/office/drawing/2015/06/chart">
            <c:ext xmlns:c16="http://schemas.microsoft.com/office/drawing/2014/chart" uri="{C3380CC4-5D6E-409C-BE32-E72D297353CC}">
              <c16:uniqueId val="{0000003C-B066-4A82-92E1-B75B9B452C35}"/>
            </c:ext>
          </c:extLst>
        </c:ser>
        <c:ser>
          <c:idx val="63"/>
          <c:order val="61"/>
          <c:spPr>
            <a:solidFill>
              <a:schemeClr val="accent4">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Sheet1!$G$66:$AH$66</c:f>
            </c:numRef>
          </c:val>
          <c:extLst xmlns:c16r2="http://schemas.microsoft.com/office/drawing/2015/06/chart">
            <c:ext xmlns:c16="http://schemas.microsoft.com/office/drawing/2014/chart" uri="{C3380CC4-5D6E-409C-BE32-E72D297353CC}">
              <c16:uniqueId val="{0000003D-B066-4A82-92E1-B75B9B452C35}"/>
            </c:ext>
          </c:extLst>
        </c:ser>
        <c:ser>
          <c:idx val="64"/>
          <c:order val="62"/>
          <c:spPr>
            <a:solidFill>
              <a:schemeClr val="accent5">
                <a:lumMod val="60000"/>
              </a:schemeClr>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Sheet1!$G$67:$AH$67</c:f>
            </c:numRef>
          </c:val>
          <c:extLst xmlns:c16r2="http://schemas.microsoft.com/office/drawing/2015/06/chart">
            <c:ext xmlns:c16="http://schemas.microsoft.com/office/drawing/2014/chart" uri="{C3380CC4-5D6E-409C-BE32-E72D297353CC}">
              <c16:uniqueId val="{0000003E-B066-4A82-92E1-B75B9B452C35}"/>
            </c:ext>
          </c:extLst>
        </c:ser>
        <c:ser>
          <c:idx val="65"/>
          <c:order val="63"/>
          <c:spPr>
            <a:solidFill>
              <a:srgbClr val="0070C0"/>
            </a:solidFill>
            <a:ln>
              <a:noFill/>
            </a:ln>
            <a:effectLst/>
          </c:spPr>
          <c:invertIfNegative val="0"/>
          <c:cat>
            <c:multiLvlStrRef>
              <c:f>Sheet1!$G$1:$AH$2</c:f>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f>Sheet1!$G$68:$AH$68</c:f>
              <c:numCache>
                <c:formatCode>General</c:formatCode>
                <c:ptCount val="21"/>
                <c:pt idx="0">
                  <c:v>0</c:v>
                </c:pt>
                <c:pt idx="1">
                  <c:v>5</c:v>
                </c:pt>
                <c:pt idx="2">
                  <c:v>1</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xmlns:c16r2="http://schemas.microsoft.com/office/drawing/2015/06/chart">
            <c:ext xmlns:c16="http://schemas.microsoft.com/office/drawing/2014/chart" uri="{C3380CC4-5D6E-409C-BE32-E72D297353CC}">
              <c16:uniqueId val="{0000003F-B066-4A82-92E1-B75B9B452C35}"/>
            </c:ext>
          </c:extLst>
        </c:ser>
        <c:dLbls>
          <c:showLegendKey val="0"/>
          <c:showVal val="0"/>
          <c:showCatName val="0"/>
          <c:showSerName val="0"/>
          <c:showPercent val="0"/>
          <c:showBubbleSize val="0"/>
        </c:dLbls>
        <c:gapWidth val="150"/>
        <c:overlap val="100"/>
        <c:axId val="33320960"/>
        <c:axId val="33322496"/>
        <c:extLst xmlns:c16r2="http://schemas.microsoft.com/office/drawing/2015/06/chart">
          <c:ext xmlns:c15="http://schemas.microsoft.com/office/drawing/2012/chart" uri="{02D57815-91ED-43cb-92C2-25804820EDAC}">
            <c15:filteredBarSeries>
              <c15:ser>
                <c:idx val="20"/>
                <c:order val="20"/>
                <c:spPr>
                  <a:solidFill>
                    <a:schemeClr val="accent3">
                      <a:lumMod val="80000"/>
                    </a:schemeClr>
                  </a:solidFill>
                  <a:ln>
                    <a:noFill/>
                  </a:ln>
                  <a:effectLst/>
                </c:spPr>
                <c:invertIfNegative val="0"/>
                <c:cat>
                  <c:multiLvlStrRef>
                    <c:extLst xmlns:c16r2="http://schemas.microsoft.com/office/drawing/2015/06/chart">
                      <c:ext uri="{02D57815-91ED-43cb-92C2-25804820EDAC}">
                        <c15:formulaRef>
                          <c15:sqref>Sheet1!$G$1:$AH$2</c15:sqref>
                        </c15:formulaRef>
                      </c:ext>
                    </c:extLst>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extLst xmlns:c16r2="http://schemas.microsoft.com/office/drawing/2015/06/chart">
                      <c:ext uri="{02D57815-91ED-43cb-92C2-25804820EDAC}">
                        <c15:formulaRef>
                          <c15:sqref>Sheet1!$G$23:$AH$23</c15:sqref>
                        </c15:formulaRef>
                      </c:ext>
                    </c:extLst>
                    <c:numCache>
                      <c:formatCode>General</c:formatCode>
                      <c:ptCount val="21"/>
                    </c:numCache>
                  </c:numRef>
                </c:val>
                <c:extLst xmlns:c16r2="http://schemas.microsoft.com/office/drawing/2015/06/chart">
                  <c:ext xmlns:c16="http://schemas.microsoft.com/office/drawing/2014/chart" uri="{C3380CC4-5D6E-409C-BE32-E72D297353CC}">
                    <c16:uniqueId val="{00000040-B066-4A82-92E1-B75B9B452C35}"/>
                  </c:ext>
                </c:extLst>
              </c15:ser>
            </c15:filteredBarSeries>
            <c15:filteredBarSeries>
              <c15:ser>
                <c:idx val="43"/>
                <c:order val="43"/>
                <c:spPr>
                  <a:solidFill>
                    <a:schemeClr val="accent2">
                      <a:lumMod val="70000"/>
                    </a:schemeClr>
                  </a:solidFill>
                  <a:ln>
                    <a:noFill/>
                  </a:ln>
                  <a:effectLst/>
                </c:spPr>
                <c:invertIfNegative val="0"/>
                <c:cat>
                  <c:multiLvlStrRef>
                    <c:extLst xmlns:c15="http://schemas.microsoft.com/office/drawing/2012/chart" xmlns:c16r2="http://schemas.microsoft.com/office/drawing/2015/06/chart">
                      <c:ext xmlns:c15="http://schemas.microsoft.com/office/drawing/2012/chart" uri="{02D57815-91ED-43cb-92C2-25804820EDAC}">
                        <c15:formulaRef>
                          <c15:sqref>Sheet1!$G$1:$AH$2</c15:sqref>
                        </c15:formulaRef>
                      </c:ext>
                    </c:extLst>
                    <c:multiLvlStrCache>
                      <c:ptCount val="21"/>
                      <c:lvl>
                        <c:pt idx="0">
                          <c:v>C</c:v>
                        </c:pt>
                        <c:pt idx="1">
                          <c:v>I</c:v>
                        </c:pt>
                        <c:pt idx="2">
                          <c:v>P</c:v>
                        </c:pt>
                        <c:pt idx="3">
                          <c:v>C</c:v>
                        </c:pt>
                        <c:pt idx="4">
                          <c:v>I</c:v>
                        </c:pt>
                        <c:pt idx="5">
                          <c:v>P</c:v>
                        </c:pt>
                        <c:pt idx="6">
                          <c:v>C</c:v>
                        </c:pt>
                        <c:pt idx="7">
                          <c:v>I</c:v>
                        </c:pt>
                        <c:pt idx="8">
                          <c:v>P</c:v>
                        </c:pt>
                        <c:pt idx="9">
                          <c:v>C </c:v>
                        </c:pt>
                        <c:pt idx="10">
                          <c:v>I</c:v>
                        </c:pt>
                        <c:pt idx="11">
                          <c:v>P</c:v>
                        </c:pt>
                        <c:pt idx="12">
                          <c:v>C</c:v>
                        </c:pt>
                        <c:pt idx="13">
                          <c:v>I</c:v>
                        </c:pt>
                        <c:pt idx="14">
                          <c:v>P</c:v>
                        </c:pt>
                        <c:pt idx="15">
                          <c:v>C</c:v>
                        </c:pt>
                        <c:pt idx="16">
                          <c:v>I</c:v>
                        </c:pt>
                        <c:pt idx="17">
                          <c:v>P</c:v>
                        </c:pt>
                        <c:pt idx="18">
                          <c:v>C</c:v>
                        </c:pt>
                        <c:pt idx="19">
                          <c:v>I</c:v>
                        </c:pt>
                        <c:pt idx="20">
                          <c:v>P</c:v>
                        </c:pt>
                      </c:lvl>
                      <c:lvl>
                        <c:pt idx="0">
                          <c:v>Hotel</c:v>
                        </c:pt>
                        <c:pt idx="3">
                          <c:v>Air</c:v>
                        </c:pt>
                        <c:pt idx="6">
                          <c:v>Car</c:v>
                        </c:pt>
                        <c:pt idx="9">
                          <c:v>Cruise</c:v>
                        </c:pt>
                        <c:pt idx="12">
                          <c:v>Golf</c:v>
                        </c:pt>
                        <c:pt idx="15">
                          <c:v>Ground</c:v>
                        </c:pt>
                        <c:pt idx="18">
                          <c:v>Rail</c:v>
                        </c:pt>
                      </c:lvl>
                    </c:multiLvlStrCache>
                  </c:multiLvlStrRef>
                </c:cat>
                <c:val>
                  <c:numRef>
                    <c:extLst xmlns:c15="http://schemas.microsoft.com/office/drawing/2012/chart" xmlns:c16r2="http://schemas.microsoft.com/office/drawing/2015/06/chart">
                      <c:ext xmlns:c15="http://schemas.microsoft.com/office/drawing/2012/chart" uri="{02D57815-91ED-43cb-92C2-25804820EDAC}">
                        <c15:formulaRef>
                          <c15:sqref>Sheet1!$G$46:$AH$46</c15:sqref>
                        </c15:formulaRef>
                      </c:ext>
                    </c:extLst>
                    <c:numCache>
                      <c:formatCode>General</c:formatCode>
                      <c:ptCount val="21"/>
                    </c:numCache>
                  </c:numRef>
                </c:val>
                <c:extLst xmlns:c15="http://schemas.microsoft.com/office/drawing/2012/chart" xmlns:c16r2="http://schemas.microsoft.com/office/drawing/2015/06/chart">
                  <c:ext xmlns:c16="http://schemas.microsoft.com/office/drawing/2014/chart" uri="{C3380CC4-5D6E-409C-BE32-E72D297353CC}">
                    <c16:uniqueId val="{00000041-B066-4A82-92E1-B75B9B452C35}"/>
                  </c:ext>
                </c:extLst>
              </c15:ser>
            </c15:filteredBarSeries>
          </c:ext>
        </c:extLst>
      </c:barChart>
      <c:catAx>
        <c:axId val="3332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22496"/>
        <c:crosses val="autoZero"/>
        <c:auto val="1"/>
        <c:lblAlgn val="ctr"/>
        <c:lblOffset val="100"/>
        <c:noMultiLvlLbl val="0"/>
      </c:catAx>
      <c:valAx>
        <c:axId val="333224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320960"/>
        <c:crosses val="autoZero"/>
        <c:crossBetween val="between"/>
      </c:valAx>
      <c:spPr>
        <a:noFill/>
        <a:ln>
          <a:noFill/>
        </a:ln>
        <a:effectLst/>
      </c:spPr>
    </c:plotArea>
    <c:legend>
      <c:legendPos val="b"/>
      <c:legendEntry>
        <c:idx val="1"/>
        <c:delete val="1"/>
      </c:legendEntry>
      <c:legendEntry>
        <c:idx val="4"/>
        <c:delete val="1"/>
      </c:legendEntry>
      <c:legendEntry>
        <c:idx val="5"/>
        <c:delete val="1"/>
      </c:legendEntry>
      <c:legendEntry>
        <c:idx val="6"/>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00B050"/>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07E2B8-A2CB-40BD-B04C-E7BF8AD65D19}" type="datetimeFigureOut">
              <a:rPr lang="en-US" smtClean="0"/>
              <a:t>4/12/2018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9833B-6D3F-49A1-B65B-FA14AD312035}" type="slidenum">
              <a:rPr lang="en-US" smtClean="0"/>
              <a:t>‹#›</a:t>
            </a:fld>
            <a:endParaRPr lang="en-US"/>
          </a:p>
        </p:txBody>
      </p:sp>
    </p:spTree>
    <p:extLst>
      <p:ext uri="{BB962C8B-B14F-4D97-AF65-F5344CB8AC3E}">
        <p14:creationId xmlns:p14="http://schemas.microsoft.com/office/powerpoint/2010/main" val="235934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log.varonis.com/privacy-design-cheat-shee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Wireless_sensor_networks" TargetMode="External"/><Relationship Id="rId3" Type="http://schemas.openxmlformats.org/officeDocument/2006/relationships/hyperlink" Target="https://en.wikipedia.org/wiki/Internet_of_things" TargetMode="External"/><Relationship Id="rId7" Type="http://schemas.openxmlformats.org/officeDocument/2006/relationships/hyperlink" Target="https://en.wikipedia.org/wiki/Radio-frequency_identification"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en.wikipedia.org/wiki/Digital_camera" TargetMode="External"/><Relationship Id="rId5" Type="http://schemas.openxmlformats.org/officeDocument/2006/relationships/hyperlink" Target="https://en.wikipedia.org/wiki/Remote_sensing" TargetMode="External"/><Relationship Id="rId4" Type="http://schemas.openxmlformats.org/officeDocument/2006/relationships/hyperlink" Target="https://en.wikipedia.org/wiki/Mobile_devic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2CE41-BF43-4FF9-A6A1-E2D083F7CEF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25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pPr rtl="0"/>
            <a:r>
              <a:rPr lang="en-US" sz="1200" b="0" i="0" u="none" strike="noStrike" kern="1200" dirty="0">
                <a:solidFill>
                  <a:schemeClr val="tx1"/>
                </a:solidFill>
                <a:effectLst/>
                <a:latin typeface="+mn-lt"/>
                <a:ea typeface="+mn-ea"/>
                <a:cs typeface="+mn-cs"/>
              </a:rPr>
              <a:t>The </a:t>
            </a:r>
            <a:r>
              <a:rPr lang="en-US" sz="1200" b="0" i="1" u="none" strike="noStrike" kern="1200" dirty="0">
                <a:solidFill>
                  <a:schemeClr val="tx1"/>
                </a:solidFill>
                <a:effectLst/>
                <a:latin typeface="+mn-lt"/>
                <a:ea typeface="+mn-ea"/>
                <a:cs typeface="+mn-cs"/>
              </a:rPr>
              <a:t>data controller </a:t>
            </a:r>
            <a:r>
              <a:rPr lang="en-US" sz="1200" b="0" i="0" u="none" strike="noStrike" kern="1200" dirty="0">
                <a:solidFill>
                  <a:schemeClr val="tx1"/>
                </a:solidFill>
                <a:effectLst/>
                <a:latin typeface="+mn-lt"/>
                <a:ea typeface="+mn-ea"/>
                <a:cs typeface="+mn-cs"/>
              </a:rPr>
              <a:t>determines the purposes for which the data will be used, collects the data and establishes the means by which it will be processed. Data controllers have the greatest amount of responsibility under the GDPR, including but not limited to:</a:t>
            </a:r>
            <a:endParaRPr lang="en-US" b="0" dirty="0">
              <a:effectLst/>
            </a:endParaRPr>
          </a:p>
          <a:p>
            <a:pPr rtl="0" fontAlgn="base"/>
            <a:r>
              <a:rPr lang="en-US" b="0" dirty="0">
                <a:effectLst/>
              </a:rPr>
              <a:t/>
            </a:r>
            <a:br>
              <a:rPr lang="en-US" b="0" dirty="0">
                <a:effectLst/>
              </a:rPr>
            </a:br>
            <a:r>
              <a:rPr lang="en-US" sz="1200" b="0" i="0" u="none" strike="noStrike" kern="1200" dirty="0">
                <a:solidFill>
                  <a:schemeClr val="tx1"/>
                </a:solidFill>
                <a:effectLst/>
                <a:latin typeface="+mn-lt"/>
                <a:ea typeface="+mn-ea"/>
                <a:cs typeface="+mn-cs"/>
              </a:rPr>
              <a:t>Assessing data capture and risk</a:t>
            </a:r>
          </a:p>
          <a:p>
            <a:pPr rtl="0" fontAlgn="base"/>
            <a:r>
              <a:rPr lang="en-US" sz="1200" b="0" i="0" u="none" strike="noStrike" kern="1200" dirty="0">
                <a:solidFill>
                  <a:schemeClr val="tx1"/>
                </a:solidFill>
                <a:effectLst/>
                <a:latin typeface="+mn-lt"/>
                <a:ea typeface="+mn-ea"/>
                <a:cs typeface="+mn-cs"/>
              </a:rPr>
              <a:t>Implementing data protection principles</a:t>
            </a:r>
          </a:p>
          <a:p>
            <a:pPr rtl="0" fontAlgn="base"/>
            <a:r>
              <a:rPr lang="en-US" sz="1200" b="0" i="0" u="none" strike="noStrike" kern="1200" dirty="0">
                <a:solidFill>
                  <a:schemeClr val="tx1"/>
                </a:solidFill>
                <a:effectLst/>
                <a:latin typeface="+mn-lt"/>
                <a:ea typeface="+mn-ea"/>
                <a:cs typeface="+mn-cs"/>
              </a:rPr>
              <a:t>Reviewing and updating measures to ensure compliance</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54</a:t>
            </a:fld>
            <a:endParaRPr lang="en-US"/>
          </a:p>
        </p:txBody>
      </p:sp>
    </p:spTree>
    <p:extLst>
      <p:ext uri="{BB962C8B-B14F-4D97-AF65-F5344CB8AC3E}">
        <p14:creationId xmlns:p14="http://schemas.microsoft.com/office/powerpoint/2010/main" val="343509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u="none" strike="noStrike" kern="1200" dirty="0">
                <a:solidFill>
                  <a:schemeClr val="tx1"/>
                </a:solidFill>
                <a:effectLst/>
                <a:latin typeface="+mn-lt"/>
                <a:ea typeface="+mn-ea"/>
                <a:cs typeface="+mn-cs"/>
              </a:rPr>
              <a:t>Data Protection Impact Assessments must be conducted by Data Controllers.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evaluates processing operations w/ a focus on high risk information that is “sensitive” in nature – “rights and freedoms of natural persons”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Must contain:</a:t>
            </a:r>
          </a:p>
          <a:p>
            <a:pPr marL="171450" indent="-171450">
              <a:buFontTx/>
              <a:buChar char="-"/>
            </a:pPr>
            <a:r>
              <a:rPr lang="en-US" sz="1200" b="0" i="0" u="none" strike="noStrike" kern="1200" dirty="0">
                <a:solidFill>
                  <a:schemeClr val="tx1"/>
                </a:solidFill>
                <a:effectLst/>
                <a:latin typeface="+mn-lt"/>
                <a:ea typeface="+mn-ea"/>
                <a:cs typeface="+mn-cs"/>
              </a:rPr>
              <a:t>Systematic description</a:t>
            </a:r>
          </a:p>
          <a:p>
            <a:pPr marL="171450" indent="-171450">
              <a:buFontTx/>
              <a:buChar char="-"/>
            </a:pPr>
            <a:r>
              <a:rPr lang="en-US" sz="1200" b="0" i="0" u="none" strike="noStrike" kern="1200" dirty="0">
                <a:solidFill>
                  <a:schemeClr val="tx1"/>
                </a:solidFill>
                <a:effectLst/>
                <a:latin typeface="+mn-lt"/>
                <a:ea typeface="+mn-ea"/>
                <a:cs typeface="+mn-cs"/>
              </a:rPr>
              <a:t>An assessment of necessity and proportionality</a:t>
            </a:r>
          </a:p>
          <a:p>
            <a:pPr marL="171450" indent="-171450">
              <a:buFontTx/>
              <a:buChar char="-"/>
            </a:pPr>
            <a:r>
              <a:rPr lang="en-US" sz="1200" b="0" i="0" u="none" strike="noStrike" kern="1200" dirty="0">
                <a:solidFill>
                  <a:schemeClr val="tx1"/>
                </a:solidFill>
                <a:effectLst/>
                <a:latin typeface="+mn-lt"/>
                <a:ea typeface="+mn-ea"/>
                <a:cs typeface="+mn-cs"/>
              </a:rPr>
              <a:t>Risk assessment</a:t>
            </a:r>
          </a:p>
          <a:p>
            <a:pPr marL="171450" indent="-171450">
              <a:buFontTx/>
              <a:buChar char="-"/>
            </a:pPr>
            <a:r>
              <a:rPr lang="en-US" sz="1200" b="0" i="0" kern="1200" dirty="0">
                <a:solidFill>
                  <a:schemeClr val="tx1"/>
                </a:solidFill>
                <a:effectLst/>
                <a:latin typeface="+mn-lt"/>
                <a:ea typeface="+mn-ea"/>
                <a:cs typeface="+mn-cs"/>
              </a:rPr>
              <a:t>Measures envisaged to address the risks (safeguards, security measures and mechanisms) to ensure protection and regulation compliance.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(84) “</a:t>
            </a:r>
            <a:r>
              <a:rPr lang="en-US" sz="1200" b="0" i="0" u="none" strike="noStrike" kern="1200" baseline="0" dirty="0">
                <a:solidFill>
                  <a:schemeClr val="tx1"/>
                </a:solidFill>
                <a:latin typeface="+mn-lt"/>
                <a:ea typeface="+mn-ea"/>
                <a:cs typeface="+mn-cs"/>
              </a:rPr>
              <a:t>In order to enhance compliance with this Regulation where processing operations are likely to result in a high risk to the rights and freedoms of natural persons, the controller should be responsible for the carrying-out of a data protection impact assessment to evaluate, in particular, the origin, nature, particularity and severity of that risk. The outcome of the assessment should be taken into account when determining the appropriate measures to be taken in order to demonstrate that the processing of personal data complies with this Regulation. Where a data-protection impact assessment indicates that processing operations involve a high risk which the controller cannot mitigate by appropriate measures in terms of available technology and costs of implementation, a consultation of the supervisory authority should take place prior to the processing.”</a:t>
            </a:r>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55</a:t>
            </a:fld>
            <a:endParaRPr lang="en-US"/>
          </a:p>
        </p:txBody>
      </p:sp>
    </p:spTree>
    <p:extLst>
      <p:ext uri="{BB962C8B-B14F-4D97-AF65-F5344CB8AC3E}">
        <p14:creationId xmlns:p14="http://schemas.microsoft.com/office/powerpoint/2010/main" val="1954679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u="none" strike="noStrike" kern="1200" baseline="0" dirty="0">
                <a:solidFill>
                  <a:schemeClr val="tx1"/>
                </a:solidFill>
                <a:latin typeface="+mn-lt"/>
                <a:ea typeface="+mn-ea"/>
                <a:cs typeface="+mn-cs"/>
              </a:rPr>
              <a:t>Data controllers must notify most data breaches to the DPO. This must be done without undue delay and, where feasible, within 72 hours of awareness. A reasoned justification must be provided if this timeframe is not met.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some cases, the data controller must also notify the affected data subjects without undue delay. In cases of </a:t>
            </a:r>
            <a:r>
              <a:rPr lang="en-US" sz="1200" b="0" i="0" kern="1200" dirty="0">
                <a:solidFill>
                  <a:schemeClr val="tx1"/>
                </a:solidFill>
                <a:effectLst/>
                <a:latin typeface="+mn-lt"/>
                <a:ea typeface="+mn-ea"/>
                <a:cs typeface="+mn-cs"/>
              </a:rPr>
              <a:t>“high risk to their rights and freedoms”.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text looks burdensome on both data controllers and DPOs. However, in some sectors, organizations already have an obligation to notify data breaches.</a:t>
            </a:r>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56</a:t>
            </a:fld>
            <a:endParaRPr lang="en-US"/>
          </a:p>
        </p:txBody>
      </p:sp>
    </p:spTree>
    <p:extLst>
      <p:ext uri="{BB962C8B-B14F-4D97-AF65-F5344CB8AC3E}">
        <p14:creationId xmlns:p14="http://schemas.microsoft.com/office/powerpoint/2010/main" val="316493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u="none" strike="noStrike" kern="1200" baseline="0" dirty="0">
                <a:solidFill>
                  <a:schemeClr val="tx1"/>
                </a:solidFill>
                <a:latin typeface="+mn-lt"/>
                <a:ea typeface="+mn-ea"/>
                <a:cs typeface="+mn-cs"/>
              </a:rPr>
              <a:t>One of the key changes in the GDPR is that data processors have direct obligations for the first time. These include an obligation to: maintain a written record of processing activities carried out on behalf of each controller; designate a data protection officer where required; appoint a representative (when not established in the EU) in certain circumstances; and notify the controller on becoming aware of a personal data breach without undue delay. </a:t>
            </a:r>
          </a:p>
          <a:p>
            <a:endParaRPr lang="en-US" sz="1200" b="0" i="0" u="none" strike="noStrike" kern="1200" baseline="0" dirty="0">
              <a:solidFill>
                <a:schemeClr val="tx1"/>
              </a:solidFill>
              <a:latin typeface="+mn-lt"/>
              <a:ea typeface="+mn-ea"/>
              <a:cs typeface="+mn-cs"/>
            </a:endParaRPr>
          </a:p>
          <a:p>
            <a:pPr rtl="0"/>
            <a:r>
              <a:rPr lang="en-US" sz="1200" b="0" i="0" u="none" strike="noStrike" kern="1200" dirty="0">
                <a:solidFill>
                  <a:schemeClr val="tx1"/>
                </a:solidFill>
                <a:effectLst/>
                <a:latin typeface="+mn-lt"/>
                <a:ea typeface="+mn-ea"/>
                <a:cs typeface="+mn-cs"/>
              </a:rPr>
              <a:t>The GDPR requires a lot from a data controller. However, that does not mean that data processors are unaffected. It’s just the opposite, actually. For the first time, under the GDPR, data processors have data protection obligations.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obligations include the following tasks:</a:t>
            </a:r>
            <a:endParaRPr lang="en-US" b="0" dirty="0">
              <a:effectLst/>
            </a:endParaRPr>
          </a:p>
          <a:p>
            <a:pPr rtl="0" fontAlgn="base"/>
            <a:r>
              <a:rPr lang="en-US" b="0" dirty="0">
                <a:effectLst/>
              </a:rPr>
              <a:t/>
            </a:r>
            <a:br>
              <a:rPr lang="en-US" b="0" dirty="0">
                <a:effectLst/>
              </a:rPr>
            </a:br>
            <a:r>
              <a:rPr lang="en-US" sz="1200" b="0" i="0" u="none" strike="noStrike" kern="1200" dirty="0">
                <a:solidFill>
                  <a:schemeClr val="tx1"/>
                </a:solidFill>
                <a:effectLst/>
                <a:latin typeface="+mn-lt"/>
                <a:ea typeface="+mn-ea"/>
                <a:cs typeface="+mn-cs"/>
              </a:rPr>
              <a:t>Maintaining a written record of processing activities carried out on behalf of each controller</a:t>
            </a:r>
          </a:p>
          <a:p>
            <a:pPr rtl="0" fontAlgn="base"/>
            <a:r>
              <a:rPr lang="en-US" sz="1200" b="0" i="0" u="none" strike="noStrike" kern="1200" dirty="0">
                <a:solidFill>
                  <a:schemeClr val="tx1"/>
                </a:solidFill>
                <a:effectLst/>
                <a:latin typeface="+mn-lt"/>
                <a:ea typeface="+mn-ea"/>
                <a:cs typeface="+mn-cs"/>
              </a:rPr>
              <a:t>Designating a data protection officer (or DPO) where required</a:t>
            </a:r>
          </a:p>
          <a:p>
            <a:r>
              <a:rPr lang="en-US" sz="1200" b="0" i="0" u="none" strike="noStrike" kern="1200" dirty="0">
                <a:solidFill>
                  <a:schemeClr val="tx1"/>
                </a:solidFill>
                <a:effectLst/>
                <a:latin typeface="+mn-lt"/>
                <a:ea typeface="+mn-ea"/>
                <a:cs typeface="+mn-cs"/>
              </a:rPr>
              <a:t>Cooperating with the Supervisory Authority and notifying, without delay, the controller when they becoming aware of a data breach. If sensitive information is involved, the processor is required to notify the data subject or subjects directly.</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57</a:t>
            </a:fld>
            <a:endParaRPr lang="en-US"/>
          </a:p>
        </p:txBody>
      </p:sp>
    </p:spTree>
    <p:extLst>
      <p:ext uri="{BB962C8B-B14F-4D97-AF65-F5344CB8AC3E}">
        <p14:creationId xmlns:p14="http://schemas.microsoft.com/office/powerpoint/2010/main" val="406865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Who has more responsibility, the Controller or the Processor?</a:t>
            </a:r>
          </a:p>
          <a:p>
            <a:pPr marL="514350" indent="-514350">
              <a:buAutoNum type="arabicPeriod"/>
            </a:pPr>
            <a:r>
              <a:rPr lang="en-US" dirty="0"/>
              <a:t>They have equal responsibilities.</a:t>
            </a:r>
          </a:p>
          <a:p>
            <a:pPr marL="514350" indent="-514350">
              <a:buAutoNum type="arabicPeriod"/>
            </a:pPr>
            <a:r>
              <a:rPr lang="en-US" dirty="0"/>
              <a:t>The controller because the processor manages data on behalf of the controller; the Controller decides what to do with the data.</a:t>
            </a:r>
            <a:r>
              <a:rPr lang="en-US" b="1" dirty="0"/>
              <a:t>  </a:t>
            </a:r>
          </a:p>
          <a:p>
            <a:pPr marL="514350" indent="-514350">
              <a:buAutoNum type="arabicPeriod"/>
            </a:pPr>
            <a:r>
              <a:rPr lang="en-US" dirty="0"/>
              <a:t>The processor because the controller manages the data on behalf of the processor; the processor decides what to do with the data.</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58</a:t>
            </a:fld>
            <a:endParaRPr lang="en-US"/>
          </a:p>
        </p:txBody>
      </p:sp>
    </p:spTree>
    <p:extLst>
      <p:ext uri="{BB962C8B-B14F-4D97-AF65-F5344CB8AC3E}">
        <p14:creationId xmlns:p14="http://schemas.microsoft.com/office/powerpoint/2010/main" val="77101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u="none" strike="noStrike" kern="1200" baseline="0" dirty="0">
                <a:solidFill>
                  <a:schemeClr val="tx1"/>
                </a:solidFill>
                <a:latin typeface="+mn-lt"/>
                <a:ea typeface="+mn-ea"/>
                <a:cs typeface="+mn-cs"/>
              </a:rPr>
              <a:t>One of the key changes in the GDPR is that data processors have direct obligations for the first time. These include an obligation to: maintain a written record of processing activities carried out on behalf of each controller; designate a data protection officer where required; appoint a representative (when not established in the EU) in certain circumstances; and notify the controller on becoming aware of a personal data breach without undue delay. </a:t>
            </a:r>
          </a:p>
          <a:p>
            <a:endParaRPr lang="en-US" sz="1200" b="0" i="0" u="none" strike="noStrike" kern="1200" baseline="0" dirty="0">
              <a:solidFill>
                <a:schemeClr val="tx1"/>
              </a:solidFill>
              <a:latin typeface="+mn-lt"/>
              <a:ea typeface="+mn-ea"/>
              <a:cs typeface="+mn-cs"/>
            </a:endParaRPr>
          </a:p>
          <a:p>
            <a:pPr rtl="0"/>
            <a:r>
              <a:rPr lang="en-US" sz="1200" b="0" i="0" u="none" strike="noStrike" kern="1200" dirty="0">
                <a:solidFill>
                  <a:schemeClr val="tx1"/>
                </a:solidFill>
                <a:effectLst/>
                <a:latin typeface="+mn-lt"/>
                <a:ea typeface="+mn-ea"/>
                <a:cs typeface="+mn-cs"/>
              </a:rPr>
              <a:t>The GDPR requires a lot from a data controller. However, that does not mean that data processors are unaffected. It’s just the opposite, actually. For the first time, under the GDPR, data processors have data protection obligations.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These obligations include the following tasks:</a:t>
            </a:r>
            <a:endParaRPr lang="en-US" b="0" dirty="0">
              <a:effectLst/>
            </a:endParaRPr>
          </a:p>
          <a:p>
            <a:pPr rtl="0" fontAlgn="base"/>
            <a:r>
              <a:rPr lang="en-US" b="0" dirty="0">
                <a:effectLst/>
              </a:rPr>
              <a:t/>
            </a:r>
            <a:br>
              <a:rPr lang="en-US" b="0" dirty="0">
                <a:effectLst/>
              </a:rPr>
            </a:br>
            <a:r>
              <a:rPr lang="en-US" sz="1200" b="0" i="0" u="none" strike="noStrike" kern="1200" dirty="0">
                <a:solidFill>
                  <a:schemeClr val="tx1"/>
                </a:solidFill>
                <a:effectLst/>
                <a:latin typeface="+mn-lt"/>
                <a:ea typeface="+mn-ea"/>
                <a:cs typeface="+mn-cs"/>
              </a:rPr>
              <a:t>Maintaining a written record of processing activities carried out on behalf of each controller</a:t>
            </a:r>
          </a:p>
          <a:p>
            <a:pPr rtl="0" fontAlgn="base"/>
            <a:r>
              <a:rPr lang="en-US" sz="1200" b="0" i="0" u="none" strike="noStrike" kern="1200" dirty="0">
                <a:solidFill>
                  <a:schemeClr val="tx1"/>
                </a:solidFill>
                <a:effectLst/>
                <a:latin typeface="+mn-lt"/>
                <a:ea typeface="+mn-ea"/>
                <a:cs typeface="+mn-cs"/>
              </a:rPr>
              <a:t>Designating a data protection officer (or DPO) where required</a:t>
            </a:r>
          </a:p>
          <a:p>
            <a:r>
              <a:rPr lang="en-US" sz="1200" b="0" i="0" u="none" strike="noStrike" kern="1200" dirty="0">
                <a:solidFill>
                  <a:schemeClr val="tx1"/>
                </a:solidFill>
                <a:effectLst/>
                <a:latin typeface="+mn-lt"/>
                <a:ea typeface="+mn-ea"/>
                <a:cs typeface="+mn-cs"/>
              </a:rPr>
              <a:t>Cooperating with the Supervisory Authority and notifying, without delay, the controller when they becoming aware of a data breach. If sensitive information is involved, the processor is required to notify the data subject or subjects directly.</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59</a:t>
            </a:fld>
            <a:endParaRPr lang="en-US"/>
          </a:p>
        </p:txBody>
      </p:sp>
    </p:spTree>
    <p:extLst>
      <p:ext uri="{BB962C8B-B14F-4D97-AF65-F5344CB8AC3E}">
        <p14:creationId xmlns:p14="http://schemas.microsoft.com/office/powerpoint/2010/main" val="3429596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u="none" strike="noStrike" kern="1200" dirty="0">
                <a:solidFill>
                  <a:schemeClr val="tx1"/>
                </a:solidFill>
                <a:effectLst/>
                <a:latin typeface="+mn-lt"/>
                <a:ea typeface="+mn-ea"/>
                <a:cs typeface="+mn-cs"/>
                <a:hlinkClick r:id="rId3"/>
              </a:rPr>
              <a:t>Privacy by Design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PbD</a:t>
            </a:r>
            <a:r>
              <a:rPr lang="en-US" sz="1200" b="0" i="0" kern="1200" dirty="0">
                <a:solidFill>
                  <a:schemeClr val="tx1"/>
                </a:solidFill>
                <a:effectLst/>
                <a:latin typeface="+mn-lt"/>
                <a:ea typeface="+mn-ea"/>
                <a:cs typeface="+mn-cs"/>
              </a:rPr>
              <a:t>) has always played a part in EU data regulations. But with the new law, its principles of minimizing data collection and retention and gaining consent from consumers when processing data are more explicitly formalized.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(78) “</a:t>
            </a:r>
            <a:r>
              <a:rPr lang="en-US" sz="1200" b="0" i="0" u="none" strike="noStrike" kern="1200" baseline="0" dirty="0">
                <a:solidFill>
                  <a:schemeClr val="tx1"/>
                </a:solidFill>
                <a:latin typeface="+mn-lt"/>
                <a:ea typeface="+mn-ea"/>
                <a:cs typeface="+mn-cs"/>
              </a:rPr>
              <a:t>In order to be able to demonstrate compliance with this Regulation, the controller should adopt internal policies and implement measures which meet in particular the principles of data protection by design and data protection by default.“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also references … </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pseudonymising</a:t>
            </a:r>
            <a:r>
              <a:rPr lang="en-US" sz="1200" b="0" i="0" u="none" strike="noStrike" kern="1200" baseline="0" dirty="0">
                <a:solidFill>
                  <a:schemeClr val="tx1"/>
                </a:solidFill>
                <a:latin typeface="+mn-lt"/>
                <a:ea typeface="+mn-ea"/>
                <a:cs typeface="+mn-cs"/>
              </a:rPr>
              <a:t> personal data as soon as possible, transparency with regard to the functions and processing of personal data, enabling the data subject to monitor the data processing, enabling the controller to create and improve security features. </a:t>
            </a:r>
            <a:r>
              <a:rPr lang="en-US"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60</a:t>
            </a:fld>
            <a:endParaRPr lang="en-US"/>
          </a:p>
        </p:txBody>
      </p:sp>
    </p:spTree>
    <p:extLst>
      <p:ext uri="{BB962C8B-B14F-4D97-AF65-F5344CB8AC3E}">
        <p14:creationId xmlns:p14="http://schemas.microsoft.com/office/powerpoint/2010/main" val="21910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61</a:t>
            </a:fld>
            <a:endParaRPr lang="en-US"/>
          </a:p>
        </p:txBody>
      </p:sp>
    </p:spTree>
    <p:extLst>
      <p:ext uri="{BB962C8B-B14F-4D97-AF65-F5344CB8AC3E}">
        <p14:creationId xmlns:p14="http://schemas.microsoft.com/office/powerpoint/2010/main" val="331156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62</a:t>
            </a:fld>
            <a:endParaRPr lang="en-US"/>
          </a:p>
        </p:txBody>
      </p:sp>
    </p:spTree>
    <p:extLst>
      <p:ext uri="{BB962C8B-B14F-4D97-AF65-F5344CB8AC3E}">
        <p14:creationId xmlns:p14="http://schemas.microsoft.com/office/powerpoint/2010/main" val="746599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Do non-EU-based organizations need to prepare for GDPR?</a:t>
            </a:r>
          </a:p>
          <a:p>
            <a:pPr marL="514350" indent="-514350">
              <a:buAutoNum type="arabicPeriod"/>
            </a:pPr>
            <a:r>
              <a:rPr lang="en-US" dirty="0"/>
              <a:t>No</a:t>
            </a:r>
          </a:p>
          <a:p>
            <a:pPr marL="514350" indent="-514350">
              <a:buAutoNum type="arabicPeriod"/>
            </a:pPr>
            <a:r>
              <a:rPr lang="en-US" dirty="0"/>
              <a:t>Yes</a:t>
            </a:r>
            <a:endParaRPr lang="en-US" b="1" dirty="0"/>
          </a:p>
          <a:p>
            <a:pPr marL="514350" indent="-514350">
              <a:buAutoNum type="arabicPeriod"/>
            </a:pPr>
            <a:r>
              <a:rPr lang="en-US" dirty="0"/>
              <a:t>Only if they are offering services and/or monitoring the behavior of European-based data subjects.</a:t>
            </a:r>
          </a:p>
        </p:txBody>
      </p:sp>
      <p:sp>
        <p:nvSpPr>
          <p:cNvPr id="4" name="Slide Number Placeholder 3"/>
          <p:cNvSpPr>
            <a:spLocks noGrp="1"/>
          </p:cNvSpPr>
          <p:nvPr>
            <p:ph type="sldNum" sz="quarter" idx="10"/>
          </p:nvPr>
        </p:nvSpPr>
        <p:spPr/>
        <p:txBody>
          <a:bodyPr/>
          <a:lstStyle/>
          <a:p>
            <a:fld id="{E1078E5D-BC9A-4C47-BC51-F2C5B555655D}" type="slidenum">
              <a:rPr lang="en-US" smtClean="0"/>
              <a:t>63</a:t>
            </a:fld>
            <a:endParaRPr lang="en-US"/>
          </a:p>
        </p:txBody>
      </p:sp>
    </p:spTree>
    <p:extLst>
      <p:ext uri="{BB962C8B-B14F-4D97-AF65-F5344CB8AC3E}">
        <p14:creationId xmlns:p14="http://schemas.microsoft.com/office/powerpoint/2010/main" val="377492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2CE41-BF43-4FF9-A6A1-E2D083F7CEF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800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u="none" strike="noStrike" kern="1200" baseline="0" dirty="0">
                <a:solidFill>
                  <a:schemeClr val="tx1"/>
                </a:solidFill>
                <a:latin typeface="+mn-lt"/>
                <a:ea typeface="+mn-ea"/>
                <a:cs typeface="+mn-cs"/>
              </a:rPr>
              <a:t>Article 3.1 “This Regulation applies to the processing of personal data in the context of the activities of an establishment of a controller or a processor in the Union, regardless of whether the processing takes place in the Union or not.”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“Offering goods or services” is more than mere access to a website or email address, but might be evidenced by use of language or currency generally used in one or more Member States with the possibility of ordering goods/services there, and/or monitoring customers or users who are in EU. “Monitoring of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will occur, for example, where individuals are tracked on the internet by techniques which apply a profile to enable decisions to be made/predict personal preferences, etc. </a:t>
            </a:r>
            <a:r>
              <a:rPr lang="en-US" sz="1200" kern="1200" dirty="0">
                <a:solidFill>
                  <a:schemeClr val="tx1"/>
                </a:solidFill>
                <a:latin typeface="+mn-lt"/>
                <a:ea typeface="+mn-ea"/>
                <a:cs typeface="+mn-cs"/>
              </a:rPr>
              <a:t>Does a controller or processor "envisage" offering services to data subjects in one or more Member States? If so, GDPR applies!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Note: the data subject is not required to offer payment for a good or service.</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64</a:t>
            </a:fld>
            <a:endParaRPr lang="en-US"/>
          </a:p>
        </p:txBody>
      </p:sp>
    </p:spTree>
    <p:extLst>
      <p:ext uri="{BB962C8B-B14F-4D97-AF65-F5344CB8AC3E}">
        <p14:creationId xmlns:p14="http://schemas.microsoft.com/office/powerpoint/2010/main" val="3724193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dirty="0"/>
              <a:t>It is a “fundamental right” as listed in Article 8 of the Charter of fundamental Rights of the European Union … known as “The Charter”. </a:t>
            </a:r>
          </a:p>
          <a:p>
            <a:endParaRPr lang="en-US" dirty="0"/>
          </a:p>
          <a:p>
            <a:r>
              <a:rPr lang="en-US" dirty="0"/>
              <a:t>Also Article 16 of the Treaty on the Functioning of the European Union.</a:t>
            </a:r>
          </a:p>
          <a:p>
            <a:endParaRPr lang="en-US" dirty="0"/>
          </a:p>
          <a:p>
            <a:r>
              <a:rPr lang="en-US" dirty="0"/>
              <a:t>In Jan. of last year it was translated into 24 languages</a:t>
            </a:r>
          </a:p>
          <a:p>
            <a:endParaRPr lang="en-US" dirty="0"/>
          </a:p>
          <a:p>
            <a:r>
              <a:rPr lang="en-US" dirty="0"/>
              <a:t>Approved in April by EU Parliament. Enforcement next May. Across 28 nations.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65</a:t>
            </a:fld>
            <a:endParaRPr lang="en-US"/>
          </a:p>
        </p:txBody>
      </p:sp>
    </p:spTree>
    <p:extLst>
      <p:ext uri="{BB962C8B-B14F-4D97-AF65-F5344CB8AC3E}">
        <p14:creationId xmlns:p14="http://schemas.microsoft.com/office/powerpoint/2010/main" val="3103177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dirty="0"/>
              <a:t>GDPR applies to businesses that process and store PII.</a:t>
            </a:r>
          </a:p>
          <a:p>
            <a:endParaRPr lang="en-US" dirty="0"/>
          </a:p>
          <a:p>
            <a:r>
              <a:rPr lang="en-US" dirty="0"/>
              <a:t>Fines are stiff. </a:t>
            </a:r>
          </a:p>
          <a:p>
            <a:endParaRPr lang="en-US" dirty="0"/>
          </a:p>
          <a:p>
            <a:r>
              <a:rPr lang="en-US" dirty="0"/>
              <a:t>4mil EU for “Failure to adhere to the core principles of data processing, infringement of personal rights, or the transfer of personal data.” Article 44</a:t>
            </a:r>
          </a:p>
          <a:p>
            <a:endParaRPr lang="en-US" dirty="0"/>
          </a:p>
          <a:p>
            <a:r>
              <a:rPr lang="en-US" dirty="0"/>
              <a:t>2mil EU for “failure to comply with technical and organizational requirements such as impact assessments, breach communications and certifications” Articles 25, 32, 33, 35</a:t>
            </a:r>
          </a:p>
          <a:p>
            <a:endParaRPr lang="en-US" dirty="0"/>
          </a:p>
          <a:p>
            <a:r>
              <a:rPr lang="en-US" dirty="0"/>
              <a:t>Note: GDPR is an Accountability-based privacy law where the controller has a legal obligation. This aspect has made GDPR the subject of much attention. Although it isn’t the first Accountability-based privacy law; Canada passed one in 2002. </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66</a:t>
            </a:fld>
            <a:endParaRPr lang="en-US"/>
          </a:p>
        </p:txBody>
      </p:sp>
    </p:spTree>
    <p:extLst>
      <p:ext uri="{BB962C8B-B14F-4D97-AF65-F5344CB8AC3E}">
        <p14:creationId xmlns:p14="http://schemas.microsoft.com/office/powerpoint/2010/main" val="1585455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Who needs a Data Protection Officer (DPO)?</a:t>
            </a:r>
          </a:p>
          <a:p>
            <a:pPr marL="514350" indent="-514350">
              <a:buAutoNum type="arabicPeriod"/>
            </a:pPr>
            <a:r>
              <a:rPr lang="en-US" dirty="0"/>
              <a:t>All organizations that must be GDPR compliant</a:t>
            </a:r>
          </a:p>
          <a:p>
            <a:pPr marL="514350" indent="-514350">
              <a:buAutoNum type="arabicPeriod"/>
            </a:pPr>
            <a:r>
              <a:rPr lang="en-US" dirty="0"/>
              <a:t>Any company managing a relevant amount of personal data of European-based Data Subjects</a:t>
            </a:r>
            <a:endParaRPr lang="en-US" u="sng" dirty="0"/>
          </a:p>
          <a:p>
            <a:pPr marL="514350" indent="-514350">
              <a:buAutoNum type="arabicPeriod"/>
            </a:pPr>
            <a:r>
              <a:rPr lang="en-US" dirty="0"/>
              <a:t>All organizations</a:t>
            </a:r>
          </a:p>
        </p:txBody>
      </p:sp>
      <p:sp>
        <p:nvSpPr>
          <p:cNvPr id="4" name="Slide Number Placeholder 3"/>
          <p:cNvSpPr>
            <a:spLocks noGrp="1"/>
          </p:cNvSpPr>
          <p:nvPr>
            <p:ph type="sldNum" sz="quarter" idx="10"/>
          </p:nvPr>
        </p:nvSpPr>
        <p:spPr/>
        <p:txBody>
          <a:bodyPr/>
          <a:lstStyle/>
          <a:p>
            <a:fld id="{E1078E5D-BC9A-4C47-BC51-F2C5B555655D}" type="slidenum">
              <a:rPr lang="en-US" smtClean="0"/>
              <a:t>67</a:t>
            </a:fld>
            <a:endParaRPr lang="en-US"/>
          </a:p>
        </p:txBody>
      </p:sp>
    </p:spTree>
    <p:extLst>
      <p:ext uri="{BB962C8B-B14F-4D97-AF65-F5344CB8AC3E}">
        <p14:creationId xmlns:p14="http://schemas.microsoft.com/office/powerpoint/2010/main" val="1584154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Alvaro</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68</a:t>
            </a:fld>
            <a:endParaRPr lang="en-US"/>
          </a:p>
        </p:txBody>
      </p:sp>
    </p:spTree>
    <p:extLst>
      <p:ext uri="{BB962C8B-B14F-4D97-AF65-F5344CB8AC3E}">
        <p14:creationId xmlns:p14="http://schemas.microsoft.com/office/powerpoint/2010/main" val="3725217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Alvaro</a:t>
            </a:r>
          </a:p>
          <a:p>
            <a:r>
              <a:rPr lang="en-US" dirty="0">
                <a:solidFill>
                  <a:srgbClr val="FF0000"/>
                </a:solidFill>
                <a:ea typeface="Raleway" charset="0"/>
                <a:cs typeface="Raleway" charset="0"/>
              </a:rPr>
              <a:t>April 2017 – HFTP Put together a team of experts to prepare supporting resources for the industry. Specifically, the association has recruited an advisory council to develop Hospitality Data Protection Officer (HDPO) Guidelines along with a Hospitality Data Protection Officer certification program, with a release date of Summer 2017.</a:t>
            </a:r>
          </a:p>
          <a:p>
            <a:pPr marL="0" indent="0">
              <a:buFont typeface="Arial" panose="020B0604020202020204" pitchFamily="34" charset="0"/>
              <a:buNone/>
            </a:pPr>
            <a:endParaRPr lang="en-US" dirty="0">
              <a:solidFill>
                <a:srgbClr val="FF0000"/>
              </a:solidFill>
              <a:ea typeface="Raleway" charset="0"/>
              <a:cs typeface="Raleway"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69</a:t>
            </a:fld>
            <a:endParaRPr lang="en-US"/>
          </a:p>
        </p:txBody>
      </p:sp>
    </p:spTree>
    <p:extLst>
      <p:ext uri="{BB962C8B-B14F-4D97-AF65-F5344CB8AC3E}">
        <p14:creationId xmlns:p14="http://schemas.microsoft.com/office/powerpoint/2010/main" val="1450233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Alvaro </a:t>
            </a:r>
          </a:p>
          <a:p>
            <a:r>
              <a:rPr lang="en-US" dirty="0">
                <a:solidFill>
                  <a:srgbClr val="FF0000"/>
                </a:solidFill>
                <a:ea typeface="Raleway" charset="0"/>
                <a:cs typeface="Raleway" charset="0"/>
              </a:rPr>
              <a:t>April 2017 – HFTP Put together a team of experts to prepare supporting resources for the industry. Specifically, the association has recruited an advisory council to develop Hospitality Data Protection Officer (HDPO) Guidelines along with a Hospitality Data Protection Officer certification program, with a release date of Summer 2017.</a:t>
            </a:r>
          </a:p>
          <a:p>
            <a:pPr marL="0" indent="0">
              <a:buFont typeface="Arial" panose="020B0604020202020204" pitchFamily="34" charset="0"/>
              <a:buNone/>
            </a:pPr>
            <a:endParaRPr lang="en-US" dirty="0">
              <a:solidFill>
                <a:srgbClr val="FF0000"/>
              </a:solidFill>
              <a:ea typeface="Raleway" charset="0"/>
              <a:cs typeface="Raleway" charset="0"/>
            </a:endParaRP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70</a:t>
            </a:fld>
            <a:endParaRPr lang="en-US"/>
          </a:p>
        </p:txBody>
      </p:sp>
    </p:spTree>
    <p:extLst>
      <p:ext uri="{BB962C8B-B14F-4D97-AF65-F5344CB8AC3E}">
        <p14:creationId xmlns:p14="http://schemas.microsoft.com/office/powerpoint/2010/main" val="1613802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Alvaro </a:t>
            </a:r>
          </a:p>
          <a:p>
            <a:r>
              <a:rPr lang="en-US" dirty="0">
                <a:solidFill>
                  <a:srgbClr val="FF0000"/>
                </a:solidFill>
                <a:ea typeface="Raleway" charset="0"/>
                <a:cs typeface="Raleway" charset="0"/>
              </a:rPr>
              <a:t>April 2017 – HFTP Put together a team of experts to prepare supporting resources for the industry. Specifically, the association has recruited an advisory council to develop Hospitality Data Protection Officer (HDPO) Guidelines along with a Hospitality Data Protection Officer certification program, with a release date of Summer 2017.</a:t>
            </a:r>
          </a:p>
          <a:p>
            <a:pPr marL="0" indent="0">
              <a:buFont typeface="Arial" panose="020B0604020202020204" pitchFamily="34" charset="0"/>
              <a:buNone/>
            </a:pPr>
            <a:endParaRPr lang="en-US" dirty="0">
              <a:solidFill>
                <a:srgbClr val="FF0000"/>
              </a:solidFill>
              <a:ea typeface="Raleway" charset="0"/>
              <a:cs typeface="Raleway" charset="0"/>
            </a:endParaRP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71</a:t>
            </a:fld>
            <a:endParaRPr lang="en-US"/>
          </a:p>
        </p:txBody>
      </p:sp>
    </p:spTree>
    <p:extLst>
      <p:ext uri="{BB962C8B-B14F-4D97-AF65-F5344CB8AC3E}">
        <p14:creationId xmlns:p14="http://schemas.microsoft.com/office/powerpoint/2010/main" val="1849166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b="0" i="0" kern="1200" dirty="0">
                <a:solidFill>
                  <a:schemeClr val="tx1"/>
                </a:solidFill>
                <a:effectLst/>
                <a:latin typeface="+mn-lt"/>
                <a:ea typeface="+mn-ea"/>
                <a:cs typeface="+mn-cs"/>
              </a:rPr>
              <a:t>It’s been said that “the EU's citizen-driven, regulated model will swiftly come into conflict with the market forces of the US and the UK.”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Whether that is true will likely be made evident in the coming months … with GDPR and it’s May 25</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2018 enforcement.</a:t>
            </a:r>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72</a:t>
            </a:fld>
            <a:endParaRPr lang="en-US"/>
          </a:p>
        </p:txBody>
      </p:sp>
    </p:spTree>
    <p:extLst>
      <p:ext uri="{BB962C8B-B14F-4D97-AF65-F5344CB8AC3E}">
        <p14:creationId xmlns:p14="http://schemas.microsoft.com/office/powerpoint/2010/main" val="2826885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dirty="0"/>
              <a:t>And for the present day, well, cybercrime continues to grow:</a:t>
            </a:r>
          </a:p>
          <a:p>
            <a:pPr marL="171450" indent="-171450">
              <a:buFont typeface="Arial" panose="020B0604020202020204" pitchFamily="34" charset="0"/>
              <a:buChar char="•"/>
            </a:pPr>
            <a:r>
              <a:rPr lang="en-US" dirty="0"/>
              <a:t>Why? 85% of business assets are in digital form</a:t>
            </a:r>
          </a:p>
          <a:p>
            <a:pPr marL="171450" indent="-171450">
              <a:buFont typeface="Arial" panose="020B0604020202020204" pitchFamily="34" charset="0"/>
              <a:buChar char="•"/>
            </a:pPr>
            <a:r>
              <a:rPr lang="en-US" dirty="0"/>
              <a:t>A damaged reputation is difficult and costly to repair.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$6 Trillion cost on average per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$11.7 million is the cost for cybersecurity on average</a:t>
            </a:r>
            <a:br>
              <a:rPr lang="en-US" dirty="0"/>
            </a:br>
            <a:r>
              <a:rPr lang="en-US" dirty="0"/>
              <a:t>	however … the average for travel/hospitality is $6.2 million</a:t>
            </a:r>
          </a:p>
          <a:p>
            <a:pPr marL="171450" indent="-171450">
              <a:buFont typeface="Arial" panose="020B0604020202020204" pitchFamily="34" charset="0"/>
              <a:buChar char="•"/>
            </a:pPr>
            <a:r>
              <a:rPr lang="en-US" dirty="0"/>
              <a:t>27.4% yearly increase in security breaches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Data sets are growing rapidly - in part because they are increasingly gathered by cheap and numerous information-sensing </a:t>
            </a:r>
            <a:r>
              <a:rPr lang="en-US" sz="1200" b="0" i="0" u="none" strike="noStrike" kern="1200" dirty="0">
                <a:solidFill>
                  <a:schemeClr val="tx1"/>
                </a:solidFill>
                <a:effectLst/>
                <a:latin typeface="+mn-lt"/>
                <a:ea typeface="+mn-ea"/>
                <a:cs typeface="+mn-cs"/>
                <a:hlinkClick r:id="rId3" tooltip="Internet of things"/>
              </a:rPr>
              <a:t>Internet of things</a:t>
            </a:r>
            <a:r>
              <a:rPr lang="en-US" sz="1200" b="0" i="0" kern="1200" dirty="0">
                <a:solidFill>
                  <a:schemeClr val="tx1"/>
                </a:solidFill>
                <a:effectLst/>
                <a:latin typeface="+mn-lt"/>
                <a:ea typeface="+mn-ea"/>
                <a:cs typeface="+mn-cs"/>
              </a:rPr>
              <a:t> devices such as </a:t>
            </a:r>
            <a:r>
              <a:rPr lang="en-US" sz="1200" b="0" i="0" u="none" strike="noStrike" kern="1200" dirty="0">
                <a:solidFill>
                  <a:schemeClr val="tx1"/>
                </a:solidFill>
                <a:effectLst/>
                <a:latin typeface="+mn-lt"/>
                <a:ea typeface="+mn-ea"/>
                <a:cs typeface="+mn-cs"/>
                <a:hlinkClick r:id="rId4" tooltip="Mobile device"/>
              </a:rPr>
              <a:t>mobile devices</a:t>
            </a:r>
            <a:r>
              <a:rPr lang="en-US" sz="1200" b="0" i="0" kern="1200" dirty="0">
                <a:solidFill>
                  <a:schemeClr val="tx1"/>
                </a:solidFill>
                <a:effectLst/>
                <a:latin typeface="+mn-lt"/>
                <a:ea typeface="+mn-ea"/>
                <a:cs typeface="+mn-cs"/>
              </a:rPr>
              <a:t>, aerial (</a:t>
            </a:r>
            <a:r>
              <a:rPr lang="en-US" sz="1200" b="0" i="0" u="none" strike="noStrike" kern="1200" dirty="0">
                <a:solidFill>
                  <a:schemeClr val="tx1"/>
                </a:solidFill>
                <a:effectLst/>
                <a:latin typeface="+mn-lt"/>
                <a:ea typeface="+mn-ea"/>
                <a:cs typeface="+mn-cs"/>
                <a:hlinkClick r:id="rId5" tooltip="Remote sensing"/>
              </a:rPr>
              <a:t>remote sensing</a:t>
            </a:r>
            <a:r>
              <a:rPr lang="en-US" sz="1200" b="0" i="0" kern="1200" dirty="0">
                <a:solidFill>
                  <a:schemeClr val="tx1"/>
                </a:solidFill>
                <a:effectLst/>
                <a:latin typeface="+mn-lt"/>
                <a:ea typeface="+mn-ea"/>
                <a:cs typeface="+mn-cs"/>
              </a:rPr>
              <a:t>), software logs, </a:t>
            </a:r>
            <a:r>
              <a:rPr lang="en-US" sz="1200" b="0" i="0" u="none" strike="noStrike" kern="1200" dirty="0">
                <a:solidFill>
                  <a:schemeClr val="tx1"/>
                </a:solidFill>
                <a:effectLst/>
                <a:latin typeface="+mn-lt"/>
                <a:ea typeface="+mn-ea"/>
                <a:cs typeface="+mn-cs"/>
                <a:hlinkClick r:id="rId6" tooltip="Digital camera"/>
              </a:rPr>
              <a:t>cameras</a:t>
            </a:r>
            <a:r>
              <a:rPr lang="en-US" sz="1200" b="0" i="0" kern="1200" dirty="0">
                <a:solidFill>
                  <a:schemeClr val="tx1"/>
                </a:solidFill>
                <a:effectLst/>
                <a:latin typeface="+mn-lt"/>
                <a:ea typeface="+mn-ea"/>
                <a:cs typeface="+mn-cs"/>
              </a:rPr>
              <a:t>, microphones, </a:t>
            </a:r>
            <a:r>
              <a:rPr lang="en-US" sz="1200" b="0" i="0" u="none" strike="noStrike" kern="1200" dirty="0">
                <a:solidFill>
                  <a:schemeClr val="tx1"/>
                </a:solidFill>
                <a:effectLst/>
                <a:latin typeface="+mn-lt"/>
                <a:ea typeface="+mn-ea"/>
                <a:cs typeface="+mn-cs"/>
                <a:hlinkClick r:id="rId7" tooltip="Radio-frequency identification"/>
              </a:rPr>
              <a:t>radio-frequency identification</a:t>
            </a:r>
            <a:r>
              <a:rPr lang="en-US" sz="1200" b="0" i="0" kern="1200" dirty="0">
                <a:solidFill>
                  <a:schemeClr val="tx1"/>
                </a:solidFill>
                <a:effectLst/>
                <a:latin typeface="+mn-lt"/>
                <a:ea typeface="+mn-ea"/>
                <a:cs typeface="+mn-cs"/>
              </a:rPr>
              <a:t> (RFID) readers and </a:t>
            </a:r>
            <a:r>
              <a:rPr lang="en-US" sz="1200" b="0" i="0" u="sng" kern="1200" dirty="0">
                <a:solidFill>
                  <a:schemeClr val="tx1"/>
                </a:solidFill>
                <a:effectLst/>
                <a:latin typeface="+mn-lt"/>
                <a:ea typeface="+mn-ea"/>
                <a:cs typeface="+mn-cs"/>
                <a:hlinkClick r:id="rId8" tooltip="Wireless sensor networks"/>
              </a:rPr>
              <a:t>wireless sensor networks</a:t>
            </a:r>
            <a:endParaRPr lang="en-US"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078E5D-BC9A-4C47-BC51-F2C5B555655D}" type="slidenum">
              <a:rPr lang="en-US" smtClean="0"/>
              <a:t>73</a:t>
            </a:fld>
            <a:endParaRPr lang="en-US"/>
          </a:p>
        </p:txBody>
      </p:sp>
    </p:spTree>
    <p:extLst>
      <p:ext uri="{BB962C8B-B14F-4D97-AF65-F5344CB8AC3E}">
        <p14:creationId xmlns:p14="http://schemas.microsoft.com/office/powerpoint/2010/main" val="35186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47</a:t>
            </a:fld>
            <a:endParaRPr lang="en-US"/>
          </a:p>
        </p:txBody>
      </p:sp>
    </p:spTree>
    <p:extLst>
      <p:ext uri="{BB962C8B-B14F-4D97-AF65-F5344CB8AC3E}">
        <p14:creationId xmlns:p14="http://schemas.microsoft.com/office/powerpoint/2010/main" val="1686148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Privacy/Data Security ... An ever more complex landscape</a:t>
            </a:r>
          </a:p>
          <a:p>
            <a:pPr marL="171450" indent="-171450">
              <a:buFont typeface="Arial" panose="020B0604020202020204" pitchFamily="34" charset="0"/>
              <a:buChar char="•"/>
            </a:pPr>
            <a:r>
              <a:rPr lang="en-US" dirty="0"/>
              <a:t>Hospitality/Travel in Top 3</a:t>
            </a:r>
          </a:p>
          <a:p>
            <a:pPr marL="0" indent="0">
              <a:buFont typeface="Arial" panose="020B0604020202020204" pitchFamily="34" charset="0"/>
              <a:buNone/>
            </a:pPr>
            <a:r>
              <a:rPr lang="en-US" dirty="0"/>
              <a:t>	Your Biggest Targets: POS (91% of Breaches)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million malware attacks daily</a:t>
            </a:r>
            <a:br>
              <a:rPr lang="en-US" dirty="0"/>
            </a:br>
            <a:r>
              <a:rPr lang="en-US" dirty="0"/>
              <a:t/>
            </a:r>
            <a:br>
              <a:rPr lang="en-US" dirty="0"/>
            </a:br>
            <a:r>
              <a:rPr lang="en-US" sz="1200" kern="1200" dirty="0">
                <a:solidFill>
                  <a:schemeClr val="tx1"/>
                </a:solidFill>
                <a:effectLst/>
                <a:latin typeface="+mn-lt"/>
                <a:ea typeface="+mn-ea"/>
                <a:cs typeface="+mn-cs"/>
              </a:rPr>
              <a:t>Recent analysis indicates that 15% of users fall victim once, and 3% click on phishing links more than twice. (Source: 2017 Verizon Data Breach Investigations Report) For this reason, it’s not enough to have just a response plan in place. Prevention through the use of education—and even simulated attempts—is key.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Accenture estimates 23 days on average to resolve a ransomware attack.</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52% of data breaches are due to human error.</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74</a:t>
            </a:fld>
            <a:endParaRPr lang="en-US"/>
          </a:p>
        </p:txBody>
      </p:sp>
    </p:spTree>
    <p:extLst>
      <p:ext uri="{BB962C8B-B14F-4D97-AF65-F5344CB8AC3E}">
        <p14:creationId xmlns:p14="http://schemas.microsoft.com/office/powerpoint/2010/main" val="3608200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75</a:t>
            </a:fld>
            <a:endParaRPr lang="en-US"/>
          </a:p>
        </p:txBody>
      </p:sp>
    </p:spTree>
    <p:extLst>
      <p:ext uri="{BB962C8B-B14F-4D97-AF65-F5344CB8AC3E}">
        <p14:creationId xmlns:p14="http://schemas.microsoft.com/office/powerpoint/2010/main" val="544270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76</a:t>
            </a:fld>
            <a:endParaRPr lang="en-US"/>
          </a:p>
        </p:txBody>
      </p:sp>
    </p:spTree>
    <p:extLst>
      <p:ext uri="{BB962C8B-B14F-4D97-AF65-F5344CB8AC3E}">
        <p14:creationId xmlns:p14="http://schemas.microsoft.com/office/powerpoint/2010/main" val="1203797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77</a:t>
            </a:fld>
            <a:endParaRPr lang="en-US"/>
          </a:p>
        </p:txBody>
      </p:sp>
    </p:spTree>
    <p:extLst>
      <p:ext uri="{BB962C8B-B14F-4D97-AF65-F5344CB8AC3E}">
        <p14:creationId xmlns:p14="http://schemas.microsoft.com/office/powerpoint/2010/main" val="1599145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bang for your buck now is through predictive security intelligence systems and identity and access 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Security-intelligence systems are designed to collect vast amounts of information on digital threats, which are rapidly becoming primary dangers to the autonomy and power of nations, businesses and private citizens.</a:t>
            </a:r>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78</a:t>
            </a:fld>
            <a:endParaRPr lang="en-US"/>
          </a:p>
        </p:txBody>
      </p:sp>
    </p:spTree>
    <p:extLst>
      <p:ext uri="{BB962C8B-B14F-4D97-AF65-F5344CB8AC3E}">
        <p14:creationId xmlns:p14="http://schemas.microsoft.com/office/powerpoint/2010/main" val="3514770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79</a:t>
            </a:fld>
            <a:endParaRPr lang="en-US"/>
          </a:p>
        </p:txBody>
      </p:sp>
    </p:spTree>
    <p:extLst>
      <p:ext uri="{BB962C8B-B14F-4D97-AF65-F5344CB8AC3E}">
        <p14:creationId xmlns:p14="http://schemas.microsoft.com/office/powerpoint/2010/main" val="3090063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80</a:t>
            </a:fld>
            <a:endParaRPr lang="en-US"/>
          </a:p>
        </p:txBody>
      </p:sp>
    </p:spTree>
    <p:extLst>
      <p:ext uri="{BB962C8B-B14F-4D97-AF65-F5344CB8AC3E}">
        <p14:creationId xmlns:p14="http://schemas.microsoft.com/office/powerpoint/2010/main" val="1080628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b="1" dirty="0"/>
              <a:t>February of 2018</a:t>
            </a:r>
            <a:r>
              <a:rPr lang="en-US" dirty="0"/>
              <a:t/>
            </a:r>
            <a:br>
              <a:rPr lang="en-US" dirty="0"/>
            </a:br>
            <a:r>
              <a:rPr lang="en-US" dirty="0"/>
              <a:t>PCI DSS 3.2 Effective Date for New Requirements has Come and Gone</a:t>
            </a:r>
          </a:p>
          <a:p>
            <a:pPr lvl="1"/>
            <a:r>
              <a:rPr lang="en-US" dirty="0"/>
              <a:t>Change mgmt. processes to confirm requirements are in place</a:t>
            </a:r>
          </a:p>
          <a:p>
            <a:pPr lvl="1"/>
            <a:r>
              <a:rPr lang="en-US" dirty="0"/>
              <a:t>Multi-factor authentication for all non-console administrative access</a:t>
            </a:r>
          </a:p>
          <a:p>
            <a:pPr lvl="1"/>
            <a:r>
              <a:rPr lang="en-US" dirty="0"/>
              <a:t>Maintain documented description of cryptographic architecture</a:t>
            </a:r>
          </a:p>
          <a:p>
            <a:pPr lvl="1"/>
            <a:r>
              <a:rPr lang="en-US" dirty="0"/>
              <a:t>Detect and respond to failures</a:t>
            </a:r>
          </a:p>
          <a:p>
            <a:pPr lvl="1"/>
            <a:r>
              <a:rPr lang="en-US" dirty="0"/>
              <a:t>Perform pen test on segmentation controls every six months</a:t>
            </a:r>
          </a:p>
          <a:p>
            <a:pPr lvl="1"/>
            <a:r>
              <a:rPr lang="en-US" dirty="0"/>
              <a:t>Establish PCI DSS compliance program</a:t>
            </a:r>
          </a:p>
          <a:p>
            <a:pPr lvl="1"/>
            <a:r>
              <a:rPr lang="en-US" dirty="0"/>
              <a:t>Quarterly reviews of policies and procedures</a:t>
            </a:r>
          </a:p>
        </p:txBody>
      </p:sp>
      <p:sp>
        <p:nvSpPr>
          <p:cNvPr id="4" name="Slide Number Placeholder 3"/>
          <p:cNvSpPr>
            <a:spLocks noGrp="1"/>
          </p:cNvSpPr>
          <p:nvPr>
            <p:ph type="sldNum" sz="quarter" idx="10"/>
          </p:nvPr>
        </p:nvSpPr>
        <p:spPr/>
        <p:txBody>
          <a:bodyPr/>
          <a:lstStyle/>
          <a:p>
            <a:fld id="{E1078E5D-BC9A-4C47-BC51-F2C5B555655D}" type="slidenum">
              <a:rPr lang="en-US" smtClean="0"/>
              <a:t>83</a:t>
            </a:fld>
            <a:endParaRPr lang="en-US"/>
          </a:p>
        </p:txBody>
      </p:sp>
    </p:spTree>
    <p:extLst>
      <p:ext uri="{BB962C8B-B14F-4D97-AF65-F5344CB8AC3E}">
        <p14:creationId xmlns:p14="http://schemas.microsoft.com/office/powerpoint/2010/main" val="3284807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startAt="2"/>
            </a:pPr>
            <a:r>
              <a:rPr lang="en-US" dirty="0"/>
              <a:t>June 30, 2018 is the Deadline for SSL/Early TLS Migration</a:t>
            </a:r>
          </a:p>
          <a:p>
            <a:pPr lvl="1"/>
            <a:r>
              <a:rPr lang="en-US" dirty="0"/>
              <a:t>Secure Sockets Layer (SSL) and early versions of Transport Layer Security (TLS) are no longer considered secure forms of encryption.</a:t>
            </a:r>
          </a:p>
          <a:p>
            <a:pPr lvl="1"/>
            <a:r>
              <a:rPr lang="en-US" dirty="0"/>
              <a:t>It is critically important that organizations upgrade to a secure version of TLS – such as TLS v1.2 or higher – as soon as possible and disable any fallback to SSL/early TLS.</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Transport layer security</a:t>
            </a:r>
            <a:r>
              <a:rPr lang="en-US" sz="1200" kern="1200" dirty="0">
                <a:solidFill>
                  <a:schemeClr val="tx1"/>
                </a:solidFill>
                <a:effectLst/>
                <a:latin typeface="+mn-lt"/>
                <a:ea typeface="+mn-ea"/>
                <a:cs typeface="+mn-cs"/>
              </a:rPr>
              <a:t> (TLS) is a protocol that provides communication </a:t>
            </a:r>
            <a:r>
              <a:rPr lang="en-US" sz="1200" b="1" kern="1200" dirty="0">
                <a:solidFill>
                  <a:schemeClr val="tx1"/>
                </a:solidFill>
                <a:effectLst/>
                <a:latin typeface="+mn-lt"/>
                <a:ea typeface="+mn-ea"/>
                <a:cs typeface="+mn-cs"/>
              </a:rPr>
              <a:t>security</a:t>
            </a:r>
            <a:r>
              <a:rPr lang="en-US" sz="1200" kern="1200" dirty="0">
                <a:solidFill>
                  <a:schemeClr val="tx1"/>
                </a:solidFill>
                <a:effectLst/>
                <a:latin typeface="+mn-lt"/>
                <a:ea typeface="+mn-ea"/>
                <a:cs typeface="+mn-cs"/>
              </a:rPr>
              <a:t> between client/server applications that communicate with each other over the Internet. It enables privacy, integrity and protection for the data that's transmitted between different nodes on the Internet. </a:t>
            </a:r>
          </a:p>
          <a:p>
            <a:pPr lvl="1"/>
            <a:r>
              <a:rPr lang="en-US" dirty="0"/>
              <a:t/>
            </a:r>
            <a:br>
              <a:rPr lang="en-US" dirty="0"/>
            </a:br>
            <a:endParaRPr lang="en-US" dirty="0"/>
          </a:p>
          <a:p>
            <a:pPr marL="457200" lvl="1" indent="0">
              <a:buNone/>
            </a:pPr>
            <a:r>
              <a:rPr lang="en-US" b="1" dirty="0"/>
              <a:t>Note: </a:t>
            </a:r>
            <a:r>
              <a:rPr lang="en-US" dirty="0"/>
              <a:t>POS POI terminals that are verified as not being susceptible to any known exploits, and the service provider termination points to which they connect, may continue using SSL/early TLS as a security control.  </a:t>
            </a:r>
          </a:p>
        </p:txBody>
      </p:sp>
      <p:sp>
        <p:nvSpPr>
          <p:cNvPr id="4" name="Slide Number Placeholder 3"/>
          <p:cNvSpPr>
            <a:spLocks noGrp="1"/>
          </p:cNvSpPr>
          <p:nvPr>
            <p:ph type="sldNum" sz="quarter" idx="10"/>
          </p:nvPr>
        </p:nvSpPr>
        <p:spPr/>
        <p:txBody>
          <a:bodyPr/>
          <a:lstStyle/>
          <a:p>
            <a:fld id="{E1078E5D-BC9A-4C47-BC51-F2C5B555655D}" type="slidenum">
              <a:rPr lang="en-US" smtClean="0"/>
              <a:t>84</a:t>
            </a:fld>
            <a:endParaRPr lang="en-US"/>
          </a:p>
        </p:txBody>
      </p:sp>
    </p:spTree>
    <p:extLst>
      <p:ext uri="{BB962C8B-B14F-4D97-AF65-F5344CB8AC3E}">
        <p14:creationId xmlns:p14="http://schemas.microsoft.com/office/powerpoint/2010/main" val="3336757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startAt="3"/>
            </a:pPr>
            <a:r>
              <a:rPr lang="en-US" dirty="0"/>
              <a:t>Minor PCI DSS Revision Expected this Year</a:t>
            </a:r>
          </a:p>
          <a:p>
            <a:pPr lvl="1"/>
            <a:r>
              <a:rPr lang="en-US" dirty="0"/>
              <a:t>A minor revision to PCI DSS v3.2 is planned for mid-2018. </a:t>
            </a:r>
          </a:p>
          <a:p>
            <a:pPr lvl="1"/>
            <a:r>
              <a:rPr lang="en-US" dirty="0"/>
              <a:t>No new requirements are planned for this revision.</a:t>
            </a:r>
            <a:br>
              <a:rPr lang="en-US" dirty="0"/>
            </a:br>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85</a:t>
            </a:fld>
            <a:endParaRPr lang="en-US"/>
          </a:p>
        </p:txBody>
      </p:sp>
    </p:spTree>
    <p:extLst>
      <p:ext uri="{BB962C8B-B14F-4D97-AF65-F5344CB8AC3E}">
        <p14:creationId xmlns:p14="http://schemas.microsoft.com/office/powerpoint/2010/main" val="412954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r>
              <a:rPr lang="en-US" sz="1200" kern="1200" dirty="0">
                <a:solidFill>
                  <a:schemeClr val="tx1"/>
                </a:solidFill>
                <a:effectLst/>
                <a:latin typeface="+mn-lt"/>
                <a:ea typeface="+mn-ea"/>
                <a:cs typeface="+mn-cs"/>
              </a:rPr>
              <a:t>Although you may not be familiar with phrases such as Privacy by Design, Data Protection Impact Assessment (DPA), and Data Protection Officer (DPO) now, they (and many others) will soon become part of your day-to-day vocabulary.</a:t>
            </a:r>
          </a:p>
          <a:p>
            <a:endParaRPr lang="en-US" sz="1200" kern="1200" dirty="0">
              <a:solidFill>
                <a:schemeClr val="tx1"/>
              </a:solidFill>
              <a:effectLst/>
              <a:latin typeface="+mn-lt"/>
              <a:ea typeface="+mn-ea"/>
              <a:cs typeface="+mn-cs"/>
            </a:endParaRPr>
          </a:p>
          <a:p>
            <a:r>
              <a:rPr lang="en-US" dirty="0"/>
              <a:t>1</a:t>
            </a:r>
            <a:r>
              <a:rPr lang="en-US" baseline="30000" dirty="0"/>
              <a:t>st</a:t>
            </a:r>
            <a:r>
              <a:rPr lang="en-US" dirty="0"/>
              <a:t> objective of GDPR listed is to protect the natural persons in relation to the processing of personal data. </a:t>
            </a:r>
          </a:p>
          <a:p>
            <a:endParaRPr lang="en-US" dirty="0"/>
          </a:p>
          <a:p>
            <a:r>
              <a:rPr lang="en-US" dirty="0"/>
              <a:t>It took 4 years worth of discussion to create.</a:t>
            </a:r>
          </a:p>
          <a:p>
            <a:endParaRPr lang="en-US" dirty="0"/>
          </a:p>
          <a:p>
            <a:r>
              <a:rPr lang="en-US" dirty="0"/>
              <a:t>GDPR replaces the EU Data Protection Directive of 1995. What’s the difference? </a:t>
            </a:r>
            <a:r>
              <a:rPr lang="en-US" sz="1200" b="1" i="0" kern="1200" dirty="0">
                <a:solidFill>
                  <a:schemeClr val="tx1"/>
                </a:solidFill>
                <a:effectLst/>
                <a:latin typeface="+mn-lt"/>
                <a:ea typeface="+mn-ea"/>
                <a:cs typeface="+mn-cs"/>
              </a:rPr>
              <a:t>Regulations</a:t>
            </a:r>
            <a:r>
              <a:rPr lang="en-US" sz="1200" b="0" i="0" kern="1200" dirty="0">
                <a:solidFill>
                  <a:schemeClr val="tx1"/>
                </a:solidFill>
                <a:effectLst/>
                <a:latin typeface="+mn-lt"/>
                <a:ea typeface="+mn-ea"/>
                <a:cs typeface="+mn-cs"/>
              </a:rPr>
              <a:t> have binding legal force throughout every Member State and enter into force on a set date in all the Member States. </a:t>
            </a:r>
            <a:r>
              <a:rPr lang="en-US" sz="1200" b="1" i="0" kern="1200" dirty="0">
                <a:solidFill>
                  <a:schemeClr val="tx1"/>
                </a:solidFill>
                <a:effectLst/>
                <a:latin typeface="+mn-lt"/>
                <a:ea typeface="+mn-ea"/>
                <a:cs typeface="+mn-cs"/>
              </a:rPr>
              <a:t>Directives</a:t>
            </a:r>
            <a:r>
              <a:rPr lang="en-US" sz="1200" b="0" i="0" kern="1200" dirty="0">
                <a:solidFill>
                  <a:schemeClr val="tx1"/>
                </a:solidFill>
                <a:effectLst/>
                <a:latin typeface="+mn-lt"/>
                <a:ea typeface="+mn-ea"/>
                <a:cs typeface="+mn-cs"/>
              </a:rPr>
              <a:t> lay down certain results that must be achieved but each Member State is free to decide how to transpose </a:t>
            </a:r>
            <a:r>
              <a:rPr lang="en-US" sz="1200" b="1" i="0" kern="1200" dirty="0">
                <a:solidFill>
                  <a:schemeClr val="tx1"/>
                </a:solidFill>
                <a:effectLst/>
                <a:latin typeface="+mn-lt"/>
                <a:ea typeface="+mn-ea"/>
                <a:cs typeface="+mn-cs"/>
              </a:rPr>
              <a:t>directives</a:t>
            </a:r>
            <a:r>
              <a:rPr lang="en-US" sz="1200" b="0" i="0" kern="1200" dirty="0">
                <a:solidFill>
                  <a:schemeClr val="tx1"/>
                </a:solidFill>
                <a:effectLst/>
                <a:latin typeface="+mn-lt"/>
                <a:ea typeface="+mn-ea"/>
                <a:cs typeface="+mn-cs"/>
              </a:rPr>
              <a:t> into national laws.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regulation also comes with new penalties for non-compliance.  Penalties can be as much as the greater of four percent of global turnover or 20 million Euros.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078E5D-BC9A-4C47-BC51-F2C5B555655D}" type="slidenum">
              <a:rPr lang="en-US" smtClean="0"/>
              <a:t>48</a:t>
            </a:fld>
            <a:endParaRPr lang="en-US"/>
          </a:p>
        </p:txBody>
      </p:sp>
    </p:spTree>
    <p:extLst>
      <p:ext uri="{BB962C8B-B14F-4D97-AF65-F5344CB8AC3E}">
        <p14:creationId xmlns:p14="http://schemas.microsoft.com/office/powerpoint/2010/main" val="1225431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startAt="4"/>
            </a:pPr>
            <a:r>
              <a:rPr lang="en-US" dirty="0"/>
              <a:t>Full PCI DSS Revision is Under Development</a:t>
            </a:r>
          </a:p>
          <a:p>
            <a:pPr marL="457200" lvl="1" indent="0">
              <a:buNone/>
            </a:pPr>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86</a:t>
            </a:fld>
            <a:endParaRPr lang="en-US"/>
          </a:p>
        </p:txBody>
      </p:sp>
    </p:spTree>
    <p:extLst>
      <p:ext uri="{BB962C8B-B14F-4D97-AF65-F5344CB8AC3E}">
        <p14:creationId xmlns:p14="http://schemas.microsoft.com/office/powerpoint/2010/main" val="271014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Payment Card Industry Data Security Standard (PCI DSS) has been developed by a collaboration of the credit card companies including VISA, American Express, Mastercard, and JCB. The purpose of the standard is to advance cardholder data security globally. This comprehensive standard is intended to reduce the risk of data breaches by guiding merchants with specific requirements to protect customer account data. The program is administered by the PCI Security Standards Council. Requirements are defined for security management, policies, procedures, network architecture, software design and other critical protective measures. PCI DSS is comprised of 6 Categories (Goals) including 12 Requirements.</a:t>
            </a:r>
          </a:p>
        </p:txBody>
      </p:sp>
      <p:sp>
        <p:nvSpPr>
          <p:cNvPr id="4" name="Slide Number Placeholder 3"/>
          <p:cNvSpPr>
            <a:spLocks noGrp="1"/>
          </p:cNvSpPr>
          <p:nvPr>
            <p:ph type="sldNum" sz="quarter" idx="10"/>
          </p:nvPr>
        </p:nvSpPr>
        <p:spPr/>
        <p:txBody>
          <a:bodyPr/>
          <a:lstStyle/>
          <a:p>
            <a:fld id="{E1078E5D-BC9A-4C47-BC51-F2C5B555655D}" type="slidenum">
              <a:rPr lang="en-US" smtClean="0"/>
              <a:t>87</a:t>
            </a:fld>
            <a:endParaRPr lang="en-US"/>
          </a:p>
        </p:txBody>
      </p:sp>
    </p:spTree>
    <p:extLst>
      <p:ext uri="{BB962C8B-B14F-4D97-AF65-F5344CB8AC3E}">
        <p14:creationId xmlns:p14="http://schemas.microsoft.com/office/powerpoint/2010/main" val="1942170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 you aware you can except payments via software based applications versus hardware terminals according to the new PCI standard.  </a:t>
            </a:r>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88</a:t>
            </a:fld>
            <a:endParaRPr lang="en-US"/>
          </a:p>
        </p:txBody>
      </p:sp>
    </p:spTree>
    <p:extLst>
      <p:ext uri="{BB962C8B-B14F-4D97-AF65-F5344CB8AC3E}">
        <p14:creationId xmlns:p14="http://schemas.microsoft.com/office/powerpoint/2010/main" val="281436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89</a:t>
            </a:fld>
            <a:endParaRPr lang="en-US"/>
          </a:p>
        </p:txBody>
      </p:sp>
    </p:spTree>
    <p:extLst>
      <p:ext uri="{BB962C8B-B14F-4D97-AF65-F5344CB8AC3E}">
        <p14:creationId xmlns:p14="http://schemas.microsoft.com/office/powerpoint/2010/main" val="31498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Alvaro</a:t>
            </a:r>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49</a:t>
            </a:fld>
            <a:endParaRPr lang="en-US"/>
          </a:p>
        </p:txBody>
      </p:sp>
    </p:spTree>
    <p:extLst>
      <p:ext uri="{BB962C8B-B14F-4D97-AF65-F5344CB8AC3E}">
        <p14:creationId xmlns:p14="http://schemas.microsoft.com/office/powerpoint/2010/main" val="270323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Consent is one of several means of making processing legitimate. </a:t>
            </a:r>
            <a:r>
              <a:rPr lang="en-US" sz="1200" b="0" i="0" u="none" strike="noStrike" kern="1200" baseline="0" dirty="0">
                <a:solidFill>
                  <a:schemeClr val="tx1"/>
                </a:solidFill>
                <a:latin typeface="+mn-lt"/>
                <a:ea typeface="+mn-ea"/>
                <a:cs typeface="+mn-cs"/>
              </a:rPr>
              <a:t>Consent has to be given freely. The purpose of the processing of their personal data must be as easy to withdraw as to give consent. Consent must be “explicit” for sensitive data. The data controller is required to be able to demonstrate that consent was given. Existing consents may still work, but only provided they meet the new conditions.</a:t>
            </a:r>
          </a:p>
          <a:p>
            <a:endParaRPr lang="en-US" dirty="0"/>
          </a:p>
          <a:p>
            <a:r>
              <a:rPr lang="en-US" dirty="0"/>
              <a:t>(32) “</a:t>
            </a:r>
            <a:r>
              <a:rPr lang="en-US" sz="1200" b="0" i="0" u="none" strike="noStrike" kern="1200" baseline="0" dirty="0">
                <a:solidFill>
                  <a:schemeClr val="tx1"/>
                </a:solidFill>
                <a:latin typeface="+mn-lt"/>
                <a:ea typeface="+mn-ea"/>
                <a:cs typeface="+mn-cs"/>
              </a:rPr>
              <a:t>Consent should be given by a clear affirmative act establishing a freely given, specific, informed and unambiguous indication of the data subject's agreement to the processing of personal data relating to him or her, such as by a written statement, including by electronic means, or an oral statement.”</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is the still controversial right to stay out of the public view and “be forgotten”.</a:t>
            </a:r>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50</a:t>
            </a:fld>
            <a:endParaRPr lang="en-US"/>
          </a:p>
        </p:txBody>
      </p:sp>
    </p:spTree>
    <p:extLst>
      <p:ext uri="{BB962C8B-B14F-4D97-AF65-F5344CB8AC3E}">
        <p14:creationId xmlns:p14="http://schemas.microsoft.com/office/powerpoint/2010/main" val="149278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51</a:t>
            </a:fld>
            <a:endParaRPr lang="en-US"/>
          </a:p>
        </p:txBody>
      </p:sp>
    </p:spTree>
    <p:extLst>
      <p:ext uri="{BB962C8B-B14F-4D97-AF65-F5344CB8AC3E}">
        <p14:creationId xmlns:p14="http://schemas.microsoft.com/office/powerpoint/2010/main" val="133745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Alvaro</a:t>
            </a:r>
          </a:p>
        </p:txBody>
      </p:sp>
      <p:sp>
        <p:nvSpPr>
          <p:cNvPr id="4" name="Slide Number Placeholder 3"/>
          <p:cNvSpPr>
            <a:spLocks noGrp="1"/>
          </p:cNvSpPr>
          <p:nvPr>
            <p:ph type="sldNum" sz="quarter" idx="10"/>
          </p:nvPr>
        </p:nvSpPr>
        <p:spPr/>
        <p:txBody>
          <a:bodyPr/>
          <a:lstStyle/>
          <a:p>
            <a:fld id="{E1078E5D-BC9A-4C47-BC51-F2C5B555655D}" type="slidenum">
              <a:rPr lang="en-US" smtClean="0"/>
              <a:t>52</a:t>
            </a:fld>
            <a:endParaRPr lang="en-US"/>
          </a:p>
        </p:txBody>
      </p:sp>
    </p:spTree>
    <p:extLst>
      <p:ext uri="{BB962C8B-B14F-4D97-AF65-F5344CB8AC3E}">
        <p14:creationId xmlns:p14="http://schemas.microsoft.com/office/powerpoint/2010/main" val="266601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Points:</a:t>
            </a:r>
          </a:p>
          <a:p>
            <a:pPr rtl="0"/>
            <a:r>
              <a:rPr lang="en-US" sz="1200" b="0" i="0" u="none" strike="noStrike" kern="1200" dirty="0">
                <a:solidFill>
                  <a:schemeClr val="tx1"/>
                </a:solidFill>
                <a:effectLst/>
                <a:latin typeface="+mn-lt"/>
                <a:ea typeface="+mn-ea"/>
                <a:cs typeface="+mn-cs"/>
              </a:rPr>
              <a:t>Third-party vendors, who are the suppliers of these systems, are valuable partners for the property. However, when it comes to the data that is being processed, a common misconception is that an accountability-based law like the General Data Protection Regulation (GDPR) somehow relates to the subject of</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data ownership.</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This is incorrect. In terms of the GDPR, there are two roles—processor and controller.</a:t>
            </a:r>
            <a:br>
              <a:rPr lang="en-US" sz="1200" b="0" i="0" u="none" strike="noStrike" kern="1200" dirty="0">
                <a:solidFill>
                  <a:schemeClr val="tx1"/>
                </a:solidFill>
                <a:effectLst/>
                <a:latin typeface="+mn-lt"/>
                <a:ea typeface="+mn-ea"/>
                <a:cs typeface="+mn-cs"/>
              </a:rPr>
            </a:br>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property is </a:t>
            </a:r>
            <a:r>
              <a:rPr lang="en-US" sz="1200" b="0" i="1" u="none" strike="noStrike" kern="1200" dirty="0">
                <a:solidFill>
                  <a:schemeClr val="tx1"/>
                </a:solidFill>
                <a:effectLst/>
                <a:latin typeface="+mn-lt"/>
                <a:ea typeface="+mn-ea"/>
                <a:cs typeface="+mn-cs"/>
              </a:rPr>
              <a:t>always</a:t>
            </a:r>
            <a:r>
              <a:rPr lang="en-US" sz="1200" b="0" i="0" u="none" strike="noStrike" kern="1200" dirty="0">
                <a:solidFill>
                  <a:schemeClr val="tx1"/>
                </a:solidFill>
                <a:effectLst/>
                <a:latin typeface="+mn-lt"/>
                <a:ea typeface="+mn-ea"/>
                <a:cs typeface="+mn-cs"/>
              </a:rPr>
              <a:t> the controller. As such, the property </a:t>
            </a:r>
            <a:r>
              <a:rPr lang="en-US" sz="1200" b="0" i="1" u="none" strike="noStrike" kern="1200" dirty="0">
                <a:solidFill>
                  <a:schemeClr val="tx1"/>
                </a:solidFill>
                <a:effectLst/>
                <a:latin typeface="+mn-lt"/>
                <a:ea typeface="+mn-ea"/>
                <a:cs typeface="+mn-cs"/>
              </a:rPr>
              <a:t>must</a:t>
            </a:r>
            <a:r>
              <a:rPr lang="en-US" sz="1200" b="0" i="0" u="none" strike="noStrike" kern="1200" dirty="0">
                <a:solidFill>
                  <a:schemeClr val="tx1"/>
                </a:solidFill>
                <a:effectLst/>
                <a:latin typeface="+mn-lt"/>
                <a:ea typeface="+mn-ea"/>
                <a:cs typeface="+mn-cs"/>
              </a:rPr>
              <a:t> oversee its vendors to ensure that they follow best practices for data protection.</a:t>
            </a:r>
            <a:endParaRPr lang="en-US" dirty="0"/>
          </a:p>
          <a:p>
            <a:endParaRPr lang="en-US" dirty="0"/>
          </a:p>
        </p:txBody>
      </p:sp>
      <p:sp>
        <p:nvSpPr>
          <p:cNvPr id="4" name="Slide Number Placeholder 3"/>
          <p:cNvSpPr>
            <a:spLocks noGrp="1"/>
          </p:cNvSpPr>
          <p:nvPr>
            <p:ph type="sldNum" sz="quarter" idx="10"/>
          </p:nvPr>
        </p:nvSpPr>
        <p:spPr/>
        <p:txBody>
          <a:bodyPr/>
          <a:lstStyle/>
          <a:p>
            <a:fld id="{E1078E5D-BC9A-4C47-BC51-F2C5B555655D}" type="slidenum">
              <a:rPr lang="en-US" smtClean="0"/>
              <a:t>53</a:t>
            </a:fld>
            <a:endParaRPr lang="en-US"/>
          </a:p>
        </p:txBody>
      </p:sp>
    </p:spTree>
    <p:extLst>
      <p:ext uri="{BB962C8B-B14F-4D97-AF65-F5344CB8AC3E}">
        <p14:creationId xmlns:p14="http://schemas.microsoft.com/office/powerpoint/2010/main" val="258591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DDCF76-2B07-47BF-9869-5EAF5D486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B7951-EDA9-4245-8AD5-77C988A3F6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3962A0C-8F73-4FCD-9614-1C1C7524F1AB}"/>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5" name="Footer Placeholder 4">
            <a:extLst>
              <a:ext uri="{FF2B5EF4-FFF2-40B4-BE49-F238E27FC236}">
                <a16:creationId xmlns:a16="http://schemas.microsoft.com/office/drawing/2014/main" xmlns="" id="{F1550734-649E-4D6C-B06F-65CB85F1D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866416-07B7-41ED-870B-6B321D880B6A}"/>
              </a:ext>
            </a:extLst>
          </p:cNvPr>
          <p:cNvSpPr>
            <a:spLocks noGrp="1"/>
          </p:cNvSpPr>
          <p:nvPr>
            <p:ph type="sldNum" sz="quarter" idx="12"/>
          </p:nvPr>
        </p:nvSpPr>
        <p:spPr/>
        <p:txBody>
          <a:bodyPr/>
          <a:lstStyle/>
          <a:p>
            <a:fld id="{0053ABC4-8F16-4806-8DDD-3894B3F5D8F0}" type="slidenum">
              <a:rPr lang="en-US" smtClean="0"/>
              <a:t>‹#›</a:t>
            </a:fld>
            <a:endParaRPr lang="en-US"/>
          </a:p>
        </p:txBody>
      </p:sp>
    </p:spTree>
    <p:extLst>
      <p:ext uri="{BB962C8B-B14F-4D97-AF65-F5344CB8AC3E}">
        <p14:creationId xmlns:p14="http://schemas.microsoft.com/office/powerpoint/2010/main" val="330784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D8689-98EB-42EE-8AC3-3C078CDEE6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227CA1-FBDA-4934-9845-E6512EFA87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AEC756-E460-47E4-9F94-B72078C717C6}"/>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5" name="Footer Placeholder 4">
            <a:extLst>
              <a:ext uri="{FF2B5EF4-FFF2-40B4-BE49-F238E27FC236}">
                <a16:creationId xmlns:a16="http://schemas.microsoft.com/office/drawing/2014/main" xmlns="" id="{23211476-907B-4DEE-978C-A46328A1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5F1AC-4839-4C6C-8127-B55185E529DC}"/>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4" name="Picture 13">
            <a:extLst>
              <a:ext uri="{FF2B5EF4-FFF2-40B4-BE49-F238E27FC236}">
                <a16:creationId xmlns:a16="http://schemas.microsoft.com/office/drawing/2014/main" xmlns="" id="{7C39BFEB-5582-4332-9BCB-5B9AEE9641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1" name="Picture 10">
            <a:extLst>
              <a:ext uri="{FF2B5EF4-FFF2-40B4-BE49-F238E27FC236}">
                <a16:creationId xmlns:a16="http://schemas.microsoft.com/office/drawing/2014/main" xmlns="" id="{95DFBBD0-01B9-4C60-9533-7E0836281D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2" name="Picture 11">
            <a:extLst>
              <a:ext uri="{FF2B5EF4-FFF2-40B4-BE49-F238E27FC236}">
                <a16:creationId xmlns:a16="http://schemas.microsoft.com/office/drawing/2014/main" xmlns="" id="{063AD695-F872-473B-9D70-28003951F3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78645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10B821-62C1-4598-A879-4C61F95B1D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B08C89-060A-43F3-A71F-53F719D671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358360-267C-4FDC-A050-0C5CB2CD3295}"/>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5" name="Footer Placeholder 4">
            <a:extLst>
              <a:ext uri="{FF2B5EF4-FFF2-40B4-BE49-F238E27FC236}">
                <a16:creationId xmlns:a16="http://schemas.microsoft.com/office/drawing/2014/main" xmlns="" id="{42BD015D-4170-42AB-98B5-0BBB7BBBC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205612-D3DD-4B49-B6FD-7C70644EDA82}"/>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4" name="Picture 13">
            <a:extLst>
              <a:ext uri="{FF2B5EF4-FFF2-40B4-BE49-F238E27FC236}">
                <a16:creationId xmlns:a16="http://schemas.microsoft.com/office/drawing/2014/main" xmlns="" id="{FF9A6448-AB09-48DE-A731-983081F3BD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1" name="Picture 10">
            <a:extLst>
              <a:ext uri="{FF2B5EF4-FFF2-40B4-BE49-F238E27FC236}">
                <a16:creationId xmlns:a16="http://schemas.microsoft.com/office/drawing/2014/main" xmlns="" id="{A3B31B96-5E52-4980-A36A-7E6531CC03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2" name="Picture 11">
            <a:extLst>
              <a:ext uri="{FF2B5EF4-FFF2-40B4-BE49-F238E27FC236}">
                <a16:creationId xmlns:a16="http://schemas.microsoft.com/office/drawing/2014/main" xmlns="" id="{B477CFC8-020D-4804-991D-1029E7FEA8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155234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E5D573-D6CE-43B4-B1F1-25522DD09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C814BB-B2DB-4ADF-B52A-5BF26F65F9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229A9B-9C19-45A1-A1C9-C088A21A52AF}"/>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5" name="Footer Placeholder 4">
            <a:extLst>
              <a:ext uri="{FF2B5EF4-FFF2-40B4-BE49-F238E27FC236}">
                <a16:creationId xmlns:a16="http://schemas.microsoft.com/office/drawing/2014/main" xmlns="" id="{AFD34E2E-89BD-4025-9D3C-34850C3C1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408567-FF35-485D-A35A-236C0DA819A1}"/>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4" name="Picture 13">
            <a:extLst>
              <a:ext uri="{FF2B5EF4-FFF2-40B4-BE49-F238E27FC236}">
                <a16:creationId xmlns:a16="http://schemas.microsoft.com/office/drawing/2014/main" xmlns="" id="{8E4F2567-F43E-4C5E-BB1B-7356AE3F1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1" name="Picture 10">
            <a:extLst>
              <a:ext uri="{FF2B5EF4-FFF2-40B4-BE49-F238E27FC236}">
                <a16:creationId xmlns:a16="http://schemas.microsoft.com/office/drawing/2014/main" xmlns="" id="{4CC3DD84-8069-4961-983E-8F12CE7642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3" name="Picture 12">
            <a:extLst>
              <a:ext uri="{FF2B5EF4-FFF2-40B4-BE49-F238E27FC236}">
                <a16:creationId xmlns:a16="http://schemas.microsoft.com/office/drawing/2014/main" xmlns="" id="{872D5B32-AA3B-4ABE-A23E-EC7C047CF8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24888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7A98A-91AF-4E61-8347-E479B97F1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6C8B3A-E134-4DA8-9459-971CDEFBD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A6CE214-4D31-426C-AAB6-0203825ECA22}"/>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5" name="Footer Placeholder 4">
            <a:extLst>
              <a:ext uri="{FF2B5EF4-FFF2-40B4-BE49-F238E27FC236}">
                <a16:creationId xmlns:a16="http://schemas.microsoft.com/office/drawing/2014/main" xmlns="" id="{33D124E2-D82C-4092-9537-CC14AB9BB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A6E759-3E05-4401-AFC6-F16128DA8A90}"/>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2" name="Picture 11">
            <a:extLst>
              <a:ext uri="{FF2B5EF4-FFF2-40B4-BE49-F238E27FC236}">
                <a16:creationId xmlns:a16="http://schemas.microsoft.com/office/drawing/2014/main" xmlns="" id="{30367B40-F293-4B2B-926E-68AFB7D11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0" name="Picture 9">
            <a:extLst>
              <a:ext uri="{FF2B5EF4-FFF2-40B4-BE49-F238E27FC236}">
                <a16:creationId xmlns:a16="http://schemas.microsoft.com/office/drawing/2014/main" xmlns="" id="{3D35E2F3-2283-4E44-8A5E-64F285DD72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3" name="Picture 12">
            <a:extLst>
              <a:ext uri="{FF2B5EF4-FFF2-40B4-BE49-F238E27FC236}">
                <a16:creationId xmlns:a16="http://schemas.microsoft.com/office/drawing/2014/main" xmlns="" id="{E0A577F9-6DDE-4F13-A3B8-A3A19C0DDD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121947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C5F77-6431-4D80-A4BF-AD211B792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F16F63-CC35-4090-BBF2-9C9C7DAF73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693127-24CD-4ECE-A32F-11ACD307C8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B151CF0-E509-4023-BF54-1CC41FB1CC81}"/>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6" name="Footer Placeholder 5">
            <a:extLst>
              <a:ext uri="{FF2B5EF4-FFF2-40B4-BE49-F238E27FC236}">
                <a16:creationId xmlns:a16="http://schemas.microsoft.com/office/drawing/2014/main" xmlns="" id="{5A967834-00FD-4047-B5F8-32A5671F6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3145D7-FCA1-4F78-8B39-39EFEE181826}"/>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5" name="Picture 14">
            <a:extLst>
              <a:ext uri="{FF2B5EF4-FFF2-40B4-BE49-F238E27FC236}">
                <a16:creationId xmlns:a16="http://schemas.microsoft.com/office/drawing/2014/main" xmlns="" id="{9413EF21-FB96-4CEB-BDA9-5426065C83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2" name="Picture 11">
            <a:extLst>
              <a:ext uri="{FF2B5EF4-FFF2-40B4-BE49-F238E27FC236}">
                <a16:creationId xmlns:a16="http://schemas.microsoft.com/office/drawing/2014/main" xmlns="" id="{981BA4BF-6332-4173-9287-808E467D17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3" name="Picture 12">
            <a:extLst>
              <a:ext uri="{FF2B5EF4-FFF2-40B4-BE49-F238E27FC236}">
                <a16:creationId xmlns:a16="http://schemas.microsoft.com/office/drawing/2014/main" xmlns="" id="{64240D65-DCDA-4725-84CE-67D45BFA46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98433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EC0CF7-7105-471D-AB20-4EA2465D1E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0343273-DE59-4015-8DF8-06564347F3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1FF9330-D954-45CE-88F7-1DC43ED5BCD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623CB6-60FD-4DC3-8382-D2B321896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542F9C3-50EC-4B67-8A76-7AA8C1BB94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EC52455-D567-4F4A-A831-94E057C9C850}"/>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8" name="Footer Placeholder 7">
            <a:extLst>
              <a:ext uri="{FF2B5EF4-FFF2-40B4-BE49-F238E27FC236}">
                <a16:creationId xmlns:a16="http://schemas.microsoft.com/office/drawing/2014/main" xmlns="" id="{915A7B6E-04CE-407A-86FE-C5E0473AAC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108D7A-C77D-40DB-85E2-94BCC87A550F}"/>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7" name="Picture 16">
            <a:extLst>
              <a:ext uri="{FF2B5EF4-FFF2-40B4-BE49-F238E27FC236}">
                <a16:creationId xmlns:a16="http://schemas.microsoft.com/office/drawing/2014/main" xmlns="" id="{FBE703EE-5B4A-4A5B-9FA7-94881B8AEB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4" name="Picture 13">
            <a:extLst>
              <a:ext uri="{FF2B5EF4-FFF2-40B4-BE49-F238E27FC236}">
                <a16:creationId xmlns:a16="http://schemas.microsoft.com/office/drawing/2014/main" xmlns="" id="{B8F8E725-CA2C-435E-ACAD-F0C6F9E23B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5" name="Picture 14">
            <a:extLst>
              <a:ext uri="{FF2B5EF4-FFF2-40B4-BE49-F238E27FC236}">
                <a16:creationId xmlns:a16="http://schemas.microsoft.com/office/drawing/2014/main" xmlns="" id="{730F488C-65D1-4EF4-8899-F87397D391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334137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A7DA7-D85F-40D7-A4D8-ED66729BD7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730E8B-313B-4176-8DD5-2086942F6305}"/>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4" name="Footer Placeholder 3">
            <a:extLst>
              <a:ext uri="{FF2B5EF4-FFF2-40B4-BE49-F238E27FC236}">
                <a16:creationId xmlns:a16="http://schemas.microsoft.com/office/drawing/2014/main" xmlns="" id="{1FC5F228-9938-488E-9455-EC36B66C6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5DC3079-D93F-4838-AD20-7B28E0B11153}"/>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3" name="Picture 12">
            <a:extLst>
              <a:ext uri="{FF2B5EF4-FFF2-40B4-BE49-F238E27FC236}">
                <a16:creationId xmlns:a16="http://schemas.microsoft.com/office/drawing/2014/main" xmlns="" id="{A7A58D8A-6D74-4A92-B0C0-ACDAAEA8E5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0" name="Picture 9">
            <a:extLst>
              <a:ext uri="{FF2B5EF4-FFF2-40B4-BE49-F238E27FC236}">
                <a16:creationId xmlns:a16="http://schemas.microsoft.com/office/drawing/2014/main" xmlns="" id="{0CE5B63B-4CCF-41CA-9196-EBF63683E3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1" name="Picture 10">
            <a:extLst>
              <a:ext uri="{FF2B5EF4-FFF2-40B4-BE49-F238E27FC236}">
                <a16:creationId xmlns:a16="http://schemas.microsoft.com/office/drawing/2014/main" xmlns="" id="{9F76D9AD-9AF2-4F38-9F8F-48724CCF31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105914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CD21A7-D312-4820-9241-71E4E54264C9}"/>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3" name="Footer Placeholder 2">
            <a:extLst>
              <a:ext uri="{FF2B5EF4-FFF2-40B4-BE49-F238E27FC236}">
                <a16:creationId xmlns:a16="http://schemas.microsoft.com/office/drawing/2014/main" xmlns="" id="{DE702BB7-B18E-488B-9105-C3D5554D7F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1203ECB-383C-4473-8081-B9C602B76CBB}"/>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6" name="Picture 5">
            <a:extLst>
              <a:ext uri="{FF2B5EF4-FFF2-40B4-BE49-F238E27FC236}">
                <a16:creationId xmlns:a16="http://schemas.microsoft.com/office/drawing/2014/main" xmlns="" id="{99FC6891-8B2F-40B2-A769-7BE5968857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8" name="Picture 7">
            <a:extLst>
              <a:ext uri="{FF2B5EF4-FFF2-40B4-BE49-F238E27FC236}">
                <a16:creationId xmlns:a16="http://schemas.microsoft.com/office/drawing/2014/main" xmlns="" id="{F321EE39-3C5A-4B0D-A384-53DD4AA60E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9" name="Picture 8">
            <a:extLst>
              <a:ext uri="{FF2B5EF4-FFF2-40B4-BE49-F238E27FC236}">
                <a16:creationId xmlns:a16="http://schemas.microsoft.com/office/drawing/2014/main" xmlns="" id="{A3E1F26B-D16A-43D9-A3E2-7989F6588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21122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692D4-D807-4018-A8B4-AA752602D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2920E8-225C-4871-BFB6-A8BA87A48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4ECE82-4BF0-4DC9-B5F7-C35D02F86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11AA483-B8BC-4DFD-9A2D-5348E55AE8F2}"/>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6" name="Footer Placeholder 5">
            <a:extLst>
              <a:ext uri="{FF2B5EF4-FFF2-40B4-BE49-F238E27FC236}">
                <a16:creationId xmlns:a16="http://schemas.microsoft.com/office/drawing/2014/main" xmlns="" id="{8E8CEB8D-BE4A-4C51-9B70-861692CD1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061DF5-9E76-4E1C-BFA9-7890E6919206}"/>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5" name="Picture 14">
            <a:extLst>
              <a:ext uri="{FF2B5EF4-FFF2-40B4-BE49-F238E27FC236}">
                <a16:creationId xmlns:a16="http://schemas.microsoft.com/office/drawing/2014/main" xmlns="" id="{154A2236-D3E2-41C7-AD8B-18109563E5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pic>
        <p:nvPicPr>
          <p:cNvPr id="12" name="Picture 11">
            <a:extLst>
              <a:ext uri="{FF2B5EF4-FFF2-40B4-BE49-F238E27FC236}">
                <a16:creationId xmlns:a16="http://schemas.microsoft.com/office/drawing/2014/main" xmlns="" id="{48191208-05EC-43E4-AC21-78C1392269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541" y="6077899"/>
            <a:ext cx="2904061" cy="618818"/>
          </a:xfrm>
          <a:prstGeom prst="rect">
            <a:avLst/>
          </a:prstGeom>
        </p:spPr>
      </p:pic>
      <p:pic>
        <p:nvPicPr>
          <p:cNvPr id="13" name="Picture 12">
            <a:extLst>
              <a:ext uri="{FF2B5EF4-FFF2-40B4-BE49-F238E27FC236}">
                <a16:creationId xmlns:a16="http://schemas.microsoft.com/office/drawing/2014/main" xmlns="" id="{E488D43B-F4F8-4238-9804-2EDF9108FC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8850" y="6077899"/>
            <a:ext cx="4596935" cy="618818"/>
          </a:xfrm>
          <a:prstGeom prst="rect">
            <a:avLst/>
          </a:prstGeom>
        </p:spPr>
      </p:pic>
    </p:spTree>
    <p:extLst>
      <p:ext uri="{BB962C8B-B14F-4D97-AF65-F5344CB8AC3E}">
        <p14:creationId xmlns:p14="http://schemas.microsoft.com/office/powerpoint/2010/main" val="220106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4BC0E-DD6C-4452-9278-2CB0E219C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C364EB-13E3-40FF-BF52-A2760ADA73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76047A2-7D6D-4079-A73B-3F6C5DE78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2E9F1FF-DE3C-4EA6-B17A-E80FC2D3B5CF}"/>
              </a:ext>
            </a:extLst>
          </p:cNvPr>
          <p:cNvSpPr>
            <a:spLocks noGrp="1"/>
          </p:cNvSpPr>
          <p:nvPr>
            <p:ph type="dt" sz="half" idx="10"/>
          </p:nvPr>
        </p:nvSpPr>
        <p:spPr/>
        <p:txBody>
          <a:bodyPr/>
          <a:lstStyle/>
          <a:p>
            <a:fld id="{054AD0A8-4AF4-49FD-B920-164272762590}" type="datetimeFigureOut">
              <a:rPr lang="en-US" smtClean="0"/>
              <a:t>4/12/2018</a:t>
            </a:fld>
            <a:endParaRPr lang="en-US"/>
          </a:p>
        </p:txBody>
      </p:sp>
      <p:sp>
        <p:nvSpPr>
          <p:cNvPr id="6" name="Footer Placeholder 5">
            <a:extLst>
              <a:ext uri="{FF2B5EF4-FFF2-40B4-BE49-F238E27FC236}">
                <a16:creationId xmlns:a16="http://schemas.microsoft.com/office/drawing/2014/main" xmlns="" id="{B91D1DE3-B4B4-4313-8FB4-3C5B9D0D8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E25F50C-06BA-4A59-8062-22603D87EB9F}"/>
              </a:ext>
            </a:extLst>
          </p:cNvPr>
          <p:cNvSpPr>
            <a:spLocks noGrp="1"/>
          </p:cNvSpPr>
          <p:nvPr>
            <p:ph type="sldNum" sz="quarter" idx="12"/>
          </p:nvPr>
        </p:nvSpPr>
        <p:spPr/>
        <p:txBody>
          <a:bodyPr/>
          <a:lstStyle/>
          <a:p>
            <a:fld id="{0053ABC4-8F16-4806-8DDD-3894B3F5D8F0}" type="slidenum">
              <a:rPr lang="en-US" smtClean="0"/>
              <a:t>‹#›</a:t>
            </a:fld>
            <a:endParaRPr lang="en-US"/>
          </a:p>
        </p:txBody>
      </p:sp>
      <p:pic>
        <p:nvPicPr>
          <p:cNvPr id="14" name="Picture 13">
            <a:extLst>
              <a:ext uri="{FF2B5EF4-FFF2-40B4-BE49-F238E27FC236}">
                <a16:creationId xmlns:a16="http://schemas.microsoft.com/office/drawing/2014/main" xmlns="" id="{3A79E21C-CE20-4BEF-8AE4-AA98A8E059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7259" r="12128" b="-1837"/>
          <a:stretch/>
        </p:blipFill>
        <p:spPr>
          <a:xfrm>
            <a:off x="547074" y="1330710"/>
            <a:ext cx="10806726" cy="397301"/>
          </a:xfrm>
          <a:prstGeom prst="rect">
            <a:avLst/>
          </a:prstGeom>
        </p:spPr>
      </p:pic>
      <p:pic>
        <p:nvPicPr>
          <p:cNvPr id="15" name="Picture 14">
            <a:extLst>
              <a:ext uri="{FF2B5EF4-FFF2-40B4-BE49-F238E27FC236}">
                <a16:creationId xmlns:a16="http://schemas.microsoft.com/office/drawing/2014/main" xmlns="" id="{1CF1B8A0-47A2-49CE-AAE3-634689014B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45" t="77259" r="12128" b="-1837"/>
          <a:stretch/>
        </p:blipFill>
        <p:spPr>
          <a:xfrm>
            <a:off x="1" y="1310845"/>
            <a:ext cx="12192000" cy="437031"/>
          </a:xfrm>
          <a:prstGeom prst="rect">
            <a:avLst/>
          </a:prstGeom>
        </p:spPr>
      </p:pic>
    </p:spTree>
    <p:extLst>
      <p:ext uri="{BB962C8B-B14F-4D97-AF65-F5344CB8AC3E}">
        <p14:creationId xmlns:p14="http://schemas.microsoft.com/office/powerpoint/2010/main" val="289584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E530E-F7E3-4947-908C-69911D541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54FD0FF-FDB3-4661-8C82-E173ECDC8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C8D03E-5AE3-4C88-AC06-3FAF20C97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AD0A8-4AF4-49FD-B920-164272762590}" type="datetimeFigureOut">
              <a:rPr lang="en-US" smtClean="0"/>
              <a:t>4/12/2018</a:t>
            </a:fld>
            <a:endParaRPr lang="en-US"/>
          </a:p>
        </p:txBody>
      </p:sp>
      <p:sp>
        <p:nvSpPr>
          <p:cNvPr id="5" name="Footer Placeholder 4">
            <a:extLst>
              <a:ext uri="{FF2B5EF4-FFF2-40B4-BE49-F238E27FC236}">
                <a16:creationId xmlns:a16="http://schemas.microsoft.com/office/drawing/2014/main" xmlns="" id="{770C9224-1DB6-4E93-A5B4-006E4B8EF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32CEFB2-F5A4-4383-BDF0-10D10C169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ABC4-8F16-4806-8DDD-3894B3F5D8F0}" type="slidenum">
              <a:rPr lang="en-US" smtClean="0"/>
              <a:t>‹#›</a:t>
            </a:fld>
            <a:endParaRPr lang="en-US"/>
          </a:p>
        </p:txBody>
      </p:sp>
    </p:spTree>
    <p:extLst>
      <p:ext uri="{BB962C8B-B14F-4D97-AF65-F5344CB8AC3E}">
        <p14:creationId xmlns:p14="http://schemas.microsoft.com/office/powerpoint/2010/main" val="361005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hyperlink" Target="https://youtu.be/5IywT6KNSS4" TargetMode="External"/><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opentravel.org/opentravel-hackathon-march/" TargetMode="External"/><Relationship Id="rId2" Type="http://schemas.openxmlformats.org/officeDocument/2006/relationships/hyperlink" Target="https://opentravel.devpost.com/"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e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image" Target="../media/image25.jpeg"/><Relationship Id="rId16" Type="http://schemas.openxmlformats.org/officeDocument/2006/relationships/image" Target="../media/image39.png"/><Relationship Id="rId20"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png"/><Relationship Id="rId19" Type="http://schemas.openxmlformats.org/officeDocument/2006/relationships/image" Target="../media/image42.jp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jpeg"/><Relationship Id="rId7" Type="http://schemas.openxmlformats.org/officeDocument/2006/relationships/image" Target="../media/image102.png"/><Relationship Id="rId12" Type="http://schemas.openxmlformats.org/officeDocument/2006/relationships/image" Target="../media/image107.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c.ymcdn.com/sites/www.htng.org/resource/collection/091445d3-0150-4d4b-a5fa-9464a1e27423/NGDM_Recommendations_FINAL.pdf?hhSearchTerms=%22ngdm%22"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nbcnews.com/news/us-news/erin-andrews-settles-stalking-suit-against-nashville-hotel-n562036"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6.jpg"/><Relationship Id="rId5" Type="http://schemas.openxmlformats.org/officeDocument/2006/relationships/image" Target="../media/image145.png"/><Relationship Id="rId4" Type="http://schemas.openxmlformats.org/officeDocument/2006/relationships/image" Target="../media/image144.jpeg"/></Relationships>
</file>

<file path=ppt/slides/_rels/slide7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8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youtu.be/81OgvJzmuWc" TargetMode="External"/><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youtu.be/qf4lSAmd3LY" TargetMode="External"/><Relationship Id="rId2" Type="http://schemas.openxmlformats.org/officeDocument/2006/relationships/image" Target="../media/image16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102FCB52-A69D-4C04-A5BD-3CAB8F0A1084}"/>
              </a:ext>
            </a:extLst>
          </p:cNvPr>
          <p:cNvSpPr txBox="1">
            <a:spLocks/>
          </p:cNvSpPr>
          <p:nvPr/>
        </p:nvSpPr>
        <p:spPr>
          <a:xfrm>
            <a:off x="4562343" y="5681200"/>
            <a:ext cx="6998441" cy="943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1200" b="1" dirty="0"/>
              <a:t>First up:  </a:t>
            </a:r>
            <a:r>
              <a:rPr lang="en-US" sz="1200" dirty="0"/>
              <a:t>11:00 – 12:15, Collaborative Stories from Standards Groups </a:t>
            </a:r>
            <a:br>
              <a:rPr lang="en-US" sz="1200" dirty="0"/>
            </a:br>
            <a:r>
              <a:rPr lang="en-US" sz="1200" dirty="0"/>
              <a:t>around the World to Enable Seamless Travel and Business Solutions</a:t>
            </a:r>
          </a:p>
          <a:p>
            <a:pPr algn="r">
              <a:spcBef>
                <a:spcPts val="600"/>
              </a:spcBef>
            </a:pPr>
            <a:r>
              <a:rPr lang="en-US" sz="1200" b="1" dirty="0"/>
              <a:t>Followed by: </a:t>
            </a:r>
            <a:r>
              <a:rPr lang="en-US" sz="1200" dirty="0"/>
              <a:t>12:15– 14:00</a:t>
            </a:r>
          </a:p>
          <a:p>
            <a:pPr algn="r">
              <a:spcBef>
                <a:spcPts val="0"/>
              </a:spcBef>
            </a:pPr>
            <a:r>
              <a:rPr lang="en-US" sz="1200" dirty="0"/>
              <a:t>Networking Lunch in HITEC Amsterdam Exhibit Hall 10</a:t>
            </a:r>
          </a:p>
        </p:txBody>
      </p:sp>
      <p:pic>
        <p:nvPicPr>
          <p:cNvPr id="10" name="Picture 9">
            <a:extLst>
              <a:ext uri="{FF2B5EF4-FFF2-40B4-BE49-F238E27FC236}">
                <a16:creationId xmlns:a16="http://schemas.microsoft.com/office/drawing/2014/main" xmlns="" id="{F7A1BDB6-A514-4373-BFDE-C2A13A908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sp>
        <p:nvSpPr>
          <p:cNvPr id="14" name="TextBox 13">
            <a:extLst>
              <a:ext uri="{FF2B5EF4-FFF2-40B4-BE49-F238E27FC236}">
                <a16:creationId xmlns:a16="http://schemas.microsoft.com/office/drawing/2014/main" xmlns="" id="{8E568806-39C6-40EB-8949-B3E9DC3094AF}"/>
              </a:ext>
            </a:extLst>
          </p:cNvPr>
          <p:cNvSpPr txBox="1"/>
          <p:nvPr/>
        </p:nvSpPr>
        <p:spPr>
          <a:xfrm>
            <a:off x="278892" y="1527264"/>
            <a:ext cx="11237976" cy="830997"/>
          </a:xfrm>
          <a:prstGeom prst="rect">
            <a:avLst/>
          </a:prstGeom>
          <a:noFill/>
        </p:spPr>
        <p:txBody>
          <a:bodyPr wrap="square" rtlCol="0">
            <a:spAutoFit/>
          </a:bodyPr>
          <a:lstStyle/>
          <a:p>
            <a:pPr algn="ctr"/>
            <a:r>
              <a:rPr lang="en-US" sz="4800" dirty="0"/>
              <a:t>Welcome Back</a:t>
            </a:r>
          </a:p>
        </p:txBody>
      </p:sp>
      <p:sp>
        <p:nvSpPr>
          <p:cNvPr id="15" name="TextBox 14">
            <a:extLst>
              <a:ext uri="{FF2B5EF4-FFF2-40B4-BE49-F238E27FC236}">
                <a16:creationId xmlns:a16="http://schemas.microsoft.com/office/drawing/2014/main" xmlns="" id="{16617FB5-29BB-4645-8CE4-6BC2E8B9CBB1}"/>
              </a:ext>
            </a:extLst>
          </p:cNvPr>
          <p:cNvSpPr txBox="1"/>
          <p:nvPr/>
        </p:nvSpPr>
        <p:spPr>
          <a:xfrm>
            <a:off x="278892" y="4821008"/>
            <a:ext cx="11237976" cy="461665"/>
          </a:xfrm>
          <a:prstGeom prst="rect">
            <a:avLst/>
          </a:prstGeom>
          <a:noFill/>
        </p:spPr>
        <p:txBody>
          <a:bodyPr wrap="square" rtlCol="0">
            <a:spAutoFit/>
          </a:bodyPr>
          <a:lstStyle/>
          <a:p>
            <a:pPr algn="ctr"/>
            <a:r>
              <a:rPr lang="en-US" sz="2400" dirty="0"/>
              <a:t>Please Have a Seat: The </a:t>
            </a:r>
            <a:r>
              <a:rPr lang="en-US" sz="2400" dirty="0" err="1"/>
              <a:t>OpenTravel</a:t>
            </a:r>
            <a:r>
              <a:rPr lang="en-US" sz="2400" dirty="0"/>
              <a:t> Advisory Forum will Begin Shortly</a:t>
            </a:r>
          </a:p>
        </p:txBody>
      </p:sp>
      <p:pic>
        <p:nvPicPr>
          <p:cNvPr id="16" name="Picture 15">
            <a:extLst>
              <a:ext uri="{FF2B5EF4-FFF2-40B4-BE49-F238E27FC236}">
                <a16:creationId xmlns:a16="http://schemas.microsoft.com/office/drawing/2014/main" xmlns="" id="{27B00766-2242-4E31-B4FC-5B4F8B9C4C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818" y="2358261"/>
            <a:ext cx="6580110" cy="2321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xmlns="" id="{93B695B3-70F2-4422-94C7-75F636EA8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2"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34014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a:t>Corporate/Product Profile</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7" name="Content Placeholder 2"/>
          <p:cNvSpPr>
            <a:spLocks noGrp="1"/>
          </p:cNvSpPr>
          <p:nvPr>
            <p:ph idx="1"/>
          </p:nvPr>
        </p:nvSpPr>
        <p:spPr>
          <a:xfrm>
            <a:off x="1066800" y="1649187"/>
            <a:ext cx="9832521" cy="4351564"/>
          </a:xfrm>
        </p:spPr>
        <p:txBody>
          <a:bodyPr anchor="t">
            <a:normAutofit/>
          </a:bodyPr>
          <a:lstStyle/>
          <a:p>
            <a:pPr marL="876300" lvl="1" indent="-476250">
              <a:lnSpc>
                <a:spcPct val="100000"/>
              </a:lnSpc>
              <a:spcAft>
                <a:spcPts val="0"/>
              </a:spcAft>
              <a:defRPr/>
            </a:pPr>
            <a:r>
              <a:rPr lang="en-US" sz="2400" dirty="0">
                <a:solidFill>
                  <a:schemeClr val="tx1">
                    <a:lumMod val="85000"/>
                    <a:lumOff val="15000"/>
                  </a:schemeClr>
                </a:solidFill>
              </a:rPr>
              <a:t>Established in 1986</a:t>
            </a:r>
          </a:p>
          <a:p>
            <a:pPr marL="876300" lvl="1" indent="-476250">
              <a:lnSpc>
                <a:spcPct val="100000"/>
              </a:lnSpc>
              <a:spcAft>
                <a:spcPts val="0"/>
              </a:spcAft>
              <a:defRPr/>
            </a:pPr>
            <a:r>
              <a:rPr lang="en-US" sz="2400" dirty="0">
                <a:solidFill>
                  <a:schemeClr val="tx1">
                    <a:lumMod val="85000"/>
                    <a:lumOff val="15000"/>
                  </a:schemeClr>
                </a:solidFill>
              </a:rPr>
              <a:t>Located in San Jose, California</a:t>
            </a:r>
          </a:p>
          <a:p>
            <a:pPr marL="876300" lvl="1" indent="-476250">
              <a:lnSpc>
                <a:spcPct val="100000"/>
              </a:lnSpc>
              <a:spcAft>
                <a:spcPts val="0"/>
              </a:spcAft>
              <a:defRPr/>
            </a:pPr>
            <a:r>
              <a:rPr lang="en-US" sz="2400" dirty="0">
                <a:solidFill>
                  <a:schemeClr val="tx1">
                    <a:lumMod val="85000"/>
                    <a:lumOff val="15000"/>
                  </a:schemeClr>
                </a:solidFill>
              </a:rPr>
              <a:t>Corporation profitable since inception</a:t>
            </a:r>
          </a:p>
          <a:p>
            <a:pPr marL="876300" lvl="1" indent="-476250">
              <a:lnSpc>
                <a:spcPct val="100000"/>
              </a:lnSpc>
              <a:spcAft>
                <a:spcPts val="0"/>
              </a:spcAft>
              <a:defRPr/>
            </a:pPr>
            <a:r>
              <a:rPr lang="en-US" sz="2400" dirty="0">
                <a:solidFill>
                  <a:schemeClr val="tx1">
                    <a:lumMod val="85000"/>
                    <a:lumOff val="15000"/>
                  </a:schemeClr>
                </a:solidFill>
              </a:rPr>
              <a:t>Diverse staff of 65+ professionals around the world</a:t>
            </a:r>
          </a:p>
          <a:p>
            <a:pPr marL="876300" lvl="1" indent="-476250">
              <a:lnSpc>
                <a:spcPct val="100000"/>
              </a:lnSpc>
              <a:spcAft>
                <a:spcPts val="0"/>
              </a:spcAft>
              <a:defRPr/>
            </a:pPr>
            <a:r>
              <a:rPr lang="en-US" sz="2400" dirty="0">
                <a:solidFill>
                  <a:schemeClr val="tx1">
                    <a:lumMod val="85000"/>
                    <a:lumOff val="15000"/>
                  </a:schemeClr>
                </a:solidFill>
              </a:rPr>
              <a:t>Market demographic – Reservation system for leisure travel and transportation markets</a:t>
            </a:r>
          </a:p>
          <a:p>
            <a:pPr marL="201168" lvl="1" indent="0">
              <a:buNone/>
            </a:pPr>
            <a:endParaRPr lang="en-US" sz="2400" dirty="0"/>
          </a:p>
        </p:txBody>
      </p:sp>
      <p:pic>
        <p:nvPicPr>
          <p:cNvPr id="8" name="Picture 7">
            <a:extLst>
              <a:ext uri="{FF2B5EF4-FFF2-40B4-BE49-F238E27FC236}">
                <a16:creationId xmlns:a16="http://schemas.microsoft.com/office/drawing/2014/main" xmlns="" id="{EE7172E5-A704-4095-814B-C247F5A4878C}"/>
              </a:ext>
            </a:extLst>
          </p:cNvPr>
          <p:cNvPicPr>
            <a:picLocks noChangeAspect="1"/>
          </p:cNvPicPr>
          <p:nvPr/>
        </p:nvPicPr>
        <p:blipFill>
          <a:blip r:embed="rId2"/>
          <a:stretch>
            <a:fillRect/>
          </a:stretch>
        </p:blipFill>
        <p:spPr>
          <a:xfrm>
            <a:off x="1534885" y="4231990"/>
            <a:ext cx="1957567" cy="1613265"/>
          </a:xfrm>
          <a:prstGeom prst="rect">
            <a:avLst/>
          </a:prstGeom>
        </p:spPr>
      </p:pic>
      <p:pic>
        <p:nvPicPr>
          <p:cNvPr id="9" name="Picture 8">
            <a:extLst>
              <a:ext uri="{FF2B5EF4-FFF2-40B4-BE49-F238E27FC236}">
                <a16:creationId xmlns:a16="http://schemas.microsoft.com/office/drawing/2014/main" xmlns="" id="{7510D580-390A-4141-A087-54CDB8A21BA6}"/>
              </a:ext>
            </a:extLst>
          </p:cNvPr>
          <p:cNvPicPr>
            <a:picLocks noChangeAspect="1"/>
          </p:cNvPicPr>
          <p:nvPr/>
        </p:nvPicPr>
        <p:blipFill>
          <a:blip r:embed="rId3"/>
          <a:stretch>
            <a:fillRect/>
          </a:stretch>
        </p:blipFill>
        <p:spPr>
          <a:xfrm>
            <a:off x="5004707" y="4212292"/>
            <a:ext cx="1893515" cy="1632568"/>
          </a:xfrm>
          <a:prstGeom prst="rect">
            <a:avLst/>
          </a:prstGeom>
        </p:spPr>
      </p:pic>
      <p:pic>
        <p:nvPicPr>
          <p:cNvPr id="10" name="Picture 9">
            <a:extLst>
              <a:ext uri="{FF2B5EF4-FFF2-40B4-BE49-F238E27FC236}">
                <a16:creationId xmlns:a16="http://schemas.microsoft.com/office/drawing/2014/main" xmlns="" id="{465E7107-1EC3-4F40-B507-32677EBFE980}"/>
              </a:ext>
            </a:extLst>
          </p:cNvPr>
          <p:cNvPicPr/>
          <p:nvPr/>
        </p:nvPicPr>
        <p:blipFill>
          <a:blip r:embed="rId4"/>
          <a:stretch>
            <a:fillRect/>
          </a:stretch>
        </p:blipFill>
        <p:spPr>
          <a:xfrm>
            <a:off x="8180615" y="4185960"/>
            <a:ext cx="2228850" cy="1609043"/>
          </a:xfrm>
          <a:prstGeom prst="rect">
            <a:avLst/>
          </a:prstGeom>
        </p:spPr>
      </p:pic>
    </p:spTree>
    <p:extLst>
      <p:ext uri="{BB962C8B-B14F-4D97-AF65-F5344CB8AC3E}">
        <p14:creationId xmlns:p14="http://schemas.microsoft.com/office/powerpoint/2010/main" val="23421328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28AA0-3BCD-4CAB-87EA-4887F3F2B58F}"/>
              </a:ext>
            </a:extLst>
          </p:cNvPr>
          <p:cNvSpPr>
            <a:spLocks noGrp="1"/>
          </p:cNvSpPr>
          <p:nvPr>
            <p:ph type="title"/>
          </p:nvPr>
        </p:nvSpPr>
        <p:spPr/>
        <p:txBody>
          <a:bodyPr/>
          <a:lstStyle/>
          <a:p>
            <a:r>
              <a:rPr lang="en-US" b="1" dirty="0">
                <a:solidFill>
                  <a:srgbClr val="C00000"/>
                </a:solidFill>
              </a:rPr>
              <a:t>First Place…</a:t>
            </a:r>
          </a:p>
        </p:txBody>
      </p:sp>
      <p:sp>
        <p:nvSpPr>
          <p:cNvPr id="3" name="Content Placeholder 2">
            <a:extLst>
              <a:ext uri="{FF2B5EF4-FFF2-40B4-BE49-F238E27FC236}">
                <a16:creationId xmlns:a16="http://schemas.microsoft.com/office/drawing/2014/main" xmlns="" id="{0A913B4C-A6C0-4B57-95BC-6B47AF55C402}"/>
              </a:ext>
            </a:extLst>
          </p:cNvPr>
          <p:cNvSpPr>
            <a:spLocks noGrp="1"/>
          </p:cNvSpPr>
          <p:nvPr>
            <p:ph idx="1"/>
          </p:nvPr>
        </p:nvSpPr>
        <p:spPr>
          <a:xfrm>
            <a:off x="838199" y="1506315"/>
            <a:ext cx="10315353" cy="4756262"/>
          </a:xfrm>
        </p:spPr>
        <p:txBody>
          <a:bodyPr>
            <a:normAutofit/>
          </a:bodyPr>
          <a:lstStyle/>
          <a:p>
            <a:pPr marL="0" indent="0" algn="ctr">
              <a:buNone/>
            </a:pPr>
            <a:r>
              <a:rPr lang="en-US" sz="3200" dirty="0">
                <a:solidFill>
                  <a:srgbClr val="C00000"/>
                </a:solidFill>
              </a:rPr>
              <a:t>Workspace Surfer</a:t>
            </a:r>
          </a:p>
          <a:p>
            <a:pPr marL="0" indent="0" algn="ctr">
              <a:buNone/>
            </a:pPr>
            <a:endParaRPr lang="en-US" sz="3200" dirty="0">
              <a:solidFill>
                <a:srgbClr val="C00000"/>
              </a:solidFill>
            </a:endParaRPr>
          </a:p>
        </p:txBody>
      </p:sp>
      <p:pic>
        <p:nvPicPr>
          <p:cNvPr id="3076" name="Picture 4" descr="Workspace Surfer">
            <a:extLst>
              <a:ext uri="{FF2B5EF4-FFF2-40B4-BE49-F238E27FC236}">
                <a16:creationId xmlns:a16="http://schemas.microsoft.com/office/drawing/2014/main" xmlns="" id="{CB3CD4ED-8086-4A69-9219-3F9D32E4A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737" y="2221485"/>
            <a:ext cx="4398526" cy="2932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3D422D4-EC80-43CF-A26B-C780E4431BAE}"/>
              </a:ext>
            </a:extLst>
          </p:cNvPr>
          <p:cNvSpPr/>
          <p:nvPr/>
        </p:nvSpPr>
        <p:spPr>
          <a:xfrm>
            <a:off x="4515439" y="5528782"/>
            <a:ext cx="3161122" cy="369332"/>
          </a:xfrm>
          <a:prstGeom prst="rect">
            <a:avLst/>
          </a:prstGeom>
        </p:spPr>
        <p:txBody>
          <a:bodyPr wrap="none">
            <a:spAutoFit/>
          </a:bodyPr>
          <a:lstStyle/>
          <a:p>
            <a:r>
              <a:rPr lang="en-US" dirty="0">
                <a:solidFill>
                  <a:srgbClr val="C00000"/>
                </a:solidFill>
                <a:hlinkClick r:id="rId3"/>
              </a:rPr>
              <a:t>https://youtu.be/5IywT6KNSS4</a:t>
            </a:r>
            <a:r>
              <a:rPr lang="en-US" dirty="0">
                <a:solidFill>
                  <a:srgbClr val="C00000"/>
                </a:solidFill>
              </a:rPr>
              <a:t> </a:t>
            </a:r>
          </a:p>
        </p:txBody>
      </p:sp>
    </p:spTree>
    <p:extLst>
      <p:ext uri="{BB962C8B-B14F-4D97-AF65-F5344CB8AC3E}">
        <p14:creationId xmlns:p14="http://schemas.microsoft.com/office/powerpoint/2010/main" val="37999902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99827-847A-438B-B4C7-750059E91F1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D955C0CE-B779-4B55-88E5-2E447C3DE3FA}"/>
              </a:ext>
            </a:extLst>
          </p:cNvPr>
          <p:cNvSpPr>
            <a:spLocks noGrp="1"/>
          </p:cNvSpPr>
          <p:nvPr>
            <p:ph idx="1"/>
          </p:nvPr>
        </p:nvSpPr>
        <p:spPr/>
        <p:txBody>
          <a:bodyPr>
            <a:normAutofit/>
          </a:bodyPr>
          <a:lstStyle/>
          <a:p>
            <a:pPr marL="0" indent="0" algn="ctr">
              <a:buNone/>
            </a:pPr>
            <a:endParaRPr lang="en-US" sz="6600" dirty="0">
              <a:solidFill>
                <a:srgbClr val="C00000"/>
              </a:solidFill>
            </a:endParaRPr>
          </a:p>
          <a:p>
            <a:pPr marL="0" indent="0" algn="ctr">
              <a:buNone/>
            </a:pPr>
            <a:r>
              <a:rPr lang="en-US" sz="6600" dirty="0">
                <a:solidFill>
                  <a:srgbClr val="C00000"/>
                </a:solidFill>
              </a:rPr>
              <a:t>Congratulations! </a:t>
            </a:r>
          </a:p>
          <a:p>
            <a:pPr marL="0" indent="0" algn="ctr">
              <a:buNone/>
            </a:pPr>
            <a:endParaRPr lang="en-US" sz="2400" dirty="0">
              <a:solidFill>
                <a:srgbClr val="C00000"/>
              </a:solidFill>
            </a:endParaRPr>
          </a:p>
          <a:p>
            <a:pPr marL="0" indent="0" algn="ctr">
              <a:buNone/>
            </a:pPr>
            <a:r>
              <a:rPr lang="en-US" sz="2400" dirty="0">
                <a:solidFill>
                  <a:srgbClr val="C00000"/>
                </a:solidFill>
                <a:hlinkClick r:id="rId2"/>
              </a:rPr>
              <a:t>https://opentravel.devpost.com/</a:t>
            </a:r>
            <a:endParaRPr lang="en-US" sz="2400" dirty="0">
              <a:solidFill>
                <a:srgbClr val="C00000"/>
              </a:solidFill>
            </a:endParaRPr>
          </a:p>
          <a:p>
            <a:pPr marL="0" indent="0" algn="ctr">
              <a:buNone/>
            </a:pPr>
            <a:r>
              <a:rPr lang="en-US" sz="2400" dirty="0">
                <a:solidFill>
                  <a:srgbClr val="C00000"/>
                </a:solidFill>
                <a:hlinkClick r:id="rId3"/>
              </a:rPr>
              <a:t>http://opentravel.org/opentravel-hackathon-march/</a:t>
            </a:r>
            <a:endParaRPr lang="en-US" sz="2400" dirty="0">
              <a:solidFill>
                <a:srgbClr val="C00000"/>
              </a:solidFill>
            </a:endParaRPr>
          </a:p>
          <a:p>
            <a:pPr marL="0" indent="0" algn="ctr">
              <a:buNone/>
            </a:pPr>
            <a:endParaRPr lang="en-US" sz="2400" dirty="0">
              <a:solidFill>
                <a:srgbClr val="C00000"/>
              </a:solidFill>
            </a:endParaRPr>
          </a:p>
          <a:p>
            <a:pPr marL="0" indent="0" algn="ctr">
              <a:buNone/>
            </a:pPr>
            <a:endParaRPr lang="en-US" sz="6600" dirty="0">
              <a:solidFill>
                <a:srgbClr val="C00000"/>
              </a:solidFill>
            </a:endParaRPr>
          </a:p>
          <a:p>
            <a:pPr marL="0" indent="0" algn="ctr">
              <a:buNone/>
            </a:pPr>
            <a:endParaRPr lang="en-US" sz="6600" dirty="0">
              <a:solidFill>
                <a:srgbClr val="C00000"/>
              </a:solidFill>
            </a:endParaRPr>
          </a:p>
        </p:txBody>
      </p:sp>
    </p:spTree>
    <p:extLst>
      <p:ext uri="{BB962C8B-B14F-4D97-AF65-F5344CB8AC3E}">
        <p14:creationId xmlns:p14="http://schemas.microsoft.com/office/powerpoint/2010/main" val="22338102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22802"/>
            <a:ext cx="12192000" cy="1437698"/>
          </a:xfrm>
        </p:spPr>
        <p:txBody>
          <a:bodyPr/>
          <a:lstStyle/>
          <a:p>
            <a:pPr algn="ctr"/>
            <a:r>
              <a:rPr lang="en-US" sz="4800" dirty="0">
                <a:latin typeface="+mn-lt"/>
                <a:ea typeface="+mn-ea"/>
                <a:cs typeface="+mn-cs"/>
              </a:rPr>
              <a:t>Closing Remarks</a:t>
            </a:r>
          </a:p>
        </p:txBody>
      </p:sp>
      <p:sp>
        <p:nvSpPr>
          <p:cNvPr id="3" name="TextBox 2">
            <a:extLst>
              <a:ext uri="{FF2B5EF4-FFF2-40B4-BE49-F238E27FC236}">
                <a16:creationId xmlns:a16="http://schemas.microsoft.com/office/drawing/2014/main" xmlns="" id="{FAA1EB65-6BBE-45A0-A0B5-07DED63CCF35}"/>
              </a:ext>
            </a:extLst>
          </p:cNvPr>
          <p:cNvSpPr txBox="1"/>
          <p:nvPr/>
        </p:nvSpPr>
        <p:spPr>
          <a:xfrm>
            <a:off x="1766711" y="1817344"/>
            <a:ext cx="8342217" cy="2677656"/>
          </a:xfrm>
          <a:prstGeom prst="rect">
            <a:avLst/>
          </a:prstGeom>
          <a:noFill/>
        </p:spPr>
        <p:txBody>
          <a:bodyPr wrap="square" rtlCol="0">
            <a:spAutoFit/>
          </a:bodyPr>
          <a:lstStyle/>
          <a:p>
            <a:pPr algn="ctr"/>
            <a:r>
              <a:rPr lang="en-US" sz="2400" dirty="0"/>
              <a:t>Susanne Auinger, Senior Partner Account Manager, </a:t>
            </a:r>
            <a:br>
              <a:rPr lang="en-US" sz="2400" dirty="0"/>
            </a:br>
            <a:r>
              <a:rPr lang="en-US" sz="2400" dirty="0"/>
              <a:t>DB System GmbH, </a:t>
            </a:r>
            <a:br>
              <a:rPr lang="en-US" sz="2400" dirty="0"/>
            </a:br>
            <a:r>
              <a:rPr lang="en-US" sz="2400" dirty="0" err="1"/>
              <a:t>OpenTravel</a:t>
            </a:r>
            <a:r>
              <a:rPr lang="en-US" sz="2400" dirty="0"/>
              <a:t> Alliance Executive Committee Chair</a:t>
            </a:r>
          </a:p>
          <a:p>
            <a:pPr algn="ctr"/>
            <a:endParaRPr lang="en-US" sz="2400" dirty="0"/>
          </a:p>
          <a:p>
            <a:pPr algn="ctr"/>
            <a:r>
              <a:rPr lang="nb-NO" sz="2400" dirty="0"/>
              <a:t>Mike Tinkey, CEO, OpenTravel Alliance</a:t>
            </a:r>
          </a:p>
          <a:p>
            <a:pPr algn="ctr"/>
            <a:r>
              <a:rPr lang="nb-NO" sz="2400" dirty="0"/>
              <a:t>+1 (843) 437-0070</a:t>
            </a:r>
            <a:br>
              <a:rPr lang="nb-NO" sz="2400" dirty="0"/>
            </a:br>
            <a:r>
              <a:rPr lang="nb-NO" sz="2400" dirty="0"/>
              <a:t>mike.tinkey@opentravel.org </a:t>
            </a:r>
          </a:p>
        </p:txBody>
      </p:sp>
      <p:sp>
        <p:nvSpPr>
          <p:cNvPr id="4" name="Content Placeholder 2">
            <a:extLst>
              <a:ext uri="{FF2B5EF4-FFF2-40B4-BE49-F238E27FC236}">
                <a16:creationId xmlns:a16="http://schemas.microsoft.com/office/drawing/2014/main" xmlns="" id="{6E7726B7-4C2F-4EDF-A858-09A212E4A833}"/>
              </a:ext>
            </a:extLst>
          </p:cNvPr>
          <p:cNvSpPr txBox="1">
            <a:spLocks/>
          </p:cNvSpPr>
          <p:nvPr/>
        </p:nvSpPr>
        <p:spPr>
          <a:xfrm>
            <a:off x="171450" y="5232506"/>
            <a:ext cx="11963400" cy="678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17:00 – 18:30, HITEC Amsterdam Networking Reception in Exhibit Hall 10</a:t>
            </a:r>
          </a:p>
          <a:p>
            <a:pPr>
              <a:spcBef>
                <a:spcPts val="600"/>
              </a:spcBef>
            </a:pPr>
            <a:r>
              <a:rPr lang="en-US" sz="1200" b="1" dirty="0"/>
              <a:t>Followed by: </a:t>
            </a:r>
            <a:r>
              <a:rPr lang="en-US" sz="1200" dirty="0"/>
              <a:t> Enjoy Amsterdam &amp; Safe Travels</a:t>
            </a:r>
          </a:p>
          <a:p>
            <a:pPr>
              <a:spcBef>
                <a:spcPts val="0"/>
              </a:spcBef>
            </a:pPr>
            <a:endParaRPr lang="en-US" sz="1200" dirty="0"/>
          </a:p>
        </p:txBody>
      </p:sp>
      <p:pic>
        <p:nvPicPr>
          <p:cNvPr id="6" name="Picture 5">
            <a:extLst>
              <a:ext uri="{FF2B5EF4-FFF2-40B4-BE49-F238E27FC236}">
                <a16:creationId xmlns:a16="http://schemas.microsoft.com/office/drawing/2014/main" xmlns="" id="{A8777F16-4FE3-4CFC-8ECF-2029F11DF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2" y="1637012"/>
            <a:ext cx="1203251" cy="120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25F8B60D-C153-4FD2-9D48-0825C4A7E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728" y="3757493"/>
            <a:ext cx="1252049" cy="1878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70241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96845F3D-C4F3-48AA-9D64-335755F9B8E4}"/>
              </a:ext>
            </a:extLst>
          </p:cNvPr>
          <p:cNvSpPr>
            <a:spLocks noGrp="1"/>
          </p:cNvSpPr>
          <p:nvPr>
            <p:ph type="title"/>
          </p:nvPr>
        </p:nvSpPr>
        <p:spPr>
          <a:xfrm>
            <a:off x="0" y="0"/>
            <a:ext cx="12192000" cy="1505194"/>
          </a:xfrm>
        </p:spPr>
        <p:txBody>
          <a:bodyPr/>
          <a:lstStyle/>
          <a:p>
            <a:pPr algn="ctr"/>
            <a:r>
              <a:rPr lang="en-US" sz="4800" dirty="0">
                <a:latin typeface="+mn-lt"/>
                <a:ea typeface="+mn-ea"/>
                <a:cs typeface="+mn-cs"/>
              </a:rPr>
              <a:t>Thank You Organizing Committee!</a:t>
            </a:r>
          </a:p>
        </p:txBody>
      </p:sp>
      <p:pic>
        <p:nvPicPr>
          <p:cNvPr id="8" name="Picture 7">
            <a:extLst>
              <a:ext uri="{FF2B5EF4-FFF2-40B4-BE49-F238E27FC236}">
                <a16:creationId xmlns:a16="http://schemas.microsoft.com/office/drawing/2014/main" xmlns="" id="{125CC9E3-6A47-4865-AEA7-6C522B9E1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291" y="383624"/>
            <a:ext cx="1136871" cy="915181"/>
          </a:xfrm>
          <a:prstGeom prst="rect">
            <a:avLst/>
          </a:prstGeom>
        </p:spPr>
      </p:pic>
      <p:pic>
        <p:nvPicPr>
          <p:cNvPr id="9" name="Picture 8">
            <a:extLst>
              <a:ext uri="{FF2B5EF4-FFF2-40B4-BE49-F238E27FC236}">
                <a16:creationId xmlns:a16="http://schemas.microsoft.com/office/drawing/2014/main" xmlns="" id="{68759638-239B-4C83-80B3-6B2D88A749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7091" y="383624"/>
            <a:ext cx="1136871" cy="915181"/>
          </a:xfrm>
          <a:prstGeom prst="rect">
            <a:avLst/>
          </a:prstGeom>
        </p:spPr>
      </p:pic>
      <p:sp>
        <p:nvSpPr>
          <p:cNvPr id="12" name="TextBox 11">
            <a:extLst>
              <a:ext uri="{FF2B5EF4-FFF2-40B4-BE49-F238E27FC236}">
                <a16:creationId xmlns:a16="http://schemas.microsoft.com/office/drawing/2014/main" xmlns="" id="{D68B100E-2CAA-4DAA-B90C-EAB143264A09}"/>
              </a:ext>
            </a:extLst>
          </p:cNvPr>
          <p:cNvSpPr txBox="1"/>
          <p:nvPr/>
        </p:nvSpPr>
        <p:spPr>
          <a:xfrm>
            <a:off x="381116" y="1516666"/>
            <a:ext cx="11237976" cy="4278094"/>
          </a:xfrm>
          <a:prstGeom prst="rect">
            <a:avLst/>
          </a:prstGeom>
          <a:noFill/>
        </p:spPr>
        <p:txBody>
          <a:bodyPr wrap="square" rtlCol="0">
            <a:spAutoFit/>
          </a:bodyPr>
          <a:lstStyle/>
          <a:p>
            <a:pPr algn="ctr"/>
            <a:r>
              <a:rPr lang="en-US" sz="1600" dirty="0"/>
              <a:t>Susanne </a:t>
            </a:r>
            <a:r>
              <a:rPr lang="en-US" sz="1600" dirty="0" err="1"/>
              <a:t>Auinger</a:t>
            </a:r>
            <a:r>
              <a:rPr lang="en-US" sz="1600" dirty="0"/>
              <a:t>, Senior Partner Account Manager, DB System GmbH, </a:t>
            </a:r>
            <a:r>
              <a:rPr lang="en-US" sz="1600" dirty="0" err="1"/>
              <a:t>OpenTravel</a:t>
            </a:r>
            <a:r>
              <a:rPr lang="en-US" sz="1600" dirty="0"/>
              <a:t> Alliance Executive Committee Chair</a:t>
            </a:r>
          </a:p>
          <a:p>
            <a:pPr algn="ctr"/>
            <a:r>
              <a:rPr lang="en-US" sz="1600" dirty="0"/>
              <a:t>Alexander Aigner, DB </a:t>
            </a:r>
            <a:r>
              <a:rPr lang="en-US" sz="1600" dirty="0" err="1"/>
              <a:t>Systel</a:t>
            </a:r>
            <a:r>
              <a:rPr lang="en-US" sz="1600" dirty="0"/>
              <a:t> GmbH </a:t>
            </a:r>
          </a:p>
          <a:p>
            <a:pPr algn="ctr"/>
            <a:r>
              <a:rPr lang="en-US" sz="1600" dirty="0"/>
              <a:t>Buddy Altus, Avis Budget Group</a:t>
            </a:r>
          </a:p>
          <a:p>
            <a:pPr algn="ctr"/>
            <a:r>
              <a:rPr lang="en-US" sz="1600" dirty="0"/>
              <a:t>Sandy Angel, </a:t>
            </a:r>
            <a:r>
              <a:rPr lang="en-US" sz="1600" dirty="0" err="1"/>
              <a:t>OpenTravel</a:t>
            </a:r>
            <a:r>
              <a:rPr lang="en-US" sz="1600" dirty="0"/>
              <a:t> Alliance</a:t>
            </a:r>
          </a:p>
          <a:p>
            <a:pPr algn="ctr"/>
            <a:r>
              <a:rPr lang="en-US" sz="1600" dirty="0"/>
              <a:t>Brian Bell, </a:t>
            </a:r>
            <a:r>
              <a:rPr lang="en-US" sz="1600" dirty="0" err="1"/>
              <a:t>LinksRez</a:t>
            </a:r>
            <a:endParaRPr lang="en-US" sz="1600" dirty="0"/>
          </a:p>
          <a:p>
            <a:pPr algn="ctr"/>
            <a:r>
              <a:rPr lang="en-US" sz="1600" dirty="0"/>
              <a:t>Matt Blackmon, Switchfly </a:t>
            </a:r>
          </a:p>
          <a:p>
            <a:pPr algn="ctr"/>
            <a:r>
              <a:rPr lang="en-US" sz="1600" dirty="0"/>
              <a:t>Paul Byrne, </a:t>
            </a:r>
            <a:r>
              <a:rPr lang="en-US" sz="1600" dirty="0" err="1"/>
              <a:t>OpenJaw</a:t>
            </a:r>
            <a:r>
              <a:rPr lang="en-US" sz="1600" dirty="0"/>
              <a:t> </a:t>
            </a:r>
          </a:p>
          <a:p>
            <a:pPr algn="ctr"/>
            <a:r>
              <a:rPr lang="en-US" sz="1600" dirty="0"/>
              <a:t>Lisa </a:t>
            </a:r>
            <a:r>
              <a:rPr lang="en-US" sz="1600" dirty="0" err="1"/>
              <a:t>Fues</a:t>
            </a:r>
            <a:r>
              <a:rPr lang="en-US" sz="1600" dirty="0"/>
              <a:t>, Marriott</a:t>
            </a:r>
          </a:p>
          <a:p>
            <a:pPr algn="ctr"/>
            <a:r>
              <a:rPr lang="en-US" sz="1600" dirty="0"/>
              <a:t>Jennifer Mays, Sabre</a:t>
            </a:r>
          </a:p>
          <a:p>
            <a:pPr algn="ctr"/>
            <a:r>
              <a:rPr lang="en-US" sz="1600" dirty="0"/>
              <a:t>Greg Poirier, Xenia Hospitality Advisors</a:t>
            </a:r>
          </a:p>
          <a:p>
            <a:pPr algn="ctr"/>
            <a:r>
              <a:rPr lang="en-US" sz="1600" dirty="0"/>
              <a:t>Gene Quinn, Advisory Board </a:t>
            </a:r>
            <a:r>
              <a:rPr lang="en-US" sz="1600" dirty="0" err="1"/>
              <a:t>OpenTravel</a:t>
            </a:r>
            <a:r>
              <a:rPr lang="en-US" sz="1600" dirty="0"/>
              <a:t> and </a:t>
            </a:r>
            <a:r>
              <a:rPr lang="en-US" sz="1600" dirty="0" err="1"/>
              <a:t>WayBlazer</a:t>
            </a:r>
            <a:endParaRPr lang="en-US" sz="1600" dirty="0"/>
          </a:p>
          <a:p>
            <a:pPr algn="ctr"/>
            <a:r>
              <a:rPr lang="en-US" sz="1600" dirty="0"/>
              <a:t>Mike Tinkey, </a:t>
            </a:r>
            <a:r>
              <a:rPr lang="en-US" sz="1600" dirty="0" err="1"/>
              <a:t>OpenTravel</a:t>
            </a:r>
            <a:r>
              <a:rPr lang="en-US" sz="1600" dirty="0"/>
              <a:t> Alliance</a:t>
            </a:r>
          </a:p>
          <a:p>
            <a:pPr algn="ctr"/>
            <a:r>
              <a:rPr lang="en-US" sz="1600" dirty="0"/>
              <a:t>David Velasquez, </a:t>
            </a:r>
            <a:r>
              <a:rPr lang="en-US" sz="1600" dirty="0" err="1"/>
              <a:t>LinksRez</a:t>
            </a:r>
            <a:r>
              <a:rPr lang="en-US" sz="1600" dirty="0"/>
              <a:t> </a:t>
            </a:r>
          </a:p>
          <a:p>
            <a:pPr algn="ctr"/>
            <a:r>
              <a:rPr lang="en-US" sz="1600" dirty="0"/>
              <a:t>John-Peter </a:t>
            </a:r>
            <a:r>
              <a:rPr lang="en-US" sz="1600" dirty="0" err="1"/>
              <a:t>Veldkamp</a:t>
            </a:r>
            <a:r>
              <a:rPr lang="en-US" sz="1600" dirty="0"/>
              <a:t>, </a:t>
            </a:r>
            <a:r>
              <a:rPr lang="en-US" sz="1600" dirty="0" err="1"/>
              <a:t>Ximedes</a:t>
            </a:r>
            <a:r>
              <a:rPr lang="en-US" sz="1600" dirty="0"/>
              <a:t> </a:t>
            </a:r>
          </a:p>
          <a:p>
            <a:pPr algn="ctr"/>
            <a:r>
              <a:rPr lang="en-US" sz="1600" dirty="0"/>
              <a:t>Jorge Vieira da Silva, MTA</a:t>
            </a:r>
          </a:p>
          <a:p>
            <a:pPr algn="ctr"/>
            <a:r>
              <a:rPr lang="en-US" sz="1600" dirty="0"/>
              <a:t>Stuart Waldron, Travelport </a:t>
            </a:r>
          </a:p>
          <a:p>
            <a:pPr algn="ctr"/>
            <a:r>
              <a:rPr lang="en-US" sz="1600" dirty="0"/>
              <a:t>Tony Williams, TTI</a:t>
            </a:r>
          </a:p>
        </p:txBody>
      </p:sp>
      <p:sp>
        <p:nvSpPr>
          <p:cNvPr id="13" name="TextBox 12">
            <a:extLst>
              <a:ext uri="{FF2B5EF4-FFF2-40B4-BE49-F238E27FC236}">
                <a16:creationId xmlns:a16="http://schemas.microsoft.com/office/drawing/2014/main" xmlns="" id="{7C6AFFED-F7C2-484F-BDC0-D0A9AB0C334E}"/>
              </a:ext>
            </a:extLst>
          </p:cNvPr>
          <p:cNvSpPr txBox="1"/>
          <p:nvPr/>
        </p:nvSpPr>
        <p:spPr>
          <a:xfrm>
            <a:off x="924800" y="1054391"/>
            <a:ext cx="10150608" cy="369332"/>
          </a:xfrm>
          <a:prstGeom prst="rect">
            <a:avLst/>
          </a:prstGeom>
          <a:noFill/>
        </p:spPr>
        <p:txBody>
          <a:bodyPr wrap="square" rtlCol="0">
            <a:spAutoFit/>
          </a:bodyPr>
          <a:lstStyle/>
          <a:p>
            <a:pPr algn="ctr"/>
            <a:r>
              <a:rPr lang="en-US" dirty="0" err="1"/>
              <a:t>OpenTravel</a:t>
            </a:r>
            <a:r>
              <a:rPr lang="en-US" dirty="0"/>
              <a:t> Advisory Forum Amsterdam 2018 Organizing Committee</a:t>
            </a:r>
            <a:endParaRPr lang="en-US" dirty="0">
              <a:highlight>
                <a:srgbClr val="FFFF00"/>
              </a:highlight>
            </a:endParaRPr>
          </a:p>
        </p:txBody>
      </p:sp>
    </p:spTree>
    <p:extLst>
      <p:ext uri="{BB962C8B-B14F-4D97-AF65-F5344CB8AC3E}">
        <p14:creationId xmlns:p14="http://schemas.microsoft.com/office/powerpoint/2010/main" val="16496918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2288"/>
            <a:ext cx="12192000" cy="1425202"/>
          </a:xfrm>
        </p:spPr>
        <p:txBody>
          <a:bodyPr/>
          <a:lstStyle/>
          <a:p>
            <a:pPr algn="ctr"/>
            <a:r>
              <a:rPr lang="en-US" sz="4800" dirty="0">
                <a:latin typeface="+mn-lt"/>
                <a:ea typeface="+mn-ea"/>
                <a:cs typeface="+mn-cs"/>
              </a:rPr>
              <a:t>Networking Reception</a:t>
            </a:r>
          </a:p>
        </p:txBody>
      </p:sp>
      <p:sp>
        <p:nvSpPr>
          <p:cNvPr id="3" name="TextBox 2">
            <a:extLst>
              <a:ext uri="{FF2B5EF4-FFF2-40B4-BE49-F238E27FC236}">
                <a16:creationId xmlns:a16="http://schemas.microsoft.com/office/drawing/2014/main" xmlns="" id="{9E89CAA4-FD7F-4C8E-A8D1-4060A4423512}"/>
              </a:ext>
            </a:extLst>
          </p:cNvPr>
          <p:cNvSpPr txBox="1"/>
          <p:nvPr/>
        </p:nvSpPr>
        <p:spPr>
          <a:xfrm>
            <a:off x="356618" y="5610443"/>
            <a:ext cx="11237976" cy="461665"/>
          </a:xfrm>
          <a:prstGeom prst="rect">
            <a:avLst/>
          </a:prstGeom>
          <a:noFill/>
        </p:spPr>
        <p:txBody>
          <a:bodyPr wrap="square" rtlCol="0">
            <a:spAutoFit/>
          </a:bodyPr>
          <a:lstStyle/>
          <a:p>
            <a:pPr algn="ctr"/>
            <a:r>
              <a:rPr lang="en-US" sz="2400" dirty="0"/>
              <a:t>HITEC Amsterdam Networking Reception in Exhibit Hall 10</a:t>
            </a:r>
            <a:endParaRPr lang="en-US" sz="4000" dirty="0"/>
          </a:p>
        </p:txBody>
      </p:sp>
      <p:pic>
        <p:nvPicPr>
          <p:cNvPr id="5" name="Picture 4">
            <a:extLst>
              <a:ext uri="{FF2B5EF4-FFF2-40B4-BE49-F238E27FC236}">
                <a16:creationId xmlns:a16="http://schemas.microsoft.com/office/drawing/2014/main" xmlns="" id="{DF14B2A7-C015-4CA1-B934-032E0DC43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450" y="1565784"/>
            <a:ext cx="5512313" cy="3933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09176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46C9C7C-A915-4618-B0B9-4D7C779F9737}"/>
              </a:ext>
            </a:extLst>
          </p:cNvPr>
          <p:cNvSpPr txBox="1">
            <a:spLocks/>
          </p:cNvSpPr>
          <p:nvPr/>
        </p:nvSpPr>
        <p:spPr>
          <a:xfrm rot="20193403">
            <a:off x="-573261" y="2031721"/>
            <a:ext cx="3091434" cy="488506"/>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a:t>Included in Your </a:t>
            </a:r>
            <a:br>
              <a:rPr lang="en-US" sz="1600" dirty="0"/>
            </a:br>
            <a:r>
              <a:rPr lang="en-US" sz="1600" dirty="0"/>
              <a:t>Forum Registration </a:t>
            </a:r>
          </a:p>
        </p:txBody>
      </p:sp>
      <p:graphicFrame>
        <p:nvGraphicFramePr>
          <p:cNvPr id="8" name="Table 7">
            <a:extLst>
              <a:ext uri="{FF2B5EF4-FFF2-40B4-BE49-F238E27FC236}">
                <a16:creationId xmlns:a16="http://schemas.microsoft.com/office/drawing/2014/main" xmlns="" id="{FF4AA62E-93D5-4C84-8112-9A5FDEDC8515}"/>
              </a:ext>
            </a:extLst>
          </p:cNvPr>
          <p:cNvGraphicFramePr>
            <a:graphicFrameLocks noGrp="1"/>
          </p:cNvGraphicFramePr>
          <p:nvPr>
            <p:extLst>
              <p:ext uri="{D42A27DB-BD31-4B8C-83A1-F6EECF244321}">
                <p14:modId xmlns:p14="http://schemas.microsoft.com/office/powerpoint/2010/main" val="1895806526"/>
              </p:ext>
            </p:extLst>
          </p:nvPr>
        </p:nvGraphicFramePr>
        <p:xfrm>
          <a:off x="1993900" y="1710970"/>
          <a:ext cx="8674100" cy="4259714"/>
        </p:xfrm>
        <a:graphic>
          <a:graphicData uri="http://schemas.openxmlformats.org/drawingml/2006/table">
            <a:tbl>
              <a:tblPr firstRow="1" bandRow="1">
                <a:tableStyleId>{72833802-FEF1-4C79-8D5D-14CF1EAF98D9}</a:tableStyleId>
              </a:tblPr>
              <a:tblGrid>
                <a:gridCol w="1587828">
                  <a:extLst>
                    <a:ext uri="{9D8B030D-6E8A-4147-A177-3AD203B41FA5}">
                      <a16:colId xmlns:a16="http://schemas.microsoft.com/office/drawing/2014/main" xmlns="" val="1513122847"/>
                    </a:ext>
                  </a:extLst>
                </a:gridCol>
                <a:gridCol w="7086272">
                  <a:extLst>
                    <a:ext uri="{9D8B030D-6E8A-4147-A177-3AD203B41FA5}">
                      <a16:colId xmlns:a16="http://schemas.microsoft.com/office/drawing/2014/main" xmlns="" val="627937003"/>
                    </a:ext>
                  </a:extLst>
                </a:gridCol>
              </a:tblGrid>
              <a:tr h="358274">
                <a:tc>
                  <a:txBody>
                    <a:bodyPr/>
                    <a:lstStyle/>
                    <a:p>
                      <a:r>
                        <a:rPr lang="en-US" dirty="0"/>
                        <a:t>Time</a:t>
                      </a:r>
                    </a:p>
                  </a:txBody>
                  <a:tcPr/>
                </a:tc>
                <a:tc>
                  <a:txBody>
                    <a:bodyPr/>
                    <a:lstStyle/>
                    <a:p>
                      <a:r>
                        <a:rPr lang="en-US" dirty="0"/>
                        <a:t>Friday, 13 April 2018</a:t>
                      </a:r>
                    </a:p>
                  </a:txBody>
                  <a:tcPr/>
                </a:tc>
                <a:extLst>
                  <a:ext uri="{0D108BD9-81ED-4DB2-BD59-A6C34878D82A}">
                    <a16:rowId xmlns:a16="http://schemas.microsoft.com/office/drawing/2014/main" xmlns="" val="1647971182"/>
                  </a:ext>
                </a:extLst>
              </a:tr>
              <a:tr h="358274">
                <a:tc>
                  <a:txBody>
                    <a:bodyPr/>
                    <a:lstStyle/>
                    <a:p>
                      <a:r>
                        <a:rPr lang="en-US" sz="1600" dirty="0"/>
                        <a:t>08:30 – 09:00</a:t>
                      </a:r>
                    </a:p>
                  </a:txBody>
                  <a:tcPr/>
                </a:tc>
                <a:tc>
                  <a:txBody>
                    <a:bodyPr/>
                    <a:lstStyle/>
                    <a:p>
                      <a:r>
                        <a:rPr lang="en-US" sz="1600" dirty="0"/>
                        <a:t>Morning Coffee (Forum Lounge)</a:t>
                      </a:r>
                    </a:p>
                  </a:txBody>
                  <a:tcPr/>
                </a:tc>
                <a:extLst>
                  <a:ext uri="{0D108BD9-81ED-4DB2-BD59-A6C34878D82A}">
                    <a16:rowId xmlns:a16="http://schemas.microsoft.com/office/drawing/2014/main" xmlns="" val="817864134"/>
                  </a:ext>
                </a:extLst>
              </a:tr>
              <a:tr h="559496">
                <a:tc>
                  <a:txBody>
                    <a:bodyPr/>
                    <a:lstStyle/>
                    <a:p>
                      <a:r>
                        <a:rPr lang="en-US" sz="1600" dirty="0"/>
                        <a:t>09:00 – 10:00</a:t>
                      </a:r>
                    </a:p>
                  </a:txBody>
                  <a:tcPr/>
                </a:tc>
                <a:tc>
                  <a:txBody>
                    <a:bodyPr/>
                    <a:lstStyle/>
                    <a:p>
                      <a:r>
                        <a:rPr lang="en-US" sz="1600" dirty="0"/>
                        <a:t>General Session: General Data Protection Regulations and Data Protection Officer: Introduction and Update (Forum Auditorium)</a:t>
                      </a:r>
                    </a:p>
                  </a:txBody>
                  <a:tcPr/>
                </a:tc>
                <a:extLst>
                  <a:ext uri="{0D108BD9-81ED-4DB2-BD59-A6C34878D82A}">
                    <a16:rowId xmlns:a16="http://schemas.microsoft.com/office/drawing/2014/main" xmlns="" val="4056119118"/>
                  </a:ext>
                </a:extLst>
              </a:tr>
              <a:tr h="559496">
                <a:tc>
                  <a:txBody>
                    <a:bodyPr/>
                    <a:lstStyle/>
                    <a:p>
                      <a:r>
                        <a:rPr lang="en-US" sz="1600" dirty="0"/>
                        <a:t>10:00 – 15:00</a:t>
                      </a:r>
                    </a:p>
                  </a:txBody>
                  <a:tcPr/>
                </a:tc>
                <a:tc>
                  <a:txBody>
                    <a:bodyPr/>
                    <a:lstStyle/>
                    <a:p>
                      <a:r>
                        <a:rPr lang="en-US" sz="1600" dirty="0"/>
                        <a:t>Exhibition Hall Open (Hall 10)</a:t>
                      </a:r>
                      <a:br>
                        <a:rPr lang="en-US" sz="1600" dirty="0"/>
                      </a:br>
                      <a:r>
                        <a:rPr lang="en-US" sz="1600" dirty="0"/>
                        <a:t>Lunch Served in Hall from 12:00-13:30</a:t>
                      </a:r>
                    </a:p>
                  </a:txBody>
                  <a:tcPr/>
                </a:tc>
                <a:extLst>
                  <a:ext uri="{0D108BD9-81ED-4DB2-BD59-A6C34878D82A}">
                    <a16:rowId xmlns:a16="http://schemas.microsoft.com/office/drawing/2014/main" xmlns="" val="1794821347"/>
                  </a:ext>
                </a:extLst>
              </a:tr>
              <a:tr h="1501804">
                <a:tc>
                  <a:txBody>
                    <a:bodyPr/>
                    <a:lstStyle/>
                    <a:p>
                      <a:r>
                        <a:rPr lang="en-US" sz="1600" dirty="0"/>
                        <a:t>10:30 – 11:30 </a:t>
                      </a:r>
                    </a:p>
                  </a:txBody>
                  <a:tcPr/>
                </a:tc>
                <a:tc>
                  <a:txBody>
                    <a:bodyPr/>
                    <a:lstStyle/>
                    <a:p>
                      <a:r>
                        <a:rPr lang="en-US" sz="1600" dirty="0"/>
                        <a:t>Educational Sessions</a:t>
                      </a:r>
                    </a:p>
                    <a:p>
                      <a:pPr marL="285750" indent="-285750">
                        <a:buFont typeface="Wingdings" panose="05000000000000000000" pitchFamily="2" charset="2"/>
                        <a:buChar char="Ø"/>
                      </a:pPr>
                      <a:r>
                        <a:rPr lang="en-US" sz="1600" dirty="0"/>
                        <a:t>General Data Protection Regulation, Data Privacy Officer Session Q &amp; A (Forum Auditorium)</a:t>
                      </a:r>
                    </a:p>
                    <a:p>
                      <a:pPr marL="285750" indent="-285750">
                        <a:buFont typeface="Wingdings" panose="05000000000000000000" pitchFamily="2" charset="2"/>
                        <a:buChar char="Ø"/>
                      </a:pPr>
                      <a:r>
                        <a:rPr lang="en-US" sz="1600" dirty="0"/>
                        <a:t>The Hunger Games: Hospitality Innovation (E102)</a:t>
                      </a:r>
                    </a:p>
                    <a:p>
                      <a:pPr marL="285750" indent="-285750">
                        <a:buFont typeface="Wingdings" panose="05000000000000000000" pitchFamily="2" charset="2"/>
                        <a:buChar char="Ø"/>
                      </a:pPr>
                      <a:r>
                        <a:rPr lang="en-US" sz="1600" dirty="0"/>
                        <a:t>Be Agile or Die! (E105-106)</a:t>
                      </a:r>
                    </a:p>
                    <a:p>
                      <a:pPr marL="285750" indent="-285750">
                        <a:buFont typeface="Wingdings" panose="05000000000000000000" pitchFamily="2" charset="2"/>
                        <a:buChar char="Ø"/>
                      </a:pPr>
                      <a:r>
                        <a:rPr lang="en-US" sz="1600" dirty="0"/>
                        <a:t>OTAs: How are they Eating our Cheese? (E107-108)</a:t>
                      </a:r>
                    </a:p>
                    <a:p>
                      <a:pPr marL="285750" indent="-285750">
                        <a:buFont typeface="Wingdings" panose="05000000000000000000" pitchFamily="2" charset="2"/>
                        <a:buChar char="Ø"/>
                      </a:pPr>
                      <a:r>
                        <a:rPr lang="en-US" sz="1600" dirty="0"/>
                        <a:t>Meeting Room Technology (E104)</a:t>
                      </a:r>
                    </a:p>
                  </a:txBody>
                  <a:tcPr/>
                </a:tc>
                <a:extLst>
                  <a:ext uri="{0D108BD9-81ED-4DB2-BD59-A6C34878D82A}">
                    <a16:rowId xmlns:a16="http://schemas.microsoft.com/office/drawing/2014/main" xmlns="" val="36176929"/>
                  </a:ext>
                </a:extLst>
              </a:tr>
              <a:tr h="559496">
                <a:tc>
                  <a:txBody>
                    <a:bodyPr/>
                    <a:lstStyle/>
                    <a:p>
                      <a:r>
                        <a:rPr lang="en-US" sz="1600" dirty="0"/>
                        <a:t>13:30 – 15:00 </a:t>
                      </a:r>
                    </a:p>
                  </a:txBody>
                  <a:tcPr/>
                </a:tc>
                <a:tc>
                  <a:txBody>
                    <a:bodyPr/>
                    <a:lstStyle/>
                    <a:p>
                      <a:r>
                        <a:rPr lang="en-US" sz="1600" dirty="0"/>
                        <a:t>Closing Keynote: Frits van </a:t>
                      </a:r>
                      <a:r>
                        <a:rPr lang="en-US" sz="1600" dirty="0" err="1"/>
                        <a:t>Paasschen</a:t>
                      </a:r>
                      <a:r>
                        <a:rPr lang="en-US" sz="1600" dirty="0"/>
                        <a:t>, Improving Your Odds of Success in a Time of Accelerating Change &amp; Disruption (Forum </a:t>
                      </a:r>
                      <a:r>
                        <a:rPr lang="en-US" sz="1600" dirty="0" smtClean="0"/>
                        <a:t>Auditorium</a:t>
                      </a:r>
                      <a:r>
                        <a:rPr lang="en-US" sz="1600" dirty="0"/>
                        <a:t>)</a:t>
                      </a:r>
                    </a:p>
                  </a:txBody>
                  <a:tcPr/>
                </a:tc>
                <a:extLst>
                  <a:ext uri="{0D108BD9-81ED-4DB2-BD59-A6C34878D82A}">
                    <a16:rowId xmlns:a16="http://schemas.microsoft.com/office/drawing/2014/main" xmlns="" val="762162605"/>
                  </a:ext>
                </a:extLst>
              </a:tr>
            </a:tbl>
          </a:graphicData>
        </a:graphic>
      </p:graphicFrame>
      <p:pic>
        <p:nvPicPr>
          <p:cNvPr id="14" name="Picture 13">
            <a:extLst>
              <a:ext uri="{FF2B5EF4-FFF2-40B4-BE49-F238E27FC236}">
                <a16:creationId xmlns:a16="http://schemas.microsoft.com/office/drawing/2014/main" xmlns="" id="{CD6BD133-2B0A-423D-B2C2-2D5164848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75" y="31385"/>
            <a:ext cx="10963275" cy="1405548"/>
          </a:xfrm>
          <a:prstGeom prst="rect">
            <a:avLst/>
          </a:prstGeom>
        </p:spPr>
      </p:pic>
    </p:spTree>
    <p:extLst>
      <p:ext uri="{BB962C8B-B14F-4D97-AF65-F5344CB8AC3E}">
        <p14:creationId xmlns:p14="http://schemas.microsoft.com/office/powerpoint/2010/main" val="30103620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CD6BD133-2B0A-423D-B2C2-2D5164848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75" y="31385"/>
            <a:ext cx="10963275" cy="1405548"/>
          </a:xfrm>
          <a:prstGeom prst="rect">
            <a:avLst/>
          </a:prstGeom>
        </p:spPr>
      </p:pic>
      <p:sp>
        <p:nvSpPr>
          <p:cNvPr id="2" name="Rectangle 1"/>
          <p:cNvSpPr/>
          <p:nvPr/>
        </p:nvSpPr>
        <p:spPr>
          <a:xfrm>
            <a:off x="193184" y="1859752"/>
            <a:ext cx="11615356" cy="3662541"/>
          </a:xfrm>
          <a:prstGeom prst="rect">
            <a:avLst/>
          </a:prstGeom>
        </p:spPr>
        <p:txBody>
          <a:bodyPr wrap="square">
            <a:spAutoFit/>
          </a:bodyPr>
          <a:lstStyle/>
          <a:p>
            <a:pPr algn="ctr"/>
            <a:r>
              <a:rPr lang="en-US" dirty="0" smtClean="0"/>
              <a:t>DON’T MISS !!</a:t>
            </a:r>
          </a:p>
          <a:p>
            <a:pPr algn="ctr"/>
            <a:r>
              <a:rPr lang="en-US" dirty="0" smtClean="0"/>
              <a:t>HITEC’s award winning Friday </a:t>
            </a:r>
            <a:r>
              <a:rPr lang="en-US" dirty="0" smtClean="0"/>
              <a:t>Closing </a:t>
            </a:r>
            <a:r>
              <a:rPr lang="en-US" dirty="0"/>
              <a:t>Keynote: </a:t>
            </a:r>
            <a:endParaRPr lang="en-US" dirty="0" smtClean="0"/>
          </a:p>
          <a:p>
            <a:pPr algn="ctr"/>
            <a:endParaRPr lang="en-US" dirty="0" smtClean="0"/>
          </a:p>
          <a:p>
            <a:pPr algn="ctr"/>
            <a:r>
              <a:rPr lang="en-US" b="1" cap="all" dirty="0"/>
              <a:t>FRITS VAN PAASSCHEN</a:t>
            </a:r>
          </a:p>
          <a:p>
            <a:pPr algn="ctr"/>
            <a:endParaRPr lang="en-US" dirty="0" smtClean="0"/>
          </a:p>
          <a:p>
            <a:pPr algn="ctr"/>
            <a:r>
              <a:rPr lang="en-US" dirty="0"/>
              <a:t>Friday, 13 April, 13:30 - 15:00</a:t>
            </a:r>
            <a:endParaRPr lang="en-US" dirty="0" smtClean="0"/>
          </a:p>
          <a:p>
            <a:pPr algn="ctr"/>
            <a:endParaRPr lang="en-US" dirty="0" smtClean="0"/>
          </a:p>
          <a:p>
            <a:pPr algn="ctr"/>
            <a:r>
              <a:rPr lang="en-US" b="1" cap="all" dirty="0" smtClean="0"/>
              <a:t>IMPROVING </a:t>
            </a:r>
            <a:r>
              <a:rPr lang="en-US" b="1" cap="all" dirty="0"/>
              <a:t>YOUR ODDS OF SUCCESS IN A TIME OF ACCELERATING CHANGE AND </a:t>
            </a:r>
            <a:r>
              <a:rPr lang="en-US" b="1" cap="all" dirty="0" smtClean="0"/>
              <a:t>DISRUPTION</a:t>
            </a:r>
          </a:p>
          <a:p>
            <a:pPr algn="ctr"/>
            <a:endParaRPr lang="en-US" b="1" cap="all" dirty="0"/>
          </a:p>
          <a:p>
            <a:pPr algn="ctr"/>
            <a:r>
              <a:rPr lang="en-US" sz="1400" dirty="0"/>
              <a:t>We are living in a time of accelerating change and disruption.  Hospitality industries are no exception to this.  As a result, past formulas for success are being eviscerated.  Every day, new technologies spawn companies that sidestep old barriers to entry, create new middlemen, and slice off lucrative pieces of old business models.  The fact is that most companies will wake up too late to this reality.  Established interests, change-blindness, set ways of working make it nearly impossible for incumbents to survive.  Despair not! There are ways for leaders to improve their odds of success.  Come hear what Frits Dirk van </a:t>
            </a:r>
            <a:r>
              <a:rPr lang="en-US" sz="1400" dirty="0" err="1"/>
              <a:t>Paasschen</a:t>
            </a:r>
            <a:r>
              <a:rPr lang="en-US" sz="1400" dirty="0"/>
              <a:t>, former CEO of Starwood Hotels and Resorts, and </a:t>
            </a:r>
            <a:r>
              <a:rPr lang="en-US" sz="1400" dirty="0"/>
              <a:t> </a:t>
            </a:r>
            <a:r>
              <a:rPr lang="en-US" sz="1400" dirty="0" smtClean="0"/>
              <a:t>Amazon best-selling author </a:t>
            </a:r>
            <a:r>
              <a:rPr lang="en-US" sz="1400" dirty="0"/>
              <a:t>of the Disruptors’ Feast, share his thoughts on this important topic.</a:t>
            </a:r>
            <a:endParaRPr lang="en-US" sz="1400" cap="all" dirty="0"/>
          </a:p>
        </p:txBody>
      </p:sp>
      <p:pic>
        <p:nvPicPr>
          <p:cNvPr id="1026" name="Picture 2" descr="Frits van Paassc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795" y="1801213"/>
            <a:ext cx="1783411" cy="178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656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2288"/>
            <a:ext cx="12192000" cy="1425202"/>
          </a:xfrm>
        </p:spPr>
        <p:txBody>
          <a:bodyPr/>
          <a:lstStyle/>
          <a:p>
            <a:pPr algn="ctr"/>
            <a:r>
              <a:rPr lang="en-US" sz="4800" dirty="0">
                <a:latin typeface="+mn-lt"/>
                <a:ea typeface="+mn-ea"/>
                <a:cs typeface="+mn-cs"/>
              </a:rPr>
              <a:t>Safe Travels</a:t>
            </a:r>
          </a:p>
        </p:txBody>
      </p:sp>
      <p:sp>
        <p:nvSpPr>
          <p:cNvPr id="5" name="Content Placeholder 2">
            <a:extLst>
              <a:ext uri="{FF2B5EF4-FFF2-40B4-BE49-F238E27FC236}">
                <a16:creationId xmlns:a16="http://schemas.microsoft.com/office/drawing/2014/main" xmlns="" id="{9D390DB7-2AD1-4C4D-B52B-F2F06A69130D}"/>
              </a:ext>
            </a:extLst>
          </p:cNvPr>
          <p:cNvSpPr txBox="1">
            <a:spLocks/>
          </p:cNvSpPr>
          <p:nvPr/>
        </p:nvSpPr>
        <p:spPr>
          <a:xfrm>
            <a:off x="51615" y="3521448"/>
            <a:ext cx="12127685" cy="8341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dirty="0">
                <a:ln w="0"/>
                <a:solidFill>
                  <a:schemeClr val="accent1">
                    <a:lumMod val="75000"/>
                  </a:schemeClr>
                </a:solidFill>
                <a:effectLst>
                  <a:outerShdw blurRad="38100" dist="25400" dir="5400000" algn="ctr" rotWithShape="0">
                    <a:srgbClr val="6E747A">
                      <a:alpha val="43000"/>
                    </a:srgbClr>
                  </a:outerShdw>
                </a:effectLst>
              </a:rPr>
              <a:t>Thank You for Attending</a:t>
            </a:r>
          </a:p>
        </p:txBody>
      </p:sp>
      <p:pic>
        <p:nvPicPr>
          <p:cNvPr id="7"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7193" y="2209800"/>
            <a:ext cx="609600" cy="609600"/>
          </a:xfrm>
          <a:prstGeom prst="rect">
            <a:avLst/>
          </a:prstGeom>
        </p:spPr>
      </p:pic>
    </p:spTree>
    <p:extLst>
      <p:ext uri="{BB962C8B-B14F-4D97-AF65-F5344CB8AC3E}">
        <p14:creationId xmlns:p14="http://schemas.microsoft.com/office/powerpoint/2010/main" val="16899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Customers</a:t>
            </a:r>
          </a:p>
        </p:txBody>
      </p:sp>
      <p:grpSp>
        <p:nvGrpSpPr>
          <p:cNvPr id="4" name="Group 3">
            <a:extLst>
              <a:ext uri="{FF2B5EF4-FFF2-40B4-BE49-F238E27FC236}">
                <a16:creationId xmlns:a16="http://schemas.microsoft.com/office/drawing/2014/main" xmlns="" id="{AB55792C-3D8D-4C1D-8C75-5AF8D197BB78}"/>
              </a:ext>
            </a:extLst>
          </p:cNvPr>
          <p:cNvGrpSpPr/>
          <p:nvPr/>
        </p:nvGrpSpPr>
        <p:grpSpPr>
          <a:xfrm>
            <a:off x="2766986" y="5017401"/>
            <a:ext cx="2009973" cy="1051736"/>
            <a:chOff x="5027513" y="3436368"/>
            <a:chExt cx="2009973" cy="1051736"/>
          </a:xfrm>
        </p:grpSpPr>
        <p:sp>
          <p:nvSpPr>
            <p:cNvPr id="5" name="Rectangle 4"/>
            <p:cNvSpPr/>
            <p:nvPr/>
          </p:nvSpPr>
          <p:spPr>
            <a:xfrm>
              <a:off x="5027513" y="34363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6" name="Picture 3" descr="Butlins Red 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4944" y="3664856"/>
              <a:ext cx="1535112" cy="62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xmlns="" id="{7A1AFB9A-DAFC-4C9A-988E-A4A20B342143}"/>
              </a:ext>
            </a:extLst>
          </p:cNvPr>
          <p:cNvGrpSpPr/>
          <p:nvPr/>
        </p:nvGrpSpPr>
        <p:grpSpPr>
          <a:xfrm>
            <a:off x="524713" y="5010506"/>
            <a:ext cx="2009973" cy="1051736"/>
            <a:chOff x="2823743" y="3436368"/>
            <a:chExt cx="2009973" cy="1051736"/>
          </a:xfrm>
        </p:grpSpPr>
        <p:sp>
          <p:nvSpPr>
            <p:cNvPr id="8" name="Rectangle 7"/>
            <p:cNvSpPr/>
            <p:nvPr/>
          </p:nvSpPr>
          <p:spPr>
            <a:xfrm>
              <a:off x="2823743" y="34363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9" name="Picture 8" descr="haven 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469" y="3721156"/>
              <a:ext cx="1598311" cy="57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xmlns="" id="{581E4BCF-746D-4FC2-85F3-BDA52CE6371C}"/>
              </a:ext>
            </a:extLst>
          </p:cNvPr>
          <p:cNvGrpSpPr/>
          <p:nvPr/>
        </p:nvGrpSpPr>
        <p:grpSpPr>
          <a:xfrm>
            <a:off x="513505" y="3848629"/>
            <a:ext cx="2009973" cy="1051736"/>
            <a:chOff x="626545" y="1072668"/>
            <a:chExt cx="2009973" cy="1051736"/>
          </a:xfrm>
        </p:grpSpPr>
        <p:sp>
          <p:nvSpPr>
            <p:cNvPr id="11" name="Rectangle 10"/>
            <p:cNvSpPr/>
            <p:nvPr/>
          </p:nvSpPr>
          <p:spPr>
            <a:xfrm>
              <a:off x="626545" y="10726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2" name="Picture 12" descr="ncl_logo.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955" y="1202658"/>
              <a:ext cx="1361444" cy="86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xmlns="" id="{89DF3CD1-B2C7-493F-93AA-A119C16276E6}"/>
              </a:ext>
            </a:extLst>
          </p:cNvPr>
          <p:cNvGrpSpPr/>
          <p:nvPr/>
        </p:nvGrpSpPr>
        <p:grpSpPr>
          <a:xfrm>
            <a:off x="9343827" y="3884034"/>
            <a:ext cx="2009973" cy="1051736"/>
            <a:chOff x="7205732" y="2254518"/>
            <a:chExt cx="2009973" cy="1051736"/>
          </a:xfrm>
        </p:grpSpPr>
        <p:sp>
          <p:nvSpPr>
            <p:cNvPr id="14" name="Rectangle 13"/>
            <p:cNvSpPr/>
            <p:nvPr/>
          </p:nvSpPr>
          <p:spPr>
            <a:xfrm>
              <a:off x="7205732" y="225451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5" name="Picture 14" descr="C:\Temp\SeaDream Logo.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4755" y="2414083"/>
              <a:ext cx="987198" cy="7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xmlns="" id="{8A02F7A8-7BFD-4653-AD42-C8667AA94991}"/>
              </a:ext>
            </a:extLst>
          </p:cNvPr>
          <p:cNvGrpSpPr/>
          <p:nvPr/>
        </p:nvGrpSpPr>
        <p:grpSpPr>
          <a:xfrm>
            <a:off x="7160136" y="3878671"/>
            <a:ext cx="2009973" cy="1051736"/>
            <a:chOff x="7205732" y="3436368"/>
            <a:chExt cx="2009973" cy="1051736"/>
          </a:xfrm>
        </p:grpSpPr>
        <p:sp>
          <p:nvSpPr>
            <p:cNvPr id="17" name="Rectangle 16"/>
            <p:cNvSpPr/>
            <p:nvPr/>
          </p:nvSpPr>
          <p:spPr>
            <a:xfrm>
              <a:off x="7205732" y="34363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1166" y="3705167"/>
              <a:ext cx="1774376" cy="54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xmlns="" id="{6F040B81-98DA-4E59-8A7D-5033B4BF6FAD}"/>
              </a:ext>
            </a:extLst>
          </p:cNvPr>
          <p:cNvGrpSpPr/>
          <p:nvPr/>
        </p:nvGrpSpPr>
        <p:grpSpPr>
          <a:xfrm>
            <a:off x="9343827" y="2703290"/>
            <a:ext cx="2009973" cy="1051736"/>
            <a:chOff x="626545" y="2254518"/>
            <a:chExt cx="2009973" cy="1051736"/>
          </a:xfrm>
        </p:grpSpPr>
        <p:sp>
          <p:nvSpPr>
            <p:cNvPr id="20" name="Rectangle 19"/>
            <p:cNvSpPr/>
            <p:nvPr/>
          </p:nvSpPr>
          <p:spPr>
            <a:xfrm>
              <a:off x="626545" y="225451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1" name="Picture 20"/>
            <p:cNvPicPr>
              <a:picLocks noChangeAspect="1"/>
            </p:cNvPicPr>
            <p:nvPr/>
          </p:nvPicPr>
          <p:blipFill>
            <a:blip r:embed="rId7"/>
            <a:stretch>
              <a:fillRect/>
            </a:stretch>
          </p:blipFill>
          <p:spPr>
            <a:xfrm>
              <a:off x="837651" y="2373663"/>
              <a:ext cx="1472501" cy="863190"/>
            </a:xfrm>
            <a:prstGeom prst="rect">
              <a:avLst/>
            </a:prstGeom>
          </p:spPr>
        </p:pic>
      </p:grpSp>
      <p:grpSp>
        <p:nvGrpSpPr>
          <p:cNvPr id="22" name="Group 21">
            <a:extLst>
              <a:ext uri="{FF2B5EF4-FFF2-40B4-BE49-F238E27FC236}">
                <a16:creationId xmlns:a16="http://schemas.microsoft.com/office/drawing/2014/main" xmlns="" id="{418DF777-BEF7-4F07-9120-274FEFA985B5}"/>
              </a:ext>
            </a:extLst>
          </p:cNvPr>
          <p:cNvGrpSpPr/>
          <p:nvPr/>
        </p:nvGrpSpPr>
        <p:grpSpPr>
          <a:xfrm>
            <a:off x="4970231" y="2684398"/>
            <a:ext cx="2009973" cy="1051736"/>
            <a:chOff x="9383951" y="2254518"/>
            <a:chExt cx="2009973" cy="1051736"/>
          </a:xfrm>
        </p:grpSpPr>
        <p:sp>
          <p:nvSpPr>
            <p:cNvPr id="23" name="Rectangle 22"/>
            <p:cNvSpPr/>
            <p:nvPr/>
          </p:nvSpPr>
          <p:spPr>
            <a:xfrm>
              <a:off x="9383951" y="225451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4" name="Picture 23"/>
            <p:cNvPicPr>
              <a:picLocks noChangeAspect="1"/>
            </p:cNvPicPr>
            <p:nvPr/>
          </p:nvPicPr>
          <p:blipFill>
            <a:blip r:embed="rId8"/>
            <a:stretch>
              <a:fillRect/>
            </a:stretch>
          </p:blipFill>
          <p:spPr>
            <a:xfrm>
              <a:off x="9920720" y="2349930"/>
              <a:ext cx="828263" cy="863190"/>
            </a:xfrm>
            <a:prstGeom prst="rect">
              <a:avLst/>
            </a:prstGeom>
          </p:spPr>
        </p:pic>
      </p:grpSp>
      <p:grpSp>
        <p:nvGrpSpPr>
          <p:cNvPr id="25" name="Group 24">
            <a:extLst>
              <a:ext uri="{FF2B5EF4-FFF2-40B4-BE49-F238E27FC236}">
                <a16:creationId xmlns:a16="http://schemas.microsoft.com/office/drawing/2014/main" xmlns="" id="{FC6FA917-CC78-4BDA-8401-2E6669C5AA52}"/>
              </a:ext>
            </a:extLst>
          </p:cNvPr>
          <p:cNvGrpSpPr/>
          <p:nvPr/>
        </p:nvGrpSpPr>
        <p:grpSpPr>
          <a:xfrm>
            <a:off x="2755646" y="2689297"/>
            <a:ext cx="2009973" cy="1051736"/>
            <a:chOff x="7205732" y="1072668"/>
            <a:chExt cx="2009973" cy="1051736"/>
          </a:xfrm>
        </p:grpSpPr>
        <p:sp>
          <p:nvSpPr>
            <p:cNvPr id="26" name="Rectangle 25"/>
            <p:cNvSpPr/>
            <p:nvPr/>
          </p:nvSpPr>
          <p:spPr>
            <a:xfrm>
              <a:off x="7205732" y="10726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7" name="Picture 6" descr="disney_logo.gi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3590" y="1349293"/>
              <a:ext cx="1825080" cy="5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xmlns="" id="{0B1C680E-7908-4255-8DD5-CA9270044909}"/>
              </a:ext>
            </a:extLst>
          </p:cNvPr>
          <p:cNvGrpSpPr/>
          <p:nvPr/>
        </p:nvGrpSpPr>
        <p:grpSpPr>
          <a:xfrm>
            <a:off x="7161033" y="5018457"/>
            <a:ext cx="2009973" cy="1051736"/>
            <a:chOff x="5027513" y="1072668"/>
            <a:chExt cx="2009973" cy="1051736"/>
          </a:xfrm>
        </p:grpSpPr>
        <p:sp>
          <p:nvSpPr>
            <p:cNvPr id="29" name="Rectangle 28"/>
            <p:cNvSpPr/>
            <p:nvPr/>
          </p:nvSpPr>
          <p:spPr>
            <a:xfrm>
              <a:off x="5027513" y="10726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0"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39164" y="1202782"/>
              <a:ext cx="14017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30">
            <a:extLst>
              <a:ext uri="{FF2B5EF4-FFF2-40B4-BE49-F238E27FC236}">
                <a16:creationId xmlns:a16="http://schemas.microsoft.com/office/drawing/2014/main" xmlns="" id="{C42B062C-3319-47B4-9E25-C7FC6A3B8856}"/>
              </a:ext>
            </a:extLst>
          </p:cNvPr>
          <p:cNvGrpSpPr/>
          <p:nvPr/>
        </p:nvGrpSpPr>
        <p:grpSpPr>
          <a:xfrm>
            <a:off x="4975722" y="3866248"/>
            <a:ext cx="2009973" cy="1051736"/>
            <a:chOff x="9383951" y="1072668"/>
            <a:chExt cx="2009973" cy="1051736"/>
          </a:xfrm>
        </p:grpSpPr>
        <p:sp>
          <p:nvSpPr>
            <p:cNvPr id="32" name="Rectangle 31"/>
            <p:cNvSpPr/>
            <p:nvPr/>
          </p:nvSpPr>
          <p:spPr>
            <a:xfrm>
              <a:off x="9383951" y="10726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3" name="Picture 18" descr="http://www.crystalcruises.com/img/static/cc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2529" y="1319785"/>
              <a:ext cx="1828879" cy="5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a:extLst>
              <a:ext uri="{FF2B5EF4-FFF2-40B4-BE49-F238E27FC236}">
                <a16:creationId xmlns:a16="http://schemas.microsoft.com/office/drawing/2014/main" xmlns="" id="{595AC86B-B167-42EC-BE4D-8BA4EA31F0BF}"/>
              </a:ext>
            </a:extLst>
          </p:cNvPr>
          <p:cNvGrpSpPr/>
          <p:nvPr/>
        </p:nvGrpSpPr>
        <p:grpSpPr>
          <a:xfrm>
            <a:off x="519623" y="1554954"/>
            <a:ext cx="2009973" cy="1051736"/>
            <a:chOff x="2823743" y="1072668"/>
            <a:chExt cx="2009973" cy="1051736"/>
          </a:xfrm>
        </p:grpSpPr>
        <p:sp>
          <p:nvSpPr>
            <p:cNvPr id="35" name="Rectangle 34"/>
            <p:cNvSpPr/>
            <p:nvPr/>
          </p:nvSpPr>
          <p:spPr>
            <a:xfrm>
              <a:off x="2823743" y="10726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6" name="Picture 15" descr="tallink.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48169" y="1553209"/>
              <a:ext cx="1754873" cy="18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36">
            <a:extLst>
              <a:ext uri="{FF2B5EF4-FFF2-40B4-BE49-F238E27FC236}">
                <a16:creationId xmlns:a16="http://schemas.microsoft.com/office/drawing/2014/main" xmlns="" id="{1886738E-920F-4955-B8F4-7F5FF01DFBC7}"/>
              </a:ext>
            </a:extLst>
          </p:cNvPr>
          <p:cNvGrpSpPr/>
          <p:nvPr/>
        </p:nvGrpSpPr>
        <p:grpSpPr>
          <a:xfrm>
            <a:off x="7137406" y="2687342"/>
            <a:ext cx="2009973" cy="1051736"/>
            <a:chOff x="5027513" y="2254518"/>
            <a:chExt cx="2009973" cy="1051736"/>
          </a:xfrm>
        </p:grpSpPr>
        <p:sp>
          <p:nvSpPr>
            <p:cNvPr id="38" name="Rectangle 37"/>
            <p:cNvSpPr/>
            <p:nvPr/>
          </p:nvSpPr>
          <p:spPr>
            <a:xfrm>
              <a:off x="5027513" y="225451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39"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18893" y="2373663"/>
              <a:ext cx="1912097" cy="83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a:extLst>
              <a:ext uri="{FF2B5EF4-FFF2-40B4-BE49-F238E27FC236}">
                <a16:creationId xmlns:a16="http://schemas.microsoft.com/office/drawing/2014/main" xmlns="" id="{9C81D08E-0E57-4393-AB2D-F3AD43954622}"/>
              </a:ext>
            </a:extLst>
          </p:cNvPr>
          <p:cNvGrpSpPr/>
          <p:nvPr/>
        </p:nvGrpSpPr>
        <p:grpSpPr>
          <a:xfrm>
            <a:off x="9307511" y="5031059"/>
            <a:ext cx="2046289" cy="1051736"/>
            <a:chOff x="590229" y="3436368"/>
            <a:chExt cx="2046289" cy="1051736"/>
          </a:xfrm>
        </p:grpSpPr>
        <p:sp>
          <p:nvSpPr>
            <p:cNvPr id="41" name="Rectangle 40"/>
            <p:cNvSpPr/>
            <p:nvPr/>
          </p:nvSpPr>
          <p:spPr>
            <a:xfrm>
              <a:off x="626545" y="34363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42"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90229" y="3679597"/>
              <a:ext cx="2039717" cy="56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a:extLst>
              <a:ext uri="{FF2B5EF4-FFF2-40B4-BE49-F238E27FC236}">
                <a16:creationId xmlns:a16="http://schemas.microsoft.com/office/drawing/2014/main" xmlns="" id="{BCA3AC2D-C4DC-4520-8475-CC9640A31418}"/>
              </a:ext>
            </a:extLst>
          </p:cNvPr>
          <p:cNvGrpSpPr/>
          <p:nvPr/>
        </p:nvGrpSpPr>
        <p:grpSpPr>
          <a:xfrm>
            <a:off x="4987321" y="5018833"/>
            <a:ext cx="2003400" cy="1051736"/>
            <a:chOff x="626546" y="4633796"/>
            <a:chExt cx="2003400" cy="1051736"/>
          </a:xfrm>
        </p:grpSpPr>
        <p:sp>
          <p:nvSpPr>
            <p:cNvPr id="44" name="Rectangle 43"/>
            <p:cNvSpPr/>
            <p:nvPr/>
          </p:nvSpPr>
          <p:spPr>
            <a:xfrm>
              <a:off x="626546" y="4633796"/>
              <a:ext cx="2003400"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45" name="Picture 17" descr="warner_2012_logo.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926" y="5058954"/>
              <a:ext cx="1813302" cy="27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45">
            <a:extLst>
              <a:ext uri="{FF2B5EF4-FFF2-40B4-BE49-F238E27FC236}">
                <a16:creationId xmlns:a16="http://schemas.microsoft.com/office/drawing/2014/main" xmlns="" id="{88023236-5810-41F8-B9A9-3DC593893CED}"/>
              </a:ext>
            </a:extLst>
          </p:cNvPr>
          <p:cNvGrpSpPr/>
          <p:nvPr/>
        </p:nvGrpSpPr>
        <p:grpSpPr>
          <a:xfrm>
            <a:off x="2755646" y="3859263"/>
            <a:ext cx="2032655" cy="1051736"/>
            <a:chOff x="2823743" y="4633796"/>
            <a:chExt cx="2032655" cy="1051736"/>
          </a:xfrm>
        </p:grpSpPr>
        <p:sp>
          <p:nvSpPr>
            <p:cNvPr id="47" name="Rectangle 46"/>
            <p:cNvSpPr/>
            <p:nvPr/>
          </p:nvSpPr>
          <p:spPr>
            <a:xfrm>
              <a:off x="2823743" y="4633796"/>
              <a:ext cx="2032655"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48" name="Pictur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34766" y="5044525"/>
              <a:ext cx="1773705" cy="21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 name="Group 48">
            <a:extLst>
              <a:ext uri="{FF2B5EF4-FFF2-40B4-BE49-F238E27FC236}">
                <a16:creationId xmlns:a16="http://schemas.microsoft.com/office/drawing/2014/main" xmlns="" id="{5494D180-8AF8-4088-B390-FC3BF89AD98F}"/>
              </a:ext>
            </a:extLst>
          </p:cNvPr>
          <p:cNvGrpSpPr/>
          <p:nvPr/>
        </p:nvGrpSpPr>
        <p:grpSpPr>
          <a:xfrm>
            <a:off x="4966527" y="1554354"/>
            <a:ext cx="2009973" cy="1051736"/>
            <a:chOff x="9383951" y="4633796"/>
            <a:chExt cx="2009973" cy="1051736"/>
          </a:xfrm>
        </p:grpSpPr>
        <p:sp>
          <p:nvSpPr>
            <p:cNvPr id="50" name="Rectangle 49"/>
            <p:cNvSpPr/>
            <p:nvPr/>
          </p:nvSpPr>
          <p:spPr>
            <a:xfrm>
              <a:off x="9383951" y="4633796"/>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1" name="Picture 9" descr="Hurtigruten.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64651" y="4692385"/>
              <a:ext cx="1440175" cy="89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1">
            <a:extLst>
              <a:ext uri="{FF2B5EF4-FFF2-40B4-BE49-F238E27FC236}">
                <a16:creationId xmlns:a16="http://schemas.microsoft.com/office/drawing/2014/main" xmlns="" id="{5D3BE25A-61C0-4FB8-92B5-29392131ABA0}"/>
              </a:ext>
            </a:extLst>
          </p:cNvPr>
          <p:cNvGrpSpPr/>
          <p:nvPr/>
        </p:nvGrpSpPr>
        <p:grpSpPr>
          <a:xfrm>
            <a:off x="2755646" y="1553068"/>
            <a:ext cx="2009973" cy="1051736"/>
            <a:chOff x="2823743" y="2254518"/>
            <a:chExt cx="2009973" cy="1051736"/>
          </a:xfrm>
        </p:grpSpPr>
        <p:sp>
          <p:nvSpPr>
            <p:cNvPr id="53" name="Rectangle 52"/>
            <p:cNvSpPr/>
            <p:nvPr/>
          </p:nvSpPr>
          <p:spPr>
            <a:xfrm>
              <a:off x="2823743" y="225451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4" name="Picture 53">
              <a:extLst>
                <a:ext uri="{FF2B5EF4-FFF2-40B4-BE49-F238E27FC236}">
                  <a16:creationId xmlns:a16="http://schemas.microsoft.com/office/drawing/2014/main" xmlns="" id="{4B600901-FE49-4C0D-942B-840E87828FDC}"/>
                </a:ext>
              </a:extLst>
            </p:cNvPr>
            <p:cNvPicPr>
              <a:picLocks noChangeAspect="1"/>
            </p:cNvPicPr>
            <p:nvPr/>
          </p:nvPicPr>
          <p:blipFill>
            <a:blip r:embed="rId18"/>
            <a:stretch>
              <a:fillRect/>
            </a:stretch>
          </p:blipFill>
          <p:spPr>
            <a:xfrm>
              <a:off x="2995748" y="2484717"/>
              <a:ext cx="1712723" cy="591091"/>
            </a:xfrm>
            <a:prstGeom prst="rect">
              <a:avLst/>
            </a:prstGeom>
          </p:spPr>
        </p:pic>
      </p:grpSp>
      <p:grpSp>
        <p:nvGrpSpPr>
          <p:cNvPr id="55" name="Group 54">
            <a:extLst>
              <a:ext uri="{FF2B5EF4-FFF2-40B4-BE49-F238E27FC236}">
                <a16:creationId xmlns:a16="http://schemas.microsoft.com/office/drawing/2014/main" xmlns="" id="{AA3F1EE7-56A7-4F63-B25F-C9EBA8318BEC}"/>
              </a:ext>
            </a:extLst>
          </p:cNvPr>
          <p:cNvGrpSpPr/>
          <p:nvPr/>
        </p:nvGrpSpPr>
        <p:grpSpPr>
          <a:xfrm>
            <a:off x="9321462" y="1543443"/>
            <a:ext cx="2009973" cy="1051736"/>
            <a:chOff x="5027512" y="4633796"/>
            <a:chExt cx="2009973" cy="1051736"/>
          </a:xfrm>
        </p:grpSpPr>
        <p:sp>
          <p:nvSpPr>
            <p:cNvPr id="56" name="Rectangle 55"/>
            <p:cNvSpPr/>
            <p:nvPr/>
          </p:nvSpPr>
          <p:spPr>
            <a:xfrm>
              <a:off x="5027512" y="4633796"/>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7" name="Picture 56"/>
            <p:cNvPicPr>
              <a:picLocks noChangeAspect="1"/>
            </p:cNvPicPr>
            <p:nvPr/>
          </p:nvPicPr>
          <p:blipFill>
            <a:blip r:embed="rId19"/>
            <a:stretch>
              <a:fillRect/>
            </a:stretch>
          </p:blipFill>
          <p:spPr>
            <a:xfrm>
              <a:off x="5451004" y="4777245"/>
              <a:ext cx="1055612" cy="803526"/>
            </a:xfrm>
            <a:prstGeom prst="rect">
              <a:avLst/>
            </a:prstGeom>
          </p:spPr>
        </p:pic>
      </p:grpSp>
      <p:grpSp>
        <p:nvGrpSpPr>
          <p:cNvPr id="58" name="Group 57">
            <a:extLst>
              <a:ext uri="{FF2B5EF4-FFF2-40B4-BE49-F238E27FC236}">
                <a16:creationId xmlns:a16="http://schemas.microsoft.com/office/drawing/2014/main" xmlns="" id="{8F5807D4-56AC-4749-9A5C-A524B66A067D}"/>
              </a:ext>
            </a:extLst>
          </p:cNvPr>
          <p:cNvGrpSpPr/>
          <p:nvPr/>
        </p:nvGrpSpPr>
        <p:grpSpPr>
          <a:xfrm>
            <a:off x="7117387" y="1546190"/>
            <a:ext cx="2009973" cy="1051736"/>
            <a:chOff x="9383951" y="3436368"/>
            <a:chExt cx="2009973" cy="1051736"/>
          </a:xfrm>
        </p:grpSpPr>
        <p:sp>
          <p:nvSpPr>
            <p:cNvPr id="59" name="Rectangle 58"/>
            <p:cNvSpPr/>
            <p:nvPr/>
          </p:nvSpPr>
          <p:spPr>
            <a:xfrm>
              <a:off x="9383951" y="3436368"/>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60" name="Picture 59"/>
            <p:cNvPicPr>
              <a:picLocks noChangeAspect="1"/>
            </p:cNvPicPr>
            <p:nvPr/>
          </p:nvPicPr>
          <p:blipFill>
            <a:blip r:embed="rId20"/>
            <a:stretch>
              <a:fillRect/>
            </a:stretch>
          </p:blipFill>
          <p:spPr>
            <a:xfrm>
              <a:off x="9462529" y="3650193"/>
              <a:ext cx="1830859" cy="644191"/>
            </a:xfrm>
            <a:prstGeom prst="rect">
              <a:avLst/>
            </a:prstGeom>
          </p:spPr>
        </p:pic>
      </p:grpSp>
      <p:grpSp>
        <p:nvGrpSpPr>
          <p:cNvPr id="61" name="Group 60">
            <a:extLst>
              <a:ext uri="{FF2B5EF4-FFF2-40B4-BE49-F238E27FC236}">
                <a16:creationId xmlns:a16="http://schemas.microsoft.com/office/drawing/2014/main" xmlns="" id="{66DDD2DB-999A-4614-973B-1F148CECC642}"/>
              </a:ext>
            </a:extLst>
          </p:cNvPr>
          <p:cNvGrpSpPr/>
          <p:nvPr/>
        </p:nvGrpSpPr>
        <p:grpSpPr>
          <a:xfrm>
            <a:off x="513505" y="2686962"/>
            <a:ext cx="2009973" cy="1051736"/>
            <a:chOff x="7202864" y="4633796"/>
            <a:chExt cx="2009973" cy="1051736"/>
          </a:xfrm>
        </p:grpSpPr>
        <p:sp>
          <p:nvSpPr>
            <p:cNvPr id="62" name="Rectangle 61"/>
            <p:cNvSpPr/>
            <p:nvPr/>
          </p:nvSpPr>
          <p:spPr>
            <a:xfrm>
              <a:off x="7202864" y="4633796"/>
              <a:ext cx="2009973" cy="10517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63" name="Picture 62"/>
            <p:cNvPicPr>
              <a:picLocks noChangeAspect="1"/>
            </p:cNvPicPr>
            <p:nvPr/>
          </p:nvPicPr>
          <p:blipFill>
            <a:blip r:embed="rId21"/>
            <a:stretch>
              <a:fillRect/>
            </a:stretch>
          </p:blipFill>
          <p:spPr>
            <a:xfrm>
              <a:off x="7286017" y="4992712"/>
              <a:ext cx="1838331" cy="396192"/>
            </a:xfrm>
            <a:prstGeom prst="rect">
              <a:avLst/>
            </a:prstGeom>
          </p:spPr>
        </p:pic>
      </p:grpSp>
    </p:spTree>
    <p:extLst>
      <p:ext uri="{BB962C8B-B14F-4D97-AF65-F5344CB8AC3E}">
        <p14:creationId xmlns:p14="http://schemas.microsoft.com/office/powerpoint/2010/main" val="3994129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Unique Features</a:t>
            </a:r>
          </a:p>
        </p:txBody>
      </p:sp>
      <p:sp>
        <p:nvSpPr>
          <p:cNvPr id="4" name="Rectangle 3"/>
          <p:cNvSpPr/>
          <p:nvPr/>
        </p:nvSpPr>
        <p:spPr>
          <a:xfrm>
            <a:off x="847066" y="1204094"/>
            <a:ext cx="4942841" cy="761564"/>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7066" y="1980706"/>
            <a:ext cx="6136071" cy="898376"/>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3394" y="2898502"/>
            <a:ext cx="4942841" cy="1090556"/>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3394" y="4009154"/>
            <a:ext cx="5029541" cy="1213695"/>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a:extLst>
              <a:ext uri="{FF2B5EF4-FFF2-40B4-BE49-F238E27FC236}">
                <a16:creationId xmlns:a16="http://schemas.microsoft.com/office/drawing/2014/main" xmlns="" id="{5EEF580C-39F9-48C2-8357-B0076AE75845}"/>
              </a:ext>
            </a:extLst>
          </p:cNvPr>
          <p:cNvSpPr>
            <a:spLocks noGrp="1"/>
          </p:cNvSpPr>
          <p:nvPr>
            <p:ph idx="1"/>
          </p:nvPr>
        </p:nvSpPr>
        <p:spPr>
          <a:xfrm>
            <a:off x="1080952" y="1192503"/>
            <a:ext cx="10058400" cy="4846320"/>
          </a:xfrm>
        </p:spPr>
        <p:txBody>
          <a:bodyPr>
            <a:normAutofit/>
          </a:bodyPr>
          <a:lstStyle/>
          <a:p>
            <a:pPr marL="0" lvl="0" indent="0">
              <a:buNone/>
            </a:pPr>
            <a:r>
              <a:rPr lang="en-US" sz="2000" dirty="0"/>
              <a:t>Built-in Revenue Management</a:t>
            </a:r>
          </a:p>
          <a:p>
            <a:pPr lvl="1"/>
            <a:r>
              <a:rPr lang="en-US" sz="1800" dirty="0"/>
              <a:t>Fully automated AI based Dynamic Pricing</a:t>
            </a:r>
          </a:p>
          <a:p>
            <a:pPr marL="0" lvl="0" indent="0">
              <a:buNone/>
            </a:pPr>
            <a:r>
              <a:rPr lang="en-US" sz="2000" dirty="0"/>
              <a:t>Business Rules to support dynamic business policies</a:t>
            </a:r>
          </a:p>
          <a:p>
            <a:pPr lvl="1"/>
            <a:r>
              <a:rPr lang="en-US" sz="1800" dirty="0"/>
              <a:t>Inventory/Pricing</a:t>
            </a:r>
          </a:p>
          <a:p>
            <a:pPr lvl="1"/>
            <a:r>
              <a:rPr lang="en-US" sz="1800" dirty="0"/>
              <a:t>Financial</a:t>
            </a:r>
          </a:p>
          <a:p>
            <a:pPr marL="0" lvl="0" indent="0">
              <a:buNone/>
            </a:pPr>
            <a:r>
              <a:rPr lang="en-US" sz="2000" dirty="0"/>
              <a:t>Intelligent support to manage cancellations</a:t>
            </a:r>
          </a:p>
          <a:p>
            <a:pPr lvl="1"/>
            <a:r>
              <a:rPr lang="en-US" sz="1800" dirty="0"/>
              <a:t>Patented technology using probability</a:t>
            </a:r>
          </a:p>
          <a:p>
            <a:pPr lvl="1"/>
            <a:r>
              <a:rPr lang="en-US" sz="1800" dirty="0"/>
              <a:t>Adoptable to various products/seasons</a:t>
            </a:r>
          </a:p>
          <a:p>
            <a:pPr marL="0" lvl="0" indent="0">
              <a:buNone/>
            </a:pPr>
            <a:r>
              <a:rPr lang="en-US" sz="1800" dirty="0"/>
              <a:t>CRM</a:t>
            </a:r>
          </a:p>
          <a:p>
            <a:pPr lvl="1"/>
            <a:r>
              <a:rPr lang="en-US" sz="1600" dirty="0"/>
              <a:t>Guest/Agent Profile</a:t>
            </a:r>
          </a:p>
          <a:p>
            <a:pPr lvl="1"/>
            <a:r>
              <a:rPr lang="en-US" sz="1600" dirty="0"/>
              <a:t>Complete activity history</a:t>
            </a:r>
          </a:p>
          <a:p>
            <a:pPr lvl="1"/>
            <a:r>
              <a:rPr lang="en-US" sz="1600" dirty="0"/>
              <a:t>Loyalty program support (earn and redeem)</a:t>
            </a:r>
          </a:p>
          <a:p>
            <a:pPr lvl="0"/>
            <a:endParaRPr lang="en-US" sz="1800" dirty="0"/>
          </a:p>
          <a:p>
            <a:endParaRPr lang="en-US" dirty="0"/>
          </a:p>
        </p:txBody>
      </p:sp>
      <p:pic>
        <p:nvPicPr>
          <p:cNvPr id="9" name="Picture 8"/>
          <p:cNvPicPr>
            <a:picLocks noChangeAspect="1"/>
          </p:cNvPicPr>
          <p:nvPr/>
        </p:nvPicPr>
        <p:blipFill>
          <a:blip r:embed="rId2"/>
          <a:stretch>
            <a:fillRect/>
          </a:stretch>
        </p:blipFill>
        <p:spPr>
          <a:xfrm>
            <a:off x="5599331" y="2524354"/>
            <a:ext cx="5209524" cy="196190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6132424" y="3278384"/>
            <a:ext cx="3459780" cy="241574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stretch>
            <a:fillRect/>
          </a:stretch>
        </p:blipFill>
        <p:spPr>
          <a:xfrm>
            <a:off x="5876607" y="3680712"/>
            <a:ext cx="5044877" cy="2156647"/>
          </a:xfrm>
          <a:prstGeom prst="rect">
            <a:avLst/>
          </a:prstGeom>
          <a:effectLst>
            <a:outerShdw blurRad="50800" dist="38100" dir="2700000" algn="tl" rotWithShape="0">
              <a:prstClr val="black">
                <a:alpha val="40000"/>
              </a:prstClr>
            </a:outerShdw>
          </a:effectLst>
        </p:spPr>
      </p:pic>
      <p:grpSp>
        <p:nvGrpSpPr>
          <p:cNvPr id="12" name="Group 11"/>
          <p:cNvGrpSpPr/>
          <p:nvPr/>
        </p:nvGrpSpPr>
        <p:grpSpPr>
          <a:xfrm>
            <a:off x="4187100" y="2006307"/>
            <a:ext cx="6734385" cy="4094234"/>
            <a:chOff x="1470915" y="1260214"/>
            <a:chExt cx="8307930" cy="5050886"/>
          </a:xfrm>
        </p:grpSpPr>
        <p:sp>
          <p:nvSpPr>
            <p:cNvPr id="13" name="Rectangle 12"/>
            <p:cNvSpPr/>
            <p:nvPr/>
          </p:nvSpPr>
          <p:spPr>
            <a:xfrm>
              <a:off x="1714345" y="1260214"/>
              <a:ext cx="8064500" cy="4752976"/>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4" name="Straight Connector 13">
              <a:extLst/>
            </p:cNvPr>
            <p:cNvCxnSpPr>
              <a:cxnSpLocks/>
            </p:cNvCxnSpPr>
            <p:nvPr/>
          </p:nvCxnSpPr>
          <p:spPr>
            <a:xfrm>
              <a:off x="2083867"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2544724"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2998267"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3459125"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p:cNvPr>
            <p:cNvCxnSpPr>
              <a:cxnSpLocks/>
            </p:cNvCxnSpPr>
            <p:nvPr/>
          </p:nvCxnSpPr>
          <p:spPr>
            <a:xfrm>
              <a:off x="3905352"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a:off x="4373525"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p:cNvPr>
            <p:cNvCxnSpPr>
              <a:cxnSpLocks/>
            </p:cNvCxnSpPr>
            <p:nvPr/>
          </p:nvCxnSpPr>
          <p:spPr>
            <a:xfrm>
              <a:off x="4819752"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p:cNvPr>
            <p:cNvCxnSpPr>
              <a:cxnSpLocks/>
            </p:cNvCxnSpPr>
            <p:nvPr/>
          </p:nvCxnSpPr>
          <p:spPr>
            <a:xfrm>
              <a:off x="5741467"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p:cNvPr>
            <p:cNvCxnSpPr>
              <a:cxnSpLocks/>
            </p:cNvCxnSpPr>
            <p:nvPr/>
          </p:nvCxnSpPr>
          <p:spPr>
            <a:xfrm>
              <a:off x="6202324"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p:cNvPr>
            <p:cNvCxnSpPr>
              <a:cxnSpLocks/>
            </p:cNvCxnSpPr>
            <p:nvPr/>
          </p:nvCxnSpPr>
          <p:spPr>
            <a:xfrm>
              <a:off x="6648551"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p:cNvPr>
            <p:cNvCxnSpPr>
              <a:cxnSpLocks/>
            </p:cNvCxnSpPr>
            <p:nvPr/>
          </p:nvCxnSpPr>
          <p:spPr>
            <a:xfrm>
              <a:off x="7124039"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p:cNvPr>
            <p:cNvCxnSpPr>
              <a:cxnSpLocks/>
            </p:cNvCxnSpPr>
            <p:nvPr/>
          </p:nvCxnSpPr>
          <p:spPr>
            <a:xfrm>
              <a:off x="7584896"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p:cNvPr>
            <p:cNvCxnSpPr>
              <a:cxnSpLocks/>
            </p:cNvCxnSpPr>
            <p:nvPr/>
          </p:nvCxnSpPr>
          <p:spPr>
            <a:xfrm>
              <a:off x="8038439"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p:cNvPr>
            <p:cNvCxnSpPr>
              <a:cxnSpLocks/>
            </p:cNvCxnSpPr>
            <p:nvPr/>
          </p:nvCxnSpPr>
          <p:spPr>
            <a:xfrm>
              <a:off x="8484666"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p:cNvPr>
            <p:cNvCxnSpPr>
              <a:cxnSpLocks/>
            </p:cNvCxnSpPr>
            <p:nvPr/>
          </p:nvCxnSpPr>
          <p:spPr>
            <a:xfrm>
              <a:off x="8938208"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p:cNvPr>
            <p:cNvCxnSpPr>
              <a:cxnSpLocks/>
            </p:cNvCxnSpPr>
            <p:nvPr/>
          </p:nvCxnSpPr>
          <p:spPr>
            <a:xfrm>
              <a:off x="9399066"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p:cNvPr>
            <p:cNvCxnSpPr>
              <a:cxnSpLocks/>
            </p:cNvCxnSpPr>
            <p:nvPr/>
          </p:nvCxnSpPr>
          <p:spPr>
            <a:xfrm>
              <a:off x="2083867" y="5553193"/>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p:cNvPr>
            <p:cNvCxnSpPr>
              <a:cxnSpLocks/>
            </p:cNvCxnSpPr>
            <p:nvPr/>
          </p:nvCxnSpPr>
          <p:spPr>
            <a:xfrm>
              <a:off x="2083867" y="5326422"/>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p:cNvPr>
            <p:cNvCxnSpPr>
              <a:cxnSpLocks/>
            </p:cNvCxnSpPr>
            <p:nvPr/>
          </p:nvCxnSpPr>
          <p:spPr>
            <a:xfrm>
              <a:off x="2083867" y="5092336"/>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p:cNvPr>
            <p:cNvCxnSpPr>
              <a:cxnSpLocks/>
            </p:cNvCxnSpPr>
            <p:nvPr/>
          </p:nvCxnSpPr>
          <p:spPr>
            <a:xfrm>
              <a:off x="2083867" y="4865564"/>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p:cNvPr>
            <p:cNvCxnSpPr>
              <a:cxnSpLocks/>
            </p:cNvCxnSpPr>
            <p:nvPr/>
          </p:nvCxnSpPr>
          <p:spPr>
            <a:xfrm>
              <a:off x="2083867" y="4631478"/>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p:cNvPr>
            <p:cNvCxnSpPr>
              <a:cxnSpLocks/>
            </p:cNvCxnSpPr>
            <p:nvPr/>
          </p:nvCxnSpPr>
          <p:spPr>
            <a:xfrm>
              <a:off x="2083867" y="4412022"/>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p:cNvPr>
            <p:cNvCxnSpPr>
              <a:cxnSpLocks/>
            </p:cNvCxnSpPr>
            <p:nvPr/>
          </p:nvCxnSpPr>
          <p:spPr>
            <a:xfrm>
              <a:off x="2083867" y="4177935"/>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p:cNvPr>
            <p:cNvCxnSpPr>
              <a:cxnSpLocks/>
            </p:cNvCxnSpPr>
            <p:nvPr/>
          </p:nvCxnSpPr>
          <p:spPr>
            <a:xfrm>
              <a:off x="2083867" y="3951164"/>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p:cNvPr>
            <p:cNvCxnSpPr>
              <a:cxnSpLocks/>
            </p:cNvCxnSpPr>
            <p:nvPr/>
          </p:nvCxnSpPr>
          <p:spPr>
            <a:xfrm>
              <a:off x="2083867" y="3724393"/>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p:cNvPr>
            <p:cNvCxnSpPr>
              <a:cxnSpLocks/>
            </p:cNvCxnSpPr>
            <p:nvPr/>
          </p:nvCxnSpPr>
          <p:spPr>
            <a:xfrm>
              <a:off x="2083867" y="3497621"/>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p:cNvPr>
            <p:cNvCxnSpPr>
              <a:cxnSpLocks/>
            </p:cNvCxnSpPr>
            <p:nvPr/>
          </p:nvCxnSpPr>
          <p:spPr>
            <a:xfrm>
              <a:off x="2083867" y="3270850"/>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p:cNvPr>
            <p:cNvCxnSpPr>
              <a:cxnSpLocks/>
            </p:cNvCxnSpPr>
            <p:nvPr/>
          </p:nvCxnSpPr>
          <p:spPr>
            <a:xfrm>
              <a:off x="2083867" y="3036764"/>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p:cNvPr>
            <p:cNvCxnSpPr>
              <a:cxnSpLocks/>
            </p:cNvCxnSpPr>
            <p:nvPr/>
          </p:nvCxnSpPr>
          <p:spPr>
            <a:xfrm>
              <a:off x="2083867" y="2817308"/>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p:cNvPr>
            <p:cNvCxnSpPr>
              <a:cxnSpLocks/>
            </p:cNvCxnSpPr>
            <p:nvPr/>
          </p:nvCxnSpPr>
          <p:spPr>
            <a:xfrm>
              <a:off x="2083867" y="2583221"/>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p:cNvPr>
            <p:cNvCxnSpPr>
              <a:cxnSpLocks/>
            </p:cNvCxnSpPr>
            <p:nvPr/>
          </p:nvCxnSpPr>
          <p:spPr>
            <a:xfrm>
              <a:off x="2083867" y="2349134"/>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p:cNvPr>
            <p:cNvCxnSpPr>
              <a:cxnSpLocks/>
            </p:cNvCxnSpPr>
            <p:nvPr/>
          </p:nvCxnSpPr>
          <p:spPr>
            <a:xfrm>
              <a:off x="2083867" y="2115047"/>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p:cNvPr>
            <p:cNvCxnSpPr>
              <a:cxnSpLocks/>
            </p:cNvCxnSpPr>
            <p:nvPr/>
          </p:nvCxnSpPr>
          <p:spPr>
            <a:xfrm>
              <a:off x="2083867" y="1895591"/>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p:cNvPr>
            <p:cNvCxnSpPr>
              <a:cxnSpLocks/>
            </p:cNvCxnSpPr>
            <p:nvPr/>
          </p:nvCxnSpPr>
          <p:spPr>
            <a:xfrm>
              <a:off x="2083867" y="1661505"/>
              <a:ext cx="7320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9">
              <a:extLst/>
            </p:cNvPr>
            <p:cNvSpPr/>
            <p:nvPr/>
          </p:nvSpPr>
          <p:spPr>
            <a:xfrm>
              <a:off x="2079470" y="3015731"/>
              <a:ext cx="7324725" cy="2171700"/>
            </a:xfrm>
            <a:custGeom>
              <a:avLst/>
              <a:gdLst>
                <a:gd name="connsiteX0" fmla="*/ 0 w 7324725"/>
                <a:gd name="connsiteY0" fmla="*/ 2171700 h 2171700"/>
                <a:gd name="connsiteX1" fmla="*/ 3676650 w 7324725"/>
                <a:gd name="connsiteY1" fmla="*/ 1514475 h 2171700"/>
                <a:gd name="connsiteX2" fmla="*/ 7324725 w 7324725"/>
                <a:gd name="connsiteY2" fmla="*/ 0 h 2171700"/>
              </a:gdLst>
              <a:ahLst/>
              <a:cxnLst>
                <a:cxn ang="0">
                  <a:pos x="connsiteX0" y="connsiteY0"/>
                </a:cxn>
                <a:cxn ang="0">
                  <a:pos x="connsiteX1" y="connsiteY1"/>
                </a:cxn>
                <a:cxn ang="0">
                  <a:pos x="connsiteX2" y="connsiteY2"/>
                </a:cxn>
              </a:cxnLst>
              <a:rect l="l" t="t" r="r" b="b"/>
              <a:pathLst>
                <a:path w="7324725" h="2171700">
                  <a:moveTo>
                    <a:pt x="0" y="2171700"/>
                  </a:moveTo>
                  <a:cubicBezTo>
                    <a:pt x="1227931" y="2024062"/>
                    <a:pt x="2455863" y="1876425"/>
                    <a:pt x="3676650" y="1514475"/>
                  </a:cubicBezTo>
                  <a:cubicBezTo>
                    <a:pt x="4897438" y="1152525"/>
                    <a:pt x="6683375" y="271462"/>
                    <a:pt x="7324725"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10">
              <a:extLst/>
            </p:cNvPr>
            <p:cNvSpPr/>
            <p:nvPr/>
          </p:nvSpPr>
          <p:spPr>
            <a:xfrm>
              <a:off x="2098520" y="2575891"/>
              <a:ext cx="7296150" cy="2533650"/>
            </a:xfrm>
            <a:custGeom>
              <a:avLst/>
              <a:gdLst>
                <a:gd name="connsiteX0" fmla="*/ 0 w 7296150"/>
                <a:gd name="connsiteY0" fmla="*/ 2533650 h 2533650"/>
                <a:gd name="connsiteX1" fmla="*/ 3648075 w 7296150"/>
                <a:gd name="connsiteY1" fmla="*/ 1781175 h 2533650"/>
                <a:gd name="connsiteX2" fmla="*/ 7296150 w 7296150"/>
                <a:gd name="connsiteY2" fmla="*/ 0 h 2533650"/>
                <a:gd name="connsiteX3" fmla="*/ 7296150 w 7296150"/>
                <a:gd name="connsiteY3" fmla="*/ 0 h 2533650"/>
              </a:gdLst>
              <a:ahLst/>
              <a:cxnLst>
                <a:cxn ang="0">
                  <a:pos x="connsiteX0" y="connsiteY0"/>
                </a:cxn>
                <a:cxn ang="0">
                  <a:pos x="connsiteX1" y="connsiteY1"/>
                </a:cxn>
                <a:cxn ang="0">
                  <a:pos x="connsiteX2" y="connsiteY2"/>
                </a:cxn>
                <a:cxn ang="0">
                  <a:pos x="connsiteX3" y="connsiteY3"/>
                </a:cxn>
              </a:cxnLst>
              <a:rect l="l" t="t" r="r" b="b"/>
              <a:pathLst>
                <a:path w="7296150" h="2533650">
                  <a:moveTo>
                    <a:pt x="0" y="2533650"/>
                  </a:moveTo>
                  <a:cubicBezTo>
                    <a:pt x="1216025" y="2368550"/>
                    <a:pt x="2432050" y="2203450"/>
                    <a:pt x="3648075" y="1781175"/>
                  </a:cubicBezTo>
                  <a:cubicBezTo>
                    <a:pt x="4864100" y="1358900"/>
                    <a:pt x="7296150" y="0"/>
                    <a:pt x="7296150" y="0"/>
                  </a:cubicBezTo>
                  <a:lnTo>
                    <a:pt x="7296150" y="0"/>
                  </a:ln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16">
              <a:extLst/>
            </p:cNvPr>
            <p:cNvSpPr/>
            <p:nvPr/>
          </p:nvSpPr>
          <p:spPr>
            <a:xfrm>
              <a:off x="2088995" y="1654171"/>
              <a:ext cx="7305675" cy="3324225"/>
            </a:xfrm>
            <a:custGeom>
              <a:avLst/>
              <a:gdLst>
                <a:gd name="connsiteX0" fmla="*/ 0 w 7305675"/>
                <a:gd name="connsiteY0" fmla="*/ 3324225 h 3324225"/>
                <a:gd name="connsiteX1" fmla="*/ 3657600 w 7305675"/>
                <a:gd name="connsiteY1" fmla="*/ 2476500 h 3324225"/>
                <a:gd name="connsiteX2" fmla="*/ 7305675 w 7305675"/>
                <a:gd name="connsiteY2" fmla="*/ 0 h 3324225"/>
              </a:gdLst>
              <a:ahLst/>
              <a:cxnLst>
                <a:cxn ang="0">
                  <a:pos x="connsiteX0" y="connsiteY0"/>
                </a:cxn>
                <a:cxn ang="0">
                  <a:pos x="connsiteX1" y="connsiteY1"/>
                </a:cxn>
                <a:cxn ang="0">
                  <a:pos x="connsiteX2" y="connsiteY2"/>
                </a:cxn>
              </a:cxnLst>
              <a:rect l="l" t="t" r="r" b="b"/>
              <a:pathLst>
                <a:path w="7305675" h="3324225">
                  <a:moveTo>
                    <a:pt x="0" y="3324225"/>
                  </a:moveTo>
                  <a:cubicBezTo>
                    <a:pt x="1219994" y="3177381"/>
                    <a:pt x="2439988" y="3030537"/>
                    <a:pt x="3657600" y="2476500"/>
                  </a:cubicBezTo>
                  <a:cubicBezTo>
                    <a:pt x="4875213" y="1922462"/>
                    <a:pt x="6694488" y="471487"/>
                    <a:pt x="7305675"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18">
              <a:extLst/>
            </p:cNvPr>
            <p:cNvSpPr/>
            <p:nvPr/>
          </p:nvSpPr>
          <p:spPr>
            <a:xfrm>
              <a:off x="2098520" y="3554151"/>
              <a:ext cx="7305675" cy="1733550"/>
            </a:xfrm>
            <a:custGeom>
              <a:avLst/>
              <a:gdLst>
                <a:gd name="connsiteX0" fmla="*/ 0 w 7305675"/>
                <a:gd name="connsiteY0" fmla="*/ 1733550 h 1733550"/>
                <a:gd name="connsiteX1" fmla="*/ 3657600 w 7305675"/>
                <a:gd name="connsiteY1" fmla="*/ 1257300 h 1733550"/>
                <a:gd name="connsiteX2" fmla="*/ 7305675 w 7305675"/>
                <a:gd name="connsiteY2" fmla="*/ 0 h 1733550"/>
              </a:gdLst>
              <a:ahLst/>
              <a:cxnLst>
                <a:cxn ang="0">
                  <a:pos x="connsiteX0" y="connsiteY0"/>
                </a:cxn>
                <a:cxn ang="0">
                  <a:pos x="connsiteX1" y="connsiteY1"/>
                </a:cxn>
                <a:cxn ang="0">
                  <a:pos x="connsiteX2" y="connsiteY2"/>
                </a:cxn>
              </a:cxnLst>
              <a:rect l="l" t="t" r="r" b="b"/>
              <a:pathLst>
                <a:path w="7305675" h="1733550">
                  <a:moveTo>
                    <a:pt x="0" y="1733550"/>
                  </a:moveTo>
                  <a:cubicBezTo>
                    <a:pt x="1219994" y="1639887"/>
                    <a:pt x="2439988" y="1546225"/>
                    <a:pt x="3657600" y="1257300"/>
                  </a:cubicBezTo>
                  <a:cubicBezTo>
                    <a:pt x="4875212" y="968375"/>
                    <a:pt x="6640513" y="244475"/>
                    <a:pt x="730567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21">
              <a:extLst/>
            </p:cNvPr>
            <p:cNvSpPr/>
            <p:nvPr/>
          </p:nvSpPr>
          <p:spPr>
            <a:xfrm>
              <a:off x="2088995" y="3804851"/>
              <a:ext cx="7305675" cy="1524000"/>
            </a:xfrm>
            <a:custGeom>
              <a:avLst/>
              <a:gdLst>
                <a:gd name="connsiteX0" fmla="*/ 0 w 7305675"/>
                <a:gd name="connsiteY0" fmla="*/ 1524000 h 1524000"/>
                <a:gd name="connsiteX1" fmla="*/ 3667125 w 7305675"/>
                <a:gd name="connsiteY1" fmla="*/ 1114425 h 1524000"/>
                <a:gd name="connsiteX2" fmla="*/ 7305675 w 7305675"/>
                <a:gd name="connsiteY2" fmla="*/ 0 h 1524000"/>
              </a:gdLst>
              <a:ahLst/>
              <a:cxnLst>
                <a:cxn ang="0">
                  <a:pos x="connsiteX0" y="connsiteY0"/>
                </a:cxn>
                <a:cxn ang="0">
                  <a:pos x="connsiteX1" y="connsiteY1"/>
                </a:cxn>
                <a:cxn ang="0">
                  <a:pos x="connsiteX2" y="connsiteY2"/>
                </a:cxn>
              </a:cxnLst>
              <a:rect l="l" t="t" r="r" b="b"/>
              <a:pathLst>
                <a:path w="7305675" h="1524000">
                  <a:moveTo>
                    <a:pt x="0" y="1524000"/>
                  </a:moveTo>
                  <a:cubicBezTo>
                    <a:pt x="1224756" y="1446212"/>
                    <a:pt x="2449513" y="1368425"/>
                    <a:pt x="3667125" y="1114425"/>
                  </a:cubicBezTo>
                  <a:cubicBezTo>
                    <a:pt x="4884737" y="860425"/>
                    <a:pt x="6602413" y="250825"/>
                    <a:pt x="7305675"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23">
              <a:extLst/>
            </p:cNvPr>
            <p:cNvSpPr/>
            <p:nvPr/>
          </p:nvSpPr>
          <p:spPr>
            <a:xfrm>
              <a:off x="2079470" y="4293606"/>
              <a:ext cx="7315200" cy="1085850"/>
            </a:xfrm>
            <a:custGeom>
              <a:avLst/>
              <a:gdLst>
                <a:gd name="connsiteX0" fmla="*/ 0 w 7315200"/>
                <a:gd name="connsiteY0" fmla="*/ 1085850 h 1085850"/>
                <a:gd name="connsiteX1" fmla="*/ 3667125 w 7315200"/>
                <a:gd name="connsiteY1" fmla="*/ 752475 h 1085850"/>
                <a:gd name="connsiteX2" fmla="*/ 7315200 w 7315200"/>
                <a:gd name="connsiteY2" fmla="*/ 0 h 1085850"/>
              </a:gdLst>
              <a:ahLst/>
              <a:cxnLst>
                <a:cxn ang="0">
                  <a:pos x="connsiteX0" y="connsiteY0"/>
                </a:cxn>
                <a:cxn ang="0">
                  <a:pos x="connsiteX1" y="connsiteY1"/>
                </a:cxn>
                <a:cxn ang="0">
                  <a:pos x="connsiteX2" y="connsiteY2"/>
                </a:cxn>
              </a:cxnLst>
              <a:rect l="l" t="t" r="r" b="b"/>
              <a:pathLst>
                <a:path w="7315200" h="1085850">
                  <a:moveTo>
                    <a:pt x="0" y="1085850"/>
                  </a:moveTo>
                  <a:cubicBezTo>
                    <a:pt x="1223962" y="1009650"/>
                    <a:pt x="2447925" y="933450"/>
                    <a:pt x="3667125" y="752475"/>
                  </a:cubicBezTo>
                  <a:cubicBezTo>
                    <a:pt x="4886325" y="571500"/>
                    <a:pt x="6656388" y="173037"/>
                    <a:pt x="731520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p:cNvPr>
            <p:cNvGrpSpPr/>
            <p:nvPr/>
          </p:nvGrpSpPr>
          <p:grpSpPr>
            <a:xfrm>
              <a:off x="2021310" y="3263574"/>
              <a:ext cx="7413809" cy="2039072"/>
              <a:chOff x="846715" y="3245437"/>
              <a:chExt cx="7413809" cy="2039072"/>
            </a:xfrm>
          </p:grpSpPr>
          <p:sp>
            <p:nvSpPr>
              <p:cNvPr id="76" name="Freeform 8">
                <a:extLst/>
              </p:cNvPr>
              <p:cNvSpPr/>
              <p:nvPr/>
            </p:nvSpPr>
            <p:spPr>
              <a:xfrm>
                <a:off x="904875" y="3295650"/>
                <a:ext cx="7315200" cy="1943100"/>
              </a:xfrm>
              <a:custGeom>
                <a:avLst/>
                <a:gdLst>
                  <a:gd name="connsiteX0" fmla="*/ 0 w 7315200"/>
                  <a:gd name="connsiteY0" fmla="*/ 1943100 h 1943100"/>
                  <a:gd name="connsiteX1" fmla="*/ 3657600 w 7315200"/>
                  <a:gd name="connsiteY1" fmla="*/ 1381125 h 1943100"/>
                  <a:gd name="connsiteX2" fmla="*/ 7315200 w 7315200"/>
                  <a:gd name="connsiteY2" fmla="*/ 0 h 1943100"/>
                </a:gdLst>
                <a:ahLst/>
                <a:cxnLst>
                  <a:cxn ang="0">
                    <a:pos x="connsiteX0" y="connsiteY0"/>
                  </a:cxn>
                  <a:cxn ang="0">
                    <a:pos x="connsiteX1" y="connsiteY1"/>
                  </a:cxn>
                  <a:cxn ang="0">
                    <a:pos x="connsiteX2" y="connsiteY2"/>
                  </a:cxn>
                </a:cxnLst>
                <a:rect l="l" t="t" r="r" b="b"/>
                <a:pathLst>
                  <a:path w="7315200" h="1943100">
                    <a:moveTo>
                      <a:pt x="0" y="1943100"/>
                    </a:moveTo>
                    <a:cubicBezTo>
                      <a:pt x="1219200" y="1824037"/>
                      <a:pt x="2438400" y="1704975"/>
                      <a:pt x="3657600" y="1381125"/>
                    </a:cubicBezTo>
                    <a:cubicBezTo>
                      <a:pt x="4876800" y="1057275"/>
                      <a:pt x="6781800" y="242887"/>
                      <a:pt x="731520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p:cNvPr>
              <p:cNvSpPr/>
              <p:nvPr/>
            </p:nvSpPr>
            <p:spPr>
              <a:xfrm>
                <a:off x="846715" y="5192990"/>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p:cNvPr>
              <p:cNvSpPr/>
              <p:nvPr/>
            </p:nvSpPr>
            <p:spPr>
              <a:xfrm>
                <a:off x="1767053" y="5097988"/>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p:cNvPr>
              <p:cNvSpPr/>
              <p:nvPr/>
            </p:nvSpPr>
            <p:spPr>
              <a:xfrm>
                <a:off x="2681453" y="4985172"/>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p:cNvPr>
              <p:cNvSpPr/>
              <p:nvPr/>
            </p:nvSpPr>
            <p:spPr>
              <a:xfrm>
                <a:off x="3595853" y="4836730"/>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p:cNvPr>
              <p:cNvSpPr/>
              <p:nvPr/>
            </p:nvSpPr>
            <p:spPr>
              <a:xfrm>
                <a:off x="4516191" y="4622974"/>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p:cNvPr>
              <p:cNvSpPr/>
              <p:nvPr/>
            </p:nvSpPr>
            <p:spPr>
              <a:xfrm>
                <a:off x="5430591" y="4337966"/>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p:cNvPr>
              <p:cNvSpPr/>
              <p:nvPr/>
            </p:nvSpPr>
            <p:spPr>
              <a:xfrm>
                <a:off x="6344991" y="4005457"/>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p:cNvPr>
              <p:cNvSpPr/>
              <p:nvPr/>
            </p:nvSpPr>
            <p:spPr>
              <a:xfrm>
                <a:off x="7271266" y="3643260"/>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p:cNvPr>
              <p:cNvSpPr/>
              <p:nvPr/>
            </p:nvSpPr>
            <p:spPr>
              <a:xfrm>
                <a:off x="8161915" y="3245437"/>
                <a:ext cx="98609" cy="915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itle 1">
              <a:extLst/>
            </p:cNvPr>
            <p:cNvSpPr txBox="1">
              <a:spLocks/>
            </p:cNvSpPr>
            <p:nvPr/>
          </p:nvSpPr>
          <p:spPr>
            <a:xfrm>
              <a:off x="2881420" y="2230877"/>
              <a:ext cx="4226355" cy="500063"/>
            </a:xfrm>
            <a:prstGeom prst="rect">
              <a:avLst/>
            </a:prstGeom>
          </p:spPr>
          <p:txBody>
            <a:bodyPr vert="horz" lIns="91440" tIns="45720" rIns="91440" bIns="45720" rtlCol="0" anchor="ctr">
              <a:normAutofit fontScale="77500" lnSpcReduction="20000"/>
            </a:bodyPr>
            <a:lstStyle>
              <a:lvl1pPr marL="0" algn="l" defTabSz="914400" rtl="0" eaLnBrk="1" latinLnBrk="0" hangingPunct="1">
                <a:lnSpc>
                  <a:spcPct val="85000"/>
                </a:lnSpc>
                <a:spcBef>
                  <a:spcPct val="0"/>
                </a:spcBef>
                <a:buNone/>
                <a:defRPr lang="en-US" sz="2400" b="0" kern="1200" spc="0" baseline="0" dirty="0">
                  <a:solidFill>
                    <a:srgbClr val="086AA5"/>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en-US" b="1" dirty="0"/>
                <a:t>Dynamic Price in Action</a:t>
              </a:r>
            </a:p>
          </p:txBody>
        </p:sp>
        <p:sp>
          <p:nvSpPr>
            <p:cNvPr id="56" name="Rectangle 55">
              <a:extLst/>
            </p:cNvPr>
            <p:cNvSpPr/>
            <p:nvPr/>
          </p:nvSpPr>
          <p:spPr>
            <a:xfrm>
              <a:off x="1714345" y="1260214"/>
              <a:ext cx="8064500" cy="475297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57" name="Group 56">
              <a:extLst/>
            </p:cNvPr>
            <p:cNvGrpSpPr/>
            <p:nvPr/>
          </p:nvGrpSpPr>
          <p:grpSpPr>
            <a:xfrm rot="19610576">
              <a:off x="8395109" y="2995555"/>
              <a:ext cx="1228361" cy="781765"/>
              <a:chOff x="5784990" y="3731564"/>
              <a:chExt cx="1163243" cy="166388"/>
            </a:xfrm>
          </p:grpSpPr>
          <p:cxnSp>
            <p:nvCxnSpPr>
              <p:cNvPr id="74" name="Straight Connector 73">
                <a:extLst/>
              </p:cNvPr>
              <p:cNvCxnSpPr/>
              <p:nvPr/>
            </p:nvCxnSpPr>
            <p:spPr>
              <a:xfrm flipV="1">
                <a:off x="5784990" y="3736240"/>
                <a:ext cx="1132990" cy="161712"/>
              </a:xfrm>
              <a:prstGeom prst="line">
                <a:avLst/>
              </a:prstGeom>
              <a:ln w="152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p:cNvPr>
              <p:cNvCxnSpPr/>
              <p:nvPr/>
            </p:nvCxnSpPr>
            <p:spPr>
              <a:xfrm flipV="1">
                <a:off x="5815243" y="3731564"/>
                <a:ext cx="1132990" cy="161712"/>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p:cNvPr>
            <p:cNvGrpSpPr/>
            <p:nvPr/>
          </p:nvGrpSpPr>
          <p:grpSpPr>
            <a:xfrm rot="479752">
              <a:off x="7235188" y="3944449"/>
              <a:ext cx="1432379" cy="363190"/>
              <a:chOff x="4565912" y="3893276"/>
              <a:chExt cx="1249331" cy="363190"/>
            </a:xfrm>
          </p:grpSpPr>
          <p:cxnSp>
            <p:nvCxnSpPr>
              <p:cNvPr id="72" name="Straight Connector 71">
                <a:extLst/>
              </p:cNvPr>
              <p:cNvCxnSpPr/>
              <p:nvPr/>
            </p:nvCxnSpPr>
            <p:spPr>
              <a:xfrm flipV="1">
                <a:off x="4565912" y="3897952"/>
                <a:ext cx="1219078" cy="358514"/>
              </a:xfrm>
              <a:prstGeom prst="line">
                <a:avLst/>
              </a:prstGeom>
              <a:ln w="152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p:cNvPr>
              <p:cNvCxnSpPr/>
              <p:nvPr/>
            </p:nvCxnSpPr>
            <p:spPr>
              <a:xfrm flipV="1">
                <a:off x="4596165" y="3893276"/>
                <a:ext cx="1219078" cy="358514"/>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p:cNvPr>
            <p:cNvGrpSpPr/>
            <p:nvPr/>
          </p:nvGrpSpPr>
          <p:grpSpPr>
            <a:xfrm>
              <a:off x="5093710" y="4227306"/>
              <a:ext cx="2133170" cy="355773"/>
              <a:chOff x="2613345" y="4251790"/>
              <a:chExt cx="1982820" cy="212122"/>
            </a:xfrm>
          </p:grpSpPr>
          <p:cxnSp>
            <p:nvCxnSpPr>
              <p:cNvPr id="70" name="Straight Connector 69">
                <a:extLst/>
              </p:cNvPr>
              <p:cNvCxnSpPr/>
              <p:nvPr/>
            </p:nvCxnSpPr>
            <p:spPr>
              <a:xfrm flipV="1">
                <a:off x="2613345" y="4256466"/>
                <a:ext cx="1952567" cy="207446"/>
              </a:xfrm>
              <a:prstGeom prst="line">
                <a:avLst/>
              </a:prstGeom>
              <a:ln w="152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p:cNvPr>
              <p:cNvCxnSpPr/>
              <p:nvPr/>
            </p:nvCxnSpPr>
            <p:spPr>
              <a:xfrm flipV="1">
                <a:off x="2643598" y="4251790"/>
                <a:ext cx="1952567" cy="207446"/>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p:cNvPr>
            <p:cNvGrpSpPr/>
            <p:nvPr/>
          </p:nvGrpSpPr>
          <p:grpSpPr>
            <a:xfrm rot="366456">
              <a:off x="2153112" y="4421189"/>
              <a:ext cx="2974309" cy="968824"/>
              <a:chOff x="808310" y="4459236"/>
              <a:chExt cx="1835288" cy="968824"/>
            </a:xfrm>
          </p:grpSpPr>
          <p:cxnSp>
            <p:nvCxnSpPr>
              <p:cNvPr id="68" name="Straight Connector 67">
                <a:extLst/>
              </p:cNvPr>
              <p:cNvCxnSpPr/>
              <p:nvPr/>
            </p:nvCxnSpPr>
            <p:spPr>
              <a:xfrm flipV="1">
                <a:off x="808310" y="4467023"/>
                <a:ext cx="1835288" cy="961037"/>
              </a:xfrm>
              <a:prstGeom prst="line">
                <a:avLst/>
              </a:prstGeom>
              <a:ln w="152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p:cNvPr>
              <p:cNvCxnSpPr/>
              <p:nvPr/>
            </p:nvCxnSpPr>
            <p:spPr>
              <a:xfrm flipV="1">
                <a:off x="808310" y="4459236"/>
                <a:ext cx="1835288" cy="9610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Oval 60">
              <a:extLst/>
            </p:cNvPr>
            <p:cNvSpPr/>
            <p:nvPr/>
          </p:nvSpPr>
          <p:spPr>
            <a:xfrm>
              <a:off x="5073678" y="4475306"/>
              <a:ext cx="192025" cy="18522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p:cNvPr>
            <p:cNvSpPr/>
            <p:nvPr/>
          </p:nvSpPr>
          <p:spPr>
            <a:xfrm>
              <a:off x="1997478" y="5151908"/>
              <a:ext cx="192025" cy="18522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p:cNvPr>
            <p:cNvCxnSpPr>
              <a:cxnSpLocks/>
            </p:cNvCxnSpPr>
            <p:nvPr/>
          </p:nvCxnSpPr>
          <p:spPr>
            <a:xfrm>
              <a:off x="5287925" y="1558144"/>
              <a:ext cx="0" cy="443582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p:cNvPr>
            <p:cNvSpPr txBox="1"/>
            <p:nvPr/>
          </p:nvSpPr>
          <p:spPr>
            <a:xfrm>
              <a:off x="5056887" y="5855471"/>
              <a:ext cx="1646908" cy="455629"/>
            </a:xfrm>
            <a:prstGeom prst="rect">
              <a:avLst/>
            </a:prstGeom>
            <a:solidFill>
              <a:srgbClr val="FFFF99"/>
            </a:solidFill>
          </p:spPr>
          <p:txBody>
            <a:bodyPr wrap="square" rtlCol="0">
              <a:spAutoFit/>
            </a:bodyPr>
            <a:lstStyle/>
            <a:p>
              <a:pPr algn="l"/>
              <a:r>
                <a:rPr lang="en-US" dirty="0"/>
                <a:t>Days to Sail</a:t>
              </a:r>
            </a:p>
          </p:txBody>
        </p:sp>
        <p:sp>
          <p:nvSpPr>
            <p:cNvPr id="65" name="TextBox 64">
              <a:extLst/>
            </p:cNvPr>
            <p:cNvSpPr txBox="1"/>
            <p:nvPr/>
          </p:nvSpPr>
          <p:spPr>
            <a:xfrm rot="16200000">
              <a:off x="741069" y="3262147"/>
              <a:ext cx="1915321" cy="455629"/>
            </a:xfrm>
            <a:prstGeom prst="rect">
              <a:avLst/>
            </a:prstGeom>
            <a:solidFill>
              <a:srgbClr val="FFFF99"/>
            </a:solidFill>
          </p:spPr>
          <p:txBody>
            <a:bodyPr wrap="square" rtlCol="0">
              <a:spAutoFit/>
            </a:bodyPr>
            <a:lstStyle/>
            <a:p>
              <a:pPr algn="l"/>
              <a:r>
                <a:rPr lang="en-US" dirty="0"/>
                <a:t>Fill Progress %</a:t>
              </a:r>
            </a:p>
          </p:txBody>
        </p:sp>
        <p:sp>
          <p:nvSpPr>
            <p:cNvPr id="66" name="Oval 65">
              <a:extLst/>
            </p:cNvPr>
            <p:cNvSpPr/>
            <p:nvPr/>
          </p:nvSpPr>
          <p:spPr>
            <a:xfrm>
              <a:off x="7154596" y="4109965"/>
              <a:ext cx="192025" cy="18522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p:cNvPr>
            <p:cNvSpPr/>
            <p:nvPr/>
          </p:nvSpPr>
          <p:spPr>
            <a:xfrm>
              <a:off x="8627014" y="3949509"/>
              <a:ext cx="192025" cy="18522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55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500"/>
                                        <p:tgtEl>
                                          <p:spTgt spid="8">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left)">
                                      <p:cBhvr>
                                        <p:cTn id="28" dur="500"/>
                                        <p:tgtEl>
                                          <p:spTgt spid="8">
                                            <p:txEl>
                                              <p:pRg st="4" end="4"/>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wipe(left)">
                                      <p:cBhvr>
                                        <p:cTn id="40" dur="500"/>
                                        <p:tgtEl>
                                          <p:spTgt spid="8">
                                            <p:txEl>
                                              <p:pRg st="5" end="5"/>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wipe(left)">
                                      <p:cBhvr>
                                        <p:cTn id="43" dur="500"/>
                                        <p:tgtEl>
                                          <p:spTgt spid="8">
                                            <p:txEl>
                                              <p:pRg st="6" end="6"/>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wipe(left)">
                                      <p:cBhvr>
                                        <p:cTn id="46" dur="500"/>
                                        <p:tgtEl>
                                          <p:spTgt spid="8">
                                            <p:txEl>
                                              <p:pRg st="7" end="7"/>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8">
                                            <p:txEl>
                                              <p:pRg st="8" end="8"/>
                                            </p:txEl>
                                          </p:spTgt>
                                        </p:tgtEl>
                                        <p:attrNameLst>
                                          <p:attrName>style.visibility</p:attrName>
                                        </p:attrNameLst>
                                      </p:cBhvr>
                                      <p:to>
                                        <p:strVal val="visible"/>
                                      </p:to>
                                    </p:set>
                                    <p:animEffect transition="in" filter="wipe(left)">
                                      <p:cBhvr>
                                        <p:cTn id="58" dur="500"/>
                                        <p:tgtEl>
                                          <p:spTgt spid="8">
                                            <p:txEl>
                                              <p:pRg st="8" end="8"/>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wipe(left)">
                                      <p:cBhvr>
                                        <p:cTn id="61" dur="500"/>
                                        <p:tgtEl>
                                          <p:spTgt spid="8">
                                            <p:txEl>
                                              <p:pRg st="9" end="9"/>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8">
                                            <p:txEl>
                                              <p:pRg st="10" end="10"/>
                                            </p:txEl>
                                          </p:spTgt>
                                        </p:tgtEl>
                                        <p:attrNameLst>
                                          <p:attrName>style.visibility</p:attrName>
                                        </p:attrNameLst>
                                      </p:cBhvr>
                                      <p:to>
                                        <p:strVal val="visible"/>
                                      </p:to>
                                    </p:set>
                                    <p:animEffect transition="in" filter="wipe(left)">
                                      <p:cBhvr>
                                        <p:cTn id="64" dur="500"/>
                                        <p:tgtEl>
                                          <p:spTgt spid="8">
                                            <p:txEl>
                                              <p:pRg st="10" end="10"/>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8">
                                            <p:txEl>
                                              <p:pRg st="11" end="11"/>
                                            </p:txEl>
                                          </p:spTgt>
                                        </p:tgtEl>
                                        <p:attrNameLst>
                                          <p:attrName>style.visibility</p:attrName>
                                        </p:attrNameLst>
                                      </p:cBhvr>
                                      <p:to>
                                        <p:strVal val="visible"/>
                                      </p:to>
                                    </p:set>
                                    <p:animEffect transition="in" filter="wipe(left)">
                                      <p:cBhvr>
                                        <p:cTn id="67" dur="500"/>
                                        <p:tgtEl>
                                          <p:spTgt spid="8">
                                            <p:txEl>
                                              <p:pRg st="11" end="11"/>
                                            </p:txEl>
                                          </p:spTgt>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Development</a:t>
            </a:r>
          </a:p>
        </p:txBody>
      </p:sp>
      <p:sp>
        <p:nvSpPr>
          <p:cNvPr id="4" name="Rectangle 3"/>
          <p:cNvSpPr/>
          <p:nvPr/>
        </p:nvSpPr>
        <p:spPr>
          <a:xfrm>
            <a:off x="861071" y="5172693"/>
            <a:ext cx="3832321" cy="686013"/>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61071" y="1275167"/>
            <a:ext cx="3832321" cy="650882"/>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1071" y="1955961"/>
            <a:ext cx="3832321" cy="876179"/>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61071" y="2878373"/>
            <a:ext cx="3832321" cy="83572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1071" y="3760343"/>
            <a:ext cx="3832321" cy="633416"/>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1071" y="4456329"/>
            <a:ext cx="3832321" cy="653109"/>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a:extLst>
              <a:ext uri="{FF2B5EF4-FFF2-40B4-BE49-F238E27FC236}">
                <a16:creationId xmlns:a16="http://schemas.microsoft.com/office/drawing/2014/main" xmlns="" id="{82C1602F-2662-451B-9F12-5256F4E9C996}"/>
              </a:ext>
            </a:extLst>
          </p:cNvPr>
          <p:cNvSpPr>
            <a:spLocks noGrp="1"/>
          </p:cNvSpPr>
          <p:nvPr>
            <p:ph idx="1"/>
          </p:nvPr>
        </p:nvSpPr>
        <p:spPr>
          <a:xfrm>
            <a:off x="1097280" y="1265979"/>
            <a:ext cx="10058400" cy="4846320"/>
          </a:xfrm>
        </p:spPr>
        <p:txBody>
          <a:bodyPr>
            <a:normAutofit fontScale="55000" lnSpcReduction="20000"/>
          </a:bodyPr>
          <a:lstStyle/>
          <a:p>
            <a:pPr marL="0" lvl="0" indent="0">
              <a:buNone/>
            </a:pPr>
            <a:r>
              <a:rPr lang="en-US" dirty="0"/>
              <a:t> Transition to a new platform</a:t>
            </a:r>
          </a:p>
          <a:p>
            <a:pPr lvl="1"/>
            <a:r>
              <a:rPr lang="en-US" dirty="0"/>
              <a:t>Use of modern Technologies</a:t>
            </a:r>
          </a:p>
          <a:p>
            <a:pPr lvl="1"/>
            <a:r>
              <a:rPr lang="en-US" dirty="0"/>
              <a:t>Fault Tolerance</a:t>
            </a:r>
          </a:p>
          <a:p>
            <a:pPr lvl="0"/>
            <a:r>
              <a:rPr lang="en-US" dirty="0"/>
              <a:t>Support for Touch devices</a:t>
            </a:r>
          </a:p>
          <a:p>
            <a:pPr lvl="1">
              <a:lnSpc>
                <a:spcPct val="120000"/>
              </a:lnSpc>
            </a:pPr>
            <a:r>
              <a:rPr lang="en-US" dirty="0"/>
              <a:t>New platform for B2C,B2B, Call Center </a:t>
            </a:r>
            <a:br>
              <a:rPr lang="en-US" dirty="0"/>
            </a:br>
            <a:r>
              <a:rPr lang="en-US" dirty="0"/>
              <a:t>and Mobile phone</a:t>
            </a:r>
          </a:p>
          <a:p>
            <a:pPr lvl="1"/>
            <a:r>
              <a:rPr lang="en-US" dirty="0"/>
              <a:t>Customizable flow for product marketing </a:t>
            </a:r>
          </a:p>
          <a:p>
            <a:pPr lvl="0"/>
            <a:r>
              <a:rPr lang="en-US" dirty="0"/>
              <a:t>Social Media integration</a:t>
            </a:r>
          </a:p>
          <a:p>
            <a:pPr lvl="1"/>
            <a:r>
              <a:rPr lang="en-US" dirty="0"/>
              <a:t>Login with special media account</a:t>
            </a:r>
          </a:p>
          <a:p>
            <a:pPr lvl="1"/>
            <a:r>
              <a:rPr lang="en-US" dirty="0"/>
              <a:t>Share profile</a:t>
            </a:r>
          </a:p>
          <a:p>
            <a:pPr lvl="1"/>
            <a:r>
              <a:rPr lang="en-US" dirty="0"/>
              <a:t>Salesforce integration</a:t>
            </a:r>
          </a:p>
          <a:p>
            <a:r>
              <a:rPr lang="en-US" dirty="0"/>
              <a:t>Data Analytics</a:t>
            </a:r>
          </a:p>
          <a:p>
            <a:pPr lvl="1"/>
            <a:r>
              <a:rPr lang="en-US" dirty="0"/>
              <a:t>Seaware DataMart</a:t>
            </a:r>
          </a:p>
          <a:p>
            <a:pPr lvl="1"/>
            <a:r>
              <a:rPr lang="en-US" dirty="0"/>
              <a:t>Integration with Tableau</a:t>
            </a:r>
          </a:p>
          <a:p>
            <a:pPr lvl="0"/>
            <a:r>
              <a:rPr lang="en-US" dirty="0"/>
              <a:t>External Distribution</a:t>
            </a:r>
          </a:p>
          <a:p>
            <a:pPr lvl="1"/>
            <a:r>
              <a:rPr lang="en-US" dirty="0"/>
              <a:t>OTA API Support</a:t>
            </a:r>
          </a:p>
          <a:p>
            <a:pPr lvl="1"/>
            <a:r>
              <a:rPr lang="en-US" dirty="0"/>
              <a:t>Ferry Gateway API</a:t>
            </a:r>
          </a:p>
          <a:p>
            <a:r>
              <a:rPr lang="en-US" dirty="0"/>
              <a:t>Car Deck Space Optimization</a:t>
            </a:r>
          </a:p>
          <a:p>
            <a:pPr lvl="1"/>
            <a:r>
              <a:rPr lang="en-US" dirty="0"/>
              <a:t>Monte Carlo method</a:t>
            </a:r>
          </a:p>
          <a:p>
            <a:pPr lvl="1"/>
            <a:r>
              <a:rPr lang="en-US" dirty="0"/>
              <a:t>Integrated Cargo and Passenger Cars space utilization</a:t>
            </a:r>
          </a:p>
          <a:p>
            <a:endParaRPr lang="en-US" dirty="0"/>
          </a:p>
        </p:txBody>
      </p:sp>
      <p:pic>
        <p:nvPicPr>
          <p:cNvPr id="11" name="Picture 10"/>
          <p:cNvPicPr>
            <a:picLocks noChangeAspect="1"/>
          </p:cNvPicPr>
          <p:nvPr/>
        </p:nvPicPr>
        <p:blipFill>
          <a:blip r:embed="rId2"/>
          <a:stretch>
            <a:fillRect/>
          </a:stretch>
        </p:blipFill>
        <p:spPr>
          <a:xfrm>
            <a:off x="4929601" y="2184180"/>
            <a:ext cx="5883150" cy="3055885"/>
          </a:xfrm>
          <a:prstGeom prst="rect">
            <a:avLst/>
          </a:prstGeom>
        </p:spPr>
      </p:pic>
      <p:pic>
        <p:nvPicPr>
          <p:cNvPr id="12" name="Picture 11"/>
          <p:cNvPicPr>
            <a:picLocks noChangeAspect="1"/>
          </p:cNvPicPr>
          <p:nvPr/>
        </p:nvPicPr>
        <p:blipFill>
          <a:blip r:embed="rId3"/>
          <a:stretch>
            <a:fillRect/>
          </a:stretch>
        </p:blipFill>
        <p:spPr>
          <a:xfrm>
            <a:off x="5454483" y="1424405"/>
            <a:ext cx="5250295" cy="4575434"/>
          </a:xfrm>
          <a:prstGeom prst="rect">
            <a:avLst/>
          </a:prstGeom>
        </p:spPr>
      </p:pic>
      <p:pic>
        <p:nvPicPr>
          <p:cNvPr id="13" name="Picture 12"/>
          <p:cNvPicPr>
            <a:picLocks noChangeAspect="1"/>
          </p:cNvPicPr>
          <p:nvPr/>
        </p:nvPicPr>
        <p:blipFill>
          <a:blip r:embed="rId4"/>
          <a:stretch>
            <a:fillRect/>
          </a:stretch>
        </p:blipFill>
        <p:spPr>
          <a:xfrm>
            <a:off x="5601591" y="1820077"/>
            <a:ext cx="4194988" cy="3784090"/>
          </a:xfrm>
          <a:prstGeom prst="rect">
            <a:avLst/>
          </a:prstGeom>
        </p:spPr>
      </p:pic>
      <p:pic>
        <p:nvPicPr>
          <p:cNvPr id="14" name="Picture 13"/>
          <p:cNvPicPr>
            <a:picLocks noChangeAspect="1"/>
          </p:cNvPicPr>
          <p:nvPr/>
        </p:nvPicPr>
        <p:blipFill>
          <a:blip r:embed="rId5"/>
          <a:stretch>
            <a:fillRect/>
          </a:stretch>
        </p:blipFill>
        <p:spPr>
          <a:xfrm>
            <a:off x="5550394" y="2240742"/>
            <a:ext cx="4246185" cy="2896793"/>
          </a:xfrm>
          <a:prstGeom prst="rect">
            <a:avLst/>
          </a:prstGeom>
        </p:spPr>
      </p:pic>
      <p:pic>
        <p:nvPicPr>
          <p:cNvPr id="15" name="Picture 14"/>
          <p:cNvPicPr>
            <a:picLocks noChangeAspect="1"/>
          </p:cNvPicPr>
          <p:nvPr/>
        </p:nvPicPr>
        <p:blipFill>
          <a:blip r:embed="rId6"/>
          <a:stretch>
            <a:fillRect/>
          </a:stretch>
        </p:blipFill>
        <p:spPr>
          <a:xfrm>
            <a:off x="5302534" y="2112067"/>
            <a:ext cx="5554191" cy="3343623"/>
          </a:xfrm>
          <a:prstGeom prst="rect">
            <a:avLst/>
          </a:prstGeom>
        </p:spPr>
      </p:pic>
      <p:grpSp>
        <p:nvGrpSpPr>
          <p:cNvPr id="16" name="Group 15">
            <a:extLst/>
          </p:cNvPr>
          <p:cNvGrpSpPr/>
          <p:nvPr/>
        </p:nvGrpSpPr>
        <p:grpSpPr>
          <a:xfrm>
            <a:off x="5252715" y="1680667"/>
            <a:ext cx="5604010" cy="3941164"/>
            <a:chOff x="1947269" y="1928553"/>
            <a:chExt cx="4461845" cy="3137907"/>
          </a:xfrm>
        </p:grpSpPr>
        <p:sp>
          <p:nvSpPr>
            <p:cNvPr id="17" name="Rectangle 16">
              <a:extLst/>
            </p:cNvPr>
            <p:cNvSpPr/>
            <p:nvPr/>
          </p:nvSpPr>
          <p:spPr>
            <a:xfrm>
              <a:off x="1981043" y="3631274"/>
              <a:ext cx="4422214" cy="143518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p:cNvPr>
            <p:cNvSpPr/>
            <p:nvPr/>
          </p:nvSpPr>
          <p:spPr>
            <a:xfrm>
              <a:off x="1986900" y="1948981"/>
              <a:ext cx="4422214" cy="14863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p:cNvPr>
            <p:cNvSpPr/>
            <p:nvPr/>
          </p:nvSpPr>
          <p:spPr>
            <a:xfrm>
              <a:off x="2136857" y="4622647"/>
              <a:ext cx="292251" cy="227810"/>
            </a:xfrm>
            <a:prstGeom prst="rect">
              <a:avLst/>
            </a:prstGeom>
            <a:solidFill>
              <a:srgbClr val="FEF2E8"/>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dobe Gothic Std B" pitchFamily="34" charset="-128"/>
                  <a:ea typeface="Adobe Gothic Std B" pitchFamily="34" charset="-128"/>
                </a:rPr>
                <a:t>$</a:t>
              </a:r>
            </a:p>
          </p:txBody>
        </p:sp>
        <p:sp>
          <p:nvSpPr>
            <p:cNvPr id="20" name="Rectangle 19">
              <a:extLst/>
            </p:cNvPr>
            <p:cNvSpPr/>
            <p:nvPr/>
          </p:nvSpPr>
          <p:spPr>
            <a:xfrm>
              <a:off x="2584922" y="4398723"/>
              <a:ext cx="396816" cy="447848"/>
            </a:xfrm>
            <a:prstGeom prst="rect">
              <a:avLst/>
            </a:prstGeom>
            <a:solidFill>
              <a:srgbClr val="FDE4CF"/>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p:txBody>
        </p:sp>
        <p:sp>
          <p:nvSpPr>
            <p:cNvPr id="21" name="Rectangle 20">
              <a:extLst/>
            </p:cNvPr>
            <p:cNvSpPr/>
            <p:nvPr/>
          </p:nvSpPr>
          <p:spPr>
            <a:xfrm>
              <a:off x="3229055" y="4222132"/>
              <a:ext cx="309786" cy="624441"/>
            </a:xfrm>
            <a:prstGeom prst="rect">
              <a:avLst/>
            </a:prstGeom>
            <a:solidFill>
              <a:srgbClr val="FBCFAB"/>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p:txBody>
        </p:sp>
        <p:sp>
          <p:nvSpPr>
            <p:cNvPr id="22" name="Rectangle 21">
              <a:extLst/>
            </p:cNvPr>
            <p:cNvSpPr/>
            <p:nvPr/>
          </p:nvSpPr>
          <p:spPr>
            <a:xfrm>
              <a:off x="3873188" y="4126485"/>
              <a:ext cx="309786" cy="720088"/>
            </a:xfrm>
            <a:prstGeom prst="rect">
              <a:avLst/>
            </a:prstGeom>
            <a:solidFill>
              <a:srgbClr val="F9B47B"/>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p:txBody>
        </p:sp>
        <p:sp>
          <p:nvSpPr>
            <p:cNvPr id="23" name="Rectangle 22">
              <a:extLst/>
            </p:cNvPr>
            <p:cNvSpPr/>
            <p:nvPr/>
          </p:nvSpPr>
          <p:spPr>
            <a:xfrm>
              <a:off x="4519433" y="3999412"/>
              <a:ext cx="309786" cy="847162"/>
            </a:xfrm>
            <a:prstGeom prst="rect">
              <a:avLst/>
            </a:prstGeom>
            <a:solidFill>
              <a:srgbClr val="F8A968"/>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p:txBody>
        </p:sp>
        <p:sp>
          <p:nvSpPr>
            <p:cNvPr id="24" name="Rectangle 23">
              <a:extLst/>
            </p:cNvPr>
            <p:cNvSpPr/>
            <p:nvPr/>
          </p:nvSpPr>
          <p:spPr>
            <a:xfrm>
              <a:off x="5190733" y="3851159"/>
              <a:ext cx="309786" cy="995416"/>
            </a:xfrm>
            <a:prstGeom prst="rect">
              <a:avLst/>
            </a:prstGeom>
            <a:solidFill>
              <a:srgbClr val="F79443"/>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a:p>
              <a:pPr algn="ctr"/>
              <a:r>
                <a:rPr lang="en-US" sz="1200" dirty="0">
                  <a:solidFill>
                    <a:schemeClr val="tx1"/>
                  </a:solidFill>
                  <a:latin typeface="Adobe Gothic Std B" pitchFamily="34" charset="-128"/>
                  <a:ea typeface="Adobe Gothic Std B" pitchFamily="34" charset="-128"/>
                </a:rPr>
                <a:t>$</a:t>
              </a:r>
            </a:p>
          </p:txBody>
        </p:sp>
        <p:sp>
          <p:nvSpPr>
            <p:cNvPr id="25" name="Rectangle 24">
              <a:extLst/>
            </p:cNvPr>
            <p:cNvSpPr/>
            <p:nvPr/>
          </p:nvSpPr>
          <p:spPr>
            <a:xfrm>
              <a:off x="5852401" y="3745262"/>
              <a:ext cx="309786" cy="1101311"/>
            </a:xfrm>
            <a:prstGeom prst="rect">
              <a:avLst/>
            </a:prstGeom>
            <a:solidFill>
              <a:schemeClr val="accent6">
                <a:lumMod val="75000"/>
              </a:schemeClr>
            </a:solidFill>
            <a:ln w="6350">
              <a:solidFill>
                <a:schemeClr val="accent6">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dobe Gothic Std B" pitchFamily="34" charset="-128"/>
                  <a:ea typeface="Adobe Gothic Std B" pitchFamily="34" charset="-128"/>
                </a:rPr>
                <a:t>$</a:t>
              </a:r>
            </a:p>
            <a:p>
              <a:pPr algn="ctr"/>
              <a:r>
                <a:rPr lang="en-US" sz="1500" dirty="0">
                  <a:solidFill>
                    <a:schemeClr val="bg1"/>
                  </a:solidFill>
                  <a:latin typeface="Adobe Gothic Std B" pitchFamily="34" charset="-128"/>
                  <a:ea typeface="Adobe Gothic Std B" pitchFamily="34" charset="-128"/>
                </a:rPr>
                <a:t>$</a:t>
              </a:r>
            </a:p>
            <a:p>
              <a:pPr algn="ctr"/>
              <a:r>
                <a:rPr lang="en-US" sz="1500" dirty="0">
                  <a:solidFill>
                    <a:schemeClr val="bg1"/>
                  </a:solidFill>
                  <a:latin typeface="Adobe Gothic Std B" pitchFamily="34" charset="-128"/>
                  <a:ea typeface="Adobe Gothic Std B" pitchFamily="34" charset="-128"/>
                </a:rPr>
                <a:t>$</a:t>
              </a:r>
            </a:p>
            <a:p>
              <a:pPr algn="ctr"/>
              <a:r>
                <a:rPr lang="en-US" sz="1500" dirty="0">
                  <a:solidFill>
                    <a:schemeClr val="bg1"/>
                  </a:solidFill>
                  <a:latin typeface="Adobe Gothic Std B" pitchFamily="34" charset="-128"/>
                  <a:ea typeface="Adobe Gothic Std B" pitchFamily="34" charset="-128"/>
                </a:rPr>
                <a:t>$</a:t>
              </a:r>
            </a:p>
          </p:txBody>
        </p:sp>
        <p:sp>
          <p:nvSpPr>
            <p:cNvPr id="26" name="Content Placeholder 2">
              <a:extLst/>
            </p:cNvPr>
            <p:cNvSpPr txBox="1">
              <a:spLocks/>
            </p:cNvSpPr>
            <p:nvPr/>
          </p:nvSpPr>
          <p:spPr bwMode="auto">
            <a:xfrm>
              <a:off x="1947269" y="3572669"/>
              <a:ext cx="2501286" cy="48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defRPr/>
              </a:pPr>
              <a:r>
                <a:rPr lang="en-US" b="1" dirty="0">
                  <a:solidFill>
                    <a:schemeClr val="accent1">
                      <a:lumMod val="75000"/>
                    </a:schemeClr>
                  </a:solidFill>
                </a:rPr>
                <a:t>Revenue</a:t>
              </a:r>
            </a:p>
          </p:txBody>
        </p:sp>
        <p:sp>
          <p:nvSpPr>
            <p:cNvPr id="27" name="Content Placeholder 2">
              <a:extLst/>
            </p:cNvPr>
            <p:cNvSpPr txBox="1">
              <a:spLocks/>
            </p:cNvSpPr>
            <p:nvPr/>
          </p:nvSpPr>
          <p:spPr bwMode="auto">
            <a:xfrm>
              <a:off x="1986900" y="1928553"/>
              <a:ext cx="3901349" cy="37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None/>
                <a:defRPr/>
              </a:pPr>
              <a:r>
                <a:rPr lang="en-US" b="1" dirty="0">
                  <a:solidFill>
                    <a:schemeClr val="accent1">
                      <a:lumMod val="75000"/>
                    </a:schemeClr>
                  </a:solidFill>
                </a:rPr>
                <a:t>Utilization</a:t>
              </a:r>
            </a:p>
            <a:p>
              <a:pPr lvl="1">
                <a:buFont typeface="Arial" charset="0"/>
                <a:buNone/>
                <a:defRPr/>
              </a:pPr>
              <a:endParaRPr lang="en-US" b="1" dirty="0">
                <a:solidFill>
                  <a:schemeClr val="accent1">
                    <a:lumMod val="75000"/>
                  </a:schemeClr>
                </a:solidFill>
              </a:endParaRPr>
            </a:p>
          </p:txBody>
        </p:sp>
        <p:grpSp>
          <p:nvGrpSpPr>
            <p:cNvPr id="28" name="Group 27">
              <a:extLst/>
            </p:cNvPr>
            <p:cNvGrpSpPr/>
            <p:nvPr/>
          </p:nvGrpSpPr>
          <p:grpSpPr>
            <a:xfrm>
              <a:off x="2142117" y="2461512"/>
              <a:ext cx="3955315" cy="742253"/>
              <a:chOff x="1883028" y="1815991"/>
              <a:chExt cx="5188190" cy="995249"/>
            </a:xfrm>
          </p:grpSpPr>
          <p:sp>
            <p:nvSpPr>
              <p:cNvPr id="69" name="Rectangle 68">
                <a:extLst/>
              </p:cNvPr>
              <p:cNvSpPr/>
              <p:nvPr/>
            </p:nvSpPr>
            <p:spPr>
              <a:xfrm>
                <a:off x="1883028"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p:cNvPr>
              <p:cNvSpPr/>
              <p:nvPr/>
            </p:nvSpPr>
            <p:spPr>
              <a:xfrm>
                <a:off x="2268976"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p:cNvPr>
              <p:cNvSpPr/>
              <p:nvPr/>
            </p:nvSpPr>
            <p:spPr>
              <a:xfrm>
                <a:off x="2654924"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p:cNvPr>
              <p:cNvSpPr/>
              <p:nvPr/>
            </p:nvSpPr>
            <p:spPr>
              <a:xfrm>
                <a:off x="3046810"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p:cNvPr>
              <p:cNvSpPr/>
              <p:nvPr/>
            </p:nvSpPr>
            <p:spPr>
              <a:xfrm>
                <a:off x="3444633"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p:cNvPr>
              <p:cNvSpPr/>
              <p:nvPr/>
            </p:nvSpPr>
            <p:spPr>
              <a:xfrm>
                <a:off x="3848394"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p:cNvPr>
              <p:cNvSpPr/>
              <p:nvPr/>
            </p:nvSpPr>
            <p:spPr>
              <a:xfrm>
                <a:off x="4258092"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p:cNvPr>
              <p:cNvSpPr/>
              <p:nvPr/>
            </p:nvSpPr>
            <p:spPr>
              <a:xfrm>
                <a:off x="4661853"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p:cNvPr>
              <p:cNvSpPr/>
              <p:nvPr/>
            </p:nvSpPr>
            <p:spPr>
              <a:xfrm>
                <a:off x="5065615"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p:cNvPr>
              <p:cNvSpPr/>
              <p:nvPr/>
            </p:nvSpPr>
            <p:spPr>
              <a:xfrm>
                <a:off x="5487189"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p:cNvPr>
              <p:cNvSpPr/>
              <p:nvPr/>
            </p:nvSpPr>
            <p:spPr>
              <a:xfrm>
                <a:off x="5896887"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p:cNvPr>
              <p:cNvSpPr/>
              <p:nvPr/>
            </p:nvSpPr>
            <p:spPr>
              <a:xfrm>
                <a:off x="6312524"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p:cNvPr>
              <p:cNvSpPr/>
              <p:nvPr/>
            </p:nvSpPr>
            <p:spPr>
              <a:xfrm>
                <a:off x="6734098" y="1815991"/>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p:cNvPr>
              <p:cNvSpPr/>
              <p:nvPr/>
            </p:nvSpPr>
            <p:spPr>
              <a:xfrm>
                <a:off x="1883028"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p:cNvPr>
              <p:cNvSpPr/>
              <p:nvPr/>
            </p:nvSpPr>
            <p:spPr>
              <a:xfrm>
                <a:off x="2268976"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p:cNvPr>
              <p:cNvSpPr/>
              <p:nvPr/>
            </p:nvSpPr>
            <p:spPr>
              <a:xfrm>
                <a:off x="2654924"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p:cNvPr>
              <p:cNvSpPr/>
              <p:nvPr/>
            </p:nvSpPr>
            <p:spPr>
              <a:xfrm>
                <a:off x="3046810"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p:cNvPr>
              <p:cNvSpPr/>
              <p:nvPr/>
            </p:nvSpPr>
            <p:spPr>
              <a:xfrm>
                <a:off x="3444633"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p:cNvPr>
              <p:cNvSpPr/>
              <p:nvPr/>
            </p:nvSpPr>
            <p:spPr>
              <a:xfrm>
                <a:off x="3848394"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p:cNvPr>
              <p:cNvSpPr/>
              <p:nvPr/>
            </p:nvSpPr>
            <p:spPr>
              <a:xfrm>
                <a:off x="4258092"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p:cNvPr>
              <p:cNvSpPr/>
              <p:nvPr/>
            </p:nvSpPr>
            <p:spPr>
              <a:xfrm>
                <a:off x="4661853"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p:cNvPr>
              <p:cNvSpPr/>
              <p:nvPr/>
            </p:nvSpPr>
            <p:spPr>
              <a:xfrm>
                <a:off x="5065615"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p:cNvPr>
              <p:cNvSpPr/>
              <p:nvPr/>
            </p:nvSpPr>
            <p:spPr>
              <a:xfrm>
                <a:off x="5487189"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p:cNvPr>
              <p:cNvSpPr/>
              <p:nvPr/>
            </p:nvSpPr>
            <p:spPr>
              <a:xfrm>
                <a:off x="5896887"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p:cNvPr>
              <p:cNvSpPr/>
              <p:nvPr/>
            </p:nvSpPr>
            <p:spPr>
              <a:xfrm>
                <a:off x="6312524"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p:cNvPr>
              <p:cNvSpPr/>
              <p:nvPr/>
            </p:nvSpPr>
            <p:spPr>
              <a:xfrm>
                <a:off x="6734098" y="2350380"/>
                <a:ext cx="337120" cy="460860"/>
              </a:xfrm>
              <a:prstGeom prst="rect">
                <a:avLst/>
              </a:prstGeom>
              <a:solidFill>
                <a:schemeClr val="accent1">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p:cNvPr>
            <p:cNvGrpSpPr/>
            <p:nvPr/>
          </p:nvGrpSpPr>
          <p:grpSpPr>
            <a:xfrm>
              <a:off x="2142117" y="2461512"/>
              <a:ext cx="3955315" cy="742253"/>
              <a:chOff x="1883028" y="1815991"/>
              <a:chExt cx="5188190" cy="995249"/>
            </a:xfrm>
            <a:solidFill>
              <a:schemeClr val="accent1">
                <a:lumMod val="75000"/>
              </a:schemeClr>
            </a:solidFill>
          </p:grpSpPr>
          <p:sp>
            <p:nvSpPr>
              <p:cNvPr id="43" name="Rectangle 42">
                <a:extLst/>
              </p:cNvPr>
              <p:cNvSpPr/>
              <p:nvPr/>
            </p:nvSpPr>
            <p:spPr>
              <a:xfrm>
                <a:off x="1883028"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p:cNvPr>
              <p:cNvSpPr/>
              <p:nvPr/>
            </p:nvSpPr>
            <p:spPr>
              <a:xfrm>
                <a:off x="2268976"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p:cNvPr>
              <p:cNvSpPr/>
              <p:nvPr/>
            </p:nvSpPr>
            <p:spPr>
              <a:xfrm>
                <a:off x="2654924"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p:cNvPr>
              <p:cNvSpPr/>
              <p:nvPr/>
            </p:nvSpPr>
            <p:spPr>
              <a:xfrm>
                <a:off x="3046810"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p:cNvPr>
              <p:cNvSpPr/>
              <p:nvPr/>
            </p:nvSpPr>
            <p:spPr>
              <a:xfrm>
                <a:off x="3444633"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p:cNvPr>
              <p:cNvSpPr/>
              <p:nvPr/>
            </p:nvSpPr>
            <p:spPr>
              <a:xfrm>
                <a:off x="3848394"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p:cNvPr>
              <p:cNvSpPr/>
              <p:nvPr/>
            </p:nvSpPr>
            <p:spPr>
              <a:xfrm>
                <a:off x="4258092"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p:cNvPr>
              <p:cNvSpPr/>
              <p:nvPr/>
            </p:nvSpPr>
            <p:spPr>
              <a:xfrm>
                <a:off x="4661853"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p:cNvPr>
              <p:cNvSpPr/>
              <p:nvPr/>
            </p:nvSpPr>
            <p:spPr>
              <a:xfrm>
                <a:off x="5065615"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p:cNvPr>
              <p:cNvSpPr/>
              <p:nvPr/>
            </p:nvSpPr>
            <p:spPr>
              <a:xfrm>
                <a:off x="5487189"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p:cNvPr>
              <p:cNvSpPr/>
              <p:nvPr/>
            </p:nvSpPr>
            <p:spPr>
              <a:xfrm>
                <a:off x="5896887"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p:cNvPr>
              <p:cNvSpPr/>
              <p:nvPr/>
            </p:nvSpPr>
            <p:spPr>
              <a:xfrm>
                <a:off x="6312524"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p:cNvPr>
              <p:cNvSpPr/>
              <p:nvPr/>
            </p:nvSpPr>
            <p:spPr>
              <a:xfrm>
                <a:off x="6734098" y="1815991"/>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p:cNvPr>
              <p:cNvSpPr/>
              <p:nvPr/>
            </p:nvSpPr>
            <p:spPr>
              <a:xfrm>
                <a:off x="1883028"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p:cNvPr>
              <p:cNvSpPr/>
              <p:nvPr/>
            </p:nvSpPr>
            <p:spPr>
              <a:xfrm>
                <a:off x="2268976"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p:cNvPr>
              <p:cNvSpPr/>
              <p:nvPr/>
            </p:nvSpPr>
            <p:spPr>
              <a:xfrm>
                <a:off x="2654924"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p:cNvPr>
              <p:cNvSpPr/>
              <p:nvPr/>
            </p:nvSpPr>
            <p:spPr>
              <a:xfrm>
                <a:off x="3046810"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p:cNvPr>
              <p:cNvSpPr/>
              <p:nvPr/>
            </p:nvSpPr>
            <p:spPr>
              <a:xfrm>
                <a:off x="3444633"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p:cNvPr>
              <p:cNvSpPr/>
              <p:nvPr/>
            </p:nvSpPr>
            <p:spPr>
              <a:xfrm>
                <a:off x="3848394"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p:cNvPr>
              <p:cNvSpPr/>
              <p:nvPr/>
            </p:nvSpPr>
            <p:spPr>
              <a:xfrm>
                <a:off x="4258092"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p:cNvPr>
              <p:cNvSpPr/>
              <p:nvPr/>
            </p:nvSpPr>
            <p:spPr>
              <a:xfrm>
                <a:off x="4661853"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p:cNvPr>
              <p:cNvSpPr/>
              <p:nvPr/>
            </p:nvSpPr>
            <p:spPr>
              <a:xfrm>
                <a:off x="5065615"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p:cNvPr>
              <p:cNvSpPr/>
              <p:nvPr/>
            </p:nvSpPr>
            <p:spPr>
              <a:xfrm>
                <a:off x="5487189"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p:cNvPr>
              <p:cNvSpPr/>
              <p:nvPr/>
            </p:nvSpPr>
            <p:spPr>
              <a:xfrm>
                <a:off x="5896887"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p:cNvPr>
              <p:cNvSpPr/>
              <p:nvPr/>
            </p:nvSpPr>
            <p:spPr>
              <a:xfrm>
                <a:off x="6312524"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p:cNvPr>
              <p:cNvSpPr/>
              <p:nvPr/>
            </p:nvSpPr>
            <p:spPr>
              <a:xfrm>
                <a:off x="6734098" y="2350380"/>
                <a:ext cx="337120" cy="460860"/>
              </a:xfrm>
              <a:prstGeom prst="rect">
                <a:avLst/>
              </a:prstGeom>
              <a:gr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p:cNvPr>
            <p:cNvSpPr/>
            <p:nvPr/>
          </p:nvSpPr>
          <p:spPr>
            <a:xfrm>
              <a:off x="2142118" y="3085587"/>
              <a:ext cx="257010" cy="120625"/>
            </a:xfrm>
            <a:prstGeom prst="rect">
              <a:avLst/>
            </a:prstGeom>
            <a:solidFill>
              <a:srgbClr val="CDFAC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p:cNvPr>
            <p:cNvSpPr/>
            <p:nvPr/>
          </p:nvSpPr>
          <p:spPr>
            <a:xfrm>
              <a:off x="2436351" y="3026995"/>
              <a:ext cx="257009" cy="176857"/>
            </a:xfrm>
            <a:prstGeom prst="rect">
              <a:avLst/>
            </a:prstGeom>
            <a:solidFill>
              <a:srgbClr val="A9F69C"/>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p:cNvPr>
            <p:cNvSpPr/>
            <p:nvPr/>
          </p:nvSpPr>
          <p:spPr>
            <a:xfrm>
              <a:off x="2730586" y="2968042"/>
              <a:ext cx="257009" cy="235809"/>
            </a:xfrm>
            <a:prstGeom prst="rect">
              <a:avLst/>
            </a:prstGeom>
            <a:solidFill>
              <a:srgbClr val="84F27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p:cNvPr>
            <p:cNvSpPr/>
            <p:nvPr/>
          </p:nvSpPr>
          <p:spPr>
            <a:xfrm>
              <a:off x="3029348" y="2931101"/>
              <a:ext cx="257009" cy="275111"/>
            </a:xfrm>
            <a:prstGeom prst="rect">
              <a:avLst/>
            </a:prstGeom>
            <a:solidFill>
              <a:srgbClr val="69EF53"/>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p:cNvPr>
            <p:cNvSpPr/>
            <p:nvPr/>
          </p:nvSpPr>
          <p:spPr>
            <a:xfrm>
              <a:off x="3332636" y="2850139"/>
              <a:ext cx="257009" cy="353713"/>
            </a:xfrm>
            <a:prstGeom prst="rect">
              <a:avLst/>
            </a:prstGeom>
            <a:solidFill>
              <a:srgbClr val="4EEC34"/>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p:cNvPr>
            <p:cNvSpPr/>
            <p:nvPr/>
          </p:nvSpPr>
          <p:spPr>
            <a:xfrm>
              <a:off x="3640451" y="2813198"/>
              <a:ext cx="257010" cy="393015"/>
            </a:xfrm>
            <a:prstGeom prst="rect">
              <a:avLst/>
            </a:prstGeom>
            <a:solidFill>
              <a:srgbClr val="38E91B"/>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p:cNvPr>
            <p:cNvSpPr/>
            <p:nvPr/>
          </p:nvSpPr>
          <p:spPr>
            <a:xfrm>
              <a:off x="3952791" y="2771536"/>
              <a:ext cx="253953" cy="432316"/>
            </a:xfrm>
            <a:prstGeom prst="rect">
              <a:avLst/>
            </a:prstGeom>
            <a:solidFill>
              <a:srgbClr val="33E01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p:cNvPr>
            <p:cNvSpPr/>
            <p:nvPr/>
          </p:nvSpPr>
          <p:spPr>
            <a:xfrm>
              <a:off x="4265302" y="2732235"/>
              <a:ext cx="252314" cy="471617"/>
            </a:xfrm>
            <a:prstGeom prst="rect">
              <a:avLst/>
            </a:prstGeom>
            <a:solidFill>
              <a:srgbClr val="30D51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p:cNvPr>
            <p:cNvSpPr/>
            <p:nvPr/>
          </p:nvSpPr>
          <p:spPr>
            <a:xfrm>
              <a:off x="4568421" y="2693992"/>
              <a:ext cx="257009" cy="512219"/>
            </a:xfrm>
            <a:prstGeom prst="rect">
              <a:avLst/>
            </a:prstGeom>
            <a:solidFill>
              <a:srgbClr val="2DC614"/>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p:cNvPr>
            <p:cNvSpPr/>
            <p:nvPr/>
          </p:nvSpPr>
          <p:spPr>
            <a:xfrm>
              <a:off x="4889816" y="2626221"/>
              <a:ext cx="257009" cy="579991"/>
            </a:xfrm>
            <a:prstGeom prst="rect">
              <a:avLst/>
            </a:prstGeom>
            <a:solidFill>
              <a:srgbClr val="2CBF13"/>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p:cNvPr>
            <p:cNvSpPr/>
            <p:nvPr/>
          </p:nvSpPr>
          <p:spPr>
            <a:xfrm>
              <a:off x="5202157" y="2560552"/>
              <a:ext cx="257009" cy="643300"/>
            </a:xfrm>
            <a:prstGeom prst="rect">
              <a:avLst/>
            </a:prstGeom>
            <a:solidFill>
              <a:srgbClr val="2CBF13"/>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p:cNvPr>
            <p:cNvSpPr/>
            <p:nvPr/>
          </p:nvSpPr>
          <p:spPr>
            <a:xfrm>
              <a:off x="5519027" y="2494166"/>
              <a:ext cx="255500" cy="712046"/>
            </a:xfrm>
            <a:prstGeom prst="rect">
              <a:avLst/>
            </a:prstGeom>
            <a:solidFill>
              <a:srgbClr val="29B61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p:cNvPr>
            <p:cNvSpPr/>
            <p:nvPr/>
          </p:nvSpPr>
          <p:spPr>
            <a:xfrm>
              <a:off x="5840421" y="2461513"/>
              <a:ext cx="257009" cy="742340"/>
            </a:xfrm>
            <a:prstGeom prst="rect">
              <a:avLst/>
            </a:prstGeom>
            <a:solidFill>
              <a:srgbClr val="27AB1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711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left)">
                                      <p:cBhvr>
                                        <p:cTn id="10" dur="500"/>
                                        <p:tgtEl>
                                          <p:spTgt spid="10">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left)">
                                      <p:cBhvr>
                                        <p:cTn id="13" dur="500"/>
                                        <p:tgtEl>
                                          <p:spTgt spid="10">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left)">
                                      <p:cBhvr>
                                        <p:cTn id="25" dur="500"/>
                                        <p:tgtEl>
                                          <p:spTgt spid="10">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wipe(left)">
                                      <p:cBhvr>
                                        <p:cTn id="31" dur="500"/>
                                        <p:tgtEl>
                                          <p:spTgt spid="10">
                                            <p:txEl>
                                              <p:pRg st="5" end="5"/>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wipe(left)">
                                      <p:cBhvr>
                                        <p:cTn id="43" dur="500"/>
                                        <p:tgtEl>
                                          <p:spTgt spid="10">
                                            <p:txEl>
                                              <p:pRg st="6" end="6"/>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0">
                                            <p:txEl>
                                              <p:pRg st="7" end="7"/>
                                            </p:txEl>
                                          </p:spTgt>
                                        </p:tgtEl>
                                        <p:attrNameLst>
                                          <p:attrName>style.visibility</p:attrName>
                                        </p:attrNameLst>
                                      </p:cBhvr>
                                      <p:to>
                                        <p:strVal val="visible"/>
                                      </p:to>
                                    </p:set>
                                    <p:animEffect transition="in" filter="wipe(left)">
                                      <p:cBhvr>
                                        <p:cTn id="46" dur="500"/>
                                        <p:tgtEl>
                                          <p:spTgt spid="10">
                                            <p:txEl>
                                              <p:pRg st="7" end="7"/>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xEl>
                                              <p:pRg st="8" end="8"/>
                                            </p:txEl>
                                          </p:spTgt>
                                        </p:tgtEl>
                                        <p:attrNameLst>
                                          <p:attrName>style.visibility</p:attrName>
                                        </p:attrNameLst>
                                      </p:cBhvr>
                                      <p:to>
                                        <p:strVal val="visible"/>
                                      </p:to>
                                    </p:set>
                                    <p:animEffect transition="in" filter="wipe(left)">
                                      <p:cBhvr>
                                        <p:cTn id="49" dur="500"/>
                                        <p:tgtEl>
                                          <p:spTgt spid="10">
                                            <p:txEl>
                                              <p:pRg st="8" end="8"/>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wipe(left)">
                                      <p:cBhvr>
                                        <p:cTn id="52" dur="500"/>
                                        <p:tgtEl>
                                          <p:spTgt spid="10">
                                            <p:txEl>
                                              <p:pRg st="9" end="9"/>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57" presetID="10"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
                                            <p:txEl>
                                              <p:pRg st="10" end="10"/>
                                            </p:txEl>
                                          </p:spTgt>
                                        </p:tgtEl>
                                        <p:attrNameLst>
                                          <p:attrName>style.visibility</p:attrName>
                                        </p:attrNameLst>
                                      </p:cBhvr>
                                      <p:to>
                                        <p:strVal val="visible"/>
                                      </p:to>
                                    </p:set>
                                    <p:animEffect transition="in" filter="wipe(left)">
                                      <p:cBhvr>
                                        <p:cTn id="64" dur="500"/>
                                        <p:tgtEl>
                                          <p:spTgt spid="10">
                                            <p:txEl>
                                              <p:pRg st="10" end="10"/>
                                            </p:tx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0">
                                            <p:txEl>
                                              <p:pRg st="11" end="11"/>
                                            </p:txEl>
                                          </p:spTgt>
                                        </p:tgtEl>
                                        <p:attrNameLst>
                                          <p:attrName>style.visibility</p:attrName>
                                        </p:attrNameLst>
                                      </p:cBhvr>
                                      <p:to>
                                        <p:strVal val="visible"/>
                                      </p:to>
                                    </p:set>
                                    <p:animEffect transition="in" filter="wipe(left)">
                                      <p:cBhvr>
                                        <p:cTn id="67" dur="500"/>
                                        <p:tgtEl>
                                          <p:spTgt spid="10">
                                            <p:txEl>
                                              <p:pRg st="11" end="11"/>
                                            </p:tx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0">
                                            <p:txEl>
                                              <p:pRg st="12" end="12"/>
                                            </p:txEl>
                                          </p:spTgt>
                                        </p:tgtEl>
                                        <p:attrNameLst>
                                          <p:attrName>style.visibility</p:attrName>
                                        </p:attrNameLst>
                                      </p:cBhvr>
                                      <p:to>
                                        <p:strVal val="visible"/>
                                      </p:to>
                                    </p:set>
                                    <p:animEffect transition="in" filter="wipe(left)">
                                      <p:cBhvr>
                                        <p:cTn id="70" dur="500"/>
                                        <p:tgtEl>
                                          <p:spTgt spid="10">
                                            <p:txEl>
                                              <p:pRg st="12" end="12"/>
                                            </p:txEl>
                                          </p:spTgt>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75" presetID="10"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xEl>
                                              <p:pRg st="13" end="13"/>
                                            </p:txEl>
                                          </p:spTgt>
                                        </p:tgtEl>
                                        <p:attrNameLst>
                                          <p:attrName>style.visibility</p:attrName>
                                        </p:attrNameLst>
                                      </p:cBhvr>
                                      <p:to>
                                        <p:strVal val="visible"/>
                                      </p:to>
                                    </p:set>
                                    <p:animEffect transition="in" filter="wipe(left)">
                                      <p:cBhvr>
                                        <p:cTn id="82" dur="500"/>
                                        <p:tgtEl>
                                          <p:spTgt spid="10">
                                            <p:txEl>
                                              <p:pRg st="13" end="13"/>
                                            </p:txEl>
                                          </p:spTgt>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0">
                                            <p:txEl>
                                              <p:pRg st="14" end="14"/>
                                            </p:txEl>
                                          </p:spTgt>
                                        </p:tgtEl>
                                        <p:attrNameLst>
                                          <p:attrName>style.visibility</p:attrName>
                                        </p:attrNameLst>
                                      </p:cBhvr>
                                      <p:to>
                                        <p:strVal val="visible"/>
                                      </p:to>
                                    </p:set>
                                    <p:animEffect transition="in" filter="wipe(left)">
                                      <p:cBhvr>
                                        <p:cTn id="85" dur="500"/>
                                        <p:tgtEl>
                                          <p:spTgt spid="10">
                                            <p:txEl>
                                              <p:pRg st="14" end="14"/>
                                            </p:tx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0">
                                            <p:txEl>
                                              <p:pRg st="15" end="15"/>
                                            </p:txEl>
                                          </p:spTgt>
                                        </p:tgtEl>
                                        <p:attrNameLst>
                                          <p:attrName>style.visibility</p:attrName>
                                        </p:attrNameLst>
                                      </p:cBhvr>
                                      <p:to>
                                        <p:strVal val="visible"/>
                                      </p:to>
                                    </p:set>
                                    <p:animEffect transition="in" filter="wipe(left)">
                                      <p:cBhvr>
                                        <p:cTn id="88" dur="500"/>
                                        <p:tgtEl>
                                          <p:spTgt spid="10">
                                            <p:txEl>
                                              <p:pRg st="15" end="15"/>
                                            </p:txEl>
                                          </p:spTgt>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93" presetID="10"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0">
                                            <p:txEl>
                                              <p:pRg st="16" end="16"/>
                                            </p:txEl>
                                          </p:spTgt>
                                        </p:tgtEl>
                                        <p:attrNameLst>
                                          <p:attrName>style.visibility</p:attrName>
                                        </p:attrNameLst>
                                      </p:cBhvr>
                                      <p:to>
                                        <p:strVal val="visible"/>
                                      </p:to>
                                    </p:set>
                                    <p:animEffect transition="in" filter="wipe(left)">
                                      <p:cBhvr>
                                        <p:cTn id="100" dur="500"/>
                                        <p:tgtEl>
                                          <p:spTgt spid="10">
                                            <p:txEl>
                                              <p:pRg st="16" end="16"/>
                                            </p:txEl>
                                          </p:spTgt>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10">
                                            <p:txEl>
                                              <p:pRg st="17" end="17"/>
                                            </p:txEl>
                                          </p:spTgt>
                                        </p:tgtEl>
                                        <p:attrNameLst>
                                          <p:attrName>style.visibility</p:attrName>
                                        </p:attrNameLst>
                                      </p:cBhvr>
                                      <p:to>
                                        <p:strVal val="visible"/>
                                      </p:to>
                                    </p:set>
                                    <p:animEffect transition="in" filter="wipe(left)">
                                      <p:cBhvr>
                                        <p:cTn id="103" dur="500"/>
                                        <p:tgtEl>
                                          <p:spTgt spid="10">
                                            <p:txEl>
                                              <p:pRg st="17" end="17"/>
                                            </p:tx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0">
                                            <p:txEl>
                                              <p:pRg st="18" end="18"/>
                                            </p:txEl>
                                          </p:spTgt>
                                        </p:tgtEl>
                                        <p:attrNameLst>
                                          <p:attrName>style.visibility</p:attrName>
                                        </p:attrNameLst>
                                      </p:cBhvr>
                                      <p:to>
                                        <p:strVal val="visible"/>
                                      </p:to>
                                    </p:set>
                                    <p:animEffect transition="in" filter="wipe(left)">
                                      <p:cBhvr>
                                        <p:cTn id="106" dur="500"/>
                                        <p:tgtEl>
                                          <p:spTgt spid="10">
                                            <p:txEl>
                                              <p:pRg st="18" end="18"/>
                                            </p:txEl>
                                          </p:spTgt>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500"/>
                                        <p:tgtEl>
                                          <p:spTgt spid="1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fade">
                                      <p:cBhvr>
                                        <p:cTn id="1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1524000" y="1776565"/>
            <a:ext cx="9144000" cy="2387600"/>
          </a:xfrm>
        </p:spPr>
        <p:txBody>
          <a:bodyPr>
            <a:normAutofit/>
          </a:bodyPr>
          <a:lstStyle/>
          <a:p>
            <a:pPr>
              <a:defRPr/>
            </a:pPr>
            <a:r>
              <a:rPr lang="en-GB" sz="4400" b="1" dirty="0">
                <a:solidFill>
                  <a:srgbClr val="002060"/>
                </a:solidFill>
              </a:rPr>
              <a:t>Full Service Model Initiative</a:t>
            </a:r>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spTree>
    <p:extLst>
      <p:ext uri="{BB962C8B-B14F-4D97-AF65-F5344CB8AC3E}">
        <p14:creationId xmlns:p14="http://schemas.microsoft.com/office/powerpoint/2010/main" val="2052482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de-DE" altLang="de-DE" sz="3200" dirty="0"/>
              <a:t>The </a:t>
            </a:r>
            <a:r>
              <a:rPr lang="en-US" altLang="de-DE" sz="3200" dirty="0"/>
              <a:t>market</a:t>
            </a:r>
            <a:r>
              <a:rPr lang="de-DE" altLang="de-DE" sz="3200" dirty="0"/>
              <a:t> </a:t>
            </a:r>
            <a:r>
              <a:rPr lang="en-US" altLang="de-DE" sz="3200" dirty="0"/>
              <a:t>demands improved connectivity in rail distribution – </a:t>
            </a:r>
            <a:r>
              <a:rPr lang="en-US" altLang="de-DE" sz="3200" dirty="0" smtClean="0"/>
              <a:t>But </a:t>
            </a:r>
            <a:r>
              <a:rPr lang="en-US" altLang="de-DE" sz="3200" dirty="0"/>
              <a:t>there are no modern standards </a:t>
            </a:r>
            <a:r>
              <a:rPr lang="en-US" altLang="de-DE" sz="3200" dirty="0" smtClean="0"/>
              <a:t>yet</a:t>
            </a:r>
            <a:endParaRPr lang="en-US" sz="3200" dirty="0"/>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6" name="Gleichschenkliges Dreieck 248"/>
          <p:cNvSpPr>
            <a:spLocks noChangeArrowheads="1"/>
          </p:cNvSpPr>
          <p:nvPr/>
        </p:nvSpPr>
        <p:spPr bwMode="auto">
          <a:xfrm rot="5400000">
            <a:off x="4427537" y="3685387"/>
            <a:ext cx="792163" cy="214312"/>
          </a:xfrm>
          <a:prstGeom prst="triangle">
            <a:avLst>
              <a:gd name="adj" fmla="val 50000"/>
            </a:avLst>
          </a:prstGeom>
          <a:solidFill>
            <a:srgbClr val="EAEAEA"/>
          </a:solidFill>
          <a:ln w="9525" algn="ctr">
            <a:solidFill>
              <a:schemeClr val="bg2"/>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grpSp>
        <p:nvGrpSpPr>
          <p:cNvPr id="7" name="Group 7"/>
          <p:cNvGrpSpPr>
            <a:grpSpLocks/>
          </p:cNvGrpSpPr>
          <p:nvPr/>
        </p:nvGrpSpPr>
        <p:grpSpPr bwMode="auto">
          <a:xfrm>
            <a:off x="380908" y="1749064"/>
            <a:ext cx="4263102" cy="3765228"/>
            <a:chOff x="1356" y="1045"/>
            <a:chExt cx="3296" cy="2838"/>
          </a:xfrm>
          <a:solidFill>
            <a:srgbClr val="B2B2B2"/>
          </a:solidFill>
        </p:grpSpPr>
        <p:sp>
          <p:nvSpPr>
            <p:cNvPr id="8" name="Freeform 8"/>
            <p:cNvSpPr>
              <a:spLocks/>
            </p:cNvSpPr>
            <p:nvPr/>
          </p:nvSpPr>
          <p:spPr bwMode="auto">
            <a:xfrm>
              <a:off x="3912" y="2587"/>
              <a:ext cx="452" cy="205"/>
            </a:xfrm>
            <a:custGeom>
              <a:avLst/>
              <a:gdLst>
                <a:gd name="T0" fmla="*/ 33 w 440"/>
                <a:gd name="T1" fmla="*/ 195 h 216"/>
                <a:gd name="T2" fmla="*/ 45 w 440"/>
                <a:gd name="T3" fmla="*/ 198 h 216"/>
                <a:gd name="T4" fmla="*/ 65 w 440"/>
                <a:gd name="T5" fmla="*/ 215 h 216"/>
                <a:gd name="T6" fmla="*/ 114 w 440"/>
                <a:gd name="T7" fmla="*/ 216 h 216"/>
                <a:gd name="T8" fmla="*/ 150 w 440"/>
                <a:gd name="T9" fmla="*/ 213 h 216"/>
                <a:gd name="T10" fmla="*/ 164 w 440"/>
                <a:gd name="T11" fmla="*/ 186 h 216"/>
                <a:gd name="T12" fmla="*/ 207 w 440"/>
                <a:gd name="T13" fmla="*/ 189 h 216"/>
                <a:gd name="T14" fmla="*/ 255 w 440"/>
                <a:gd name="T15" fmla="*/ 165 h 216"/>
                <a:gd name="T16" fmla="*/ 284 w 440"/>
                <a:gd name="T17" fmla="*/ 141 h 216"/>
                <a:gd name="T18" fmla="*/ 293 w 440"/>
                <a:gd name="T19" fmla="*/ 128 h 216"/>
                <a:gd name="T20" fmla="*/ 359 w 440"/>
                <a:gd name="T21" fmla="*/ 123 h 216"/>
                <a:gd name="T22" fmla="*/ 366 w 440"/>
                <a:gd name="T23" fmla="*/ 134 h 216"/>
                <a:gd name="T24" fmla="*/ 377 w 440"/>
                <a:gd name="T25" fmla="*/ 135 h 216"/>
                <a:gd name="T26" fmla="*/ 386 w 440"/>
                <a:gd name="T27" fmla="*/ 144 h 216"/>
                <a:gd name="T28" fmla="*/ 410 w 440"/>
                <a:gd name="T29" fmla="*/ 135 h 216"/>
                <a:gd name="T30" fmla="*/ 422 w 440"/>
                <a:gd name="T31" fmla="*/ 131 h 216"/>
                <a:gd name="T32" fmla="*/ 413 w 440"/>
                <a:gd name="T33" fmla="*/ 111 h 216"/>
                <a:gd name="T34" fmla="*/ 423 w 440"/>
                <a:gd name="T35" fmla="*/ 80 h 216"/>
                <a:gd name="T36" fmla="*/ 440 w 440"/>
                <a:gd name="T37" fmla="*/ 62 h 216"/>
                <a:gd name="T38" fmla="*/ 425 w 440"/>
                <a:gd name="T39" fmla="*/ 59 h 216"/>
                <a:gd name="T40" fmla="*/ 410 w 440"/>
                <a:gd name="T41" fmla="*/ 54 h 216"/>
                <a:gd name="T42" fmla="*/ 398 w 440"/>
                <a:gd name="T43" fmla="*/ 38 h 216"/>
                <a:gd name="T44" fmla="*/ 378 w 440"/>
                <a:gd name="T45" fmla="*/ 24 h 216"/>
                <a:gd name="T46" fmla="*/ 363 w 440"/>
                <a:gd name="T47" fmla="*/ 12 h 216"/>
                <a:gd name="T48" fmla="*/ 342 w 440"/>
                <a:gd name="T49" fmla="*/ 30 h 216"/>
                <a:gd name="T50" fmla="*/ 312 w 440"/>
                <a:gd name="T51" fmla="*/ 41 h 216"/>
                <a:gd name="T52" fmla="*/ 312 w 440"/>
                <a:gd name="T53" fmla="*/ 11 h 216"/>
                <a:gd name="T54" fmla="*/ 300 w 440"/>
                <a:gd name="T55" fmla="*/ 21 h 216"/>
                <a:gd name="T56" fmla="*/ 290 w 440"/>
                <a:gd name="T57" fmla="*/ 21 h 216"/>
                <a:gd name="T58" fmla="*/ 278 w 440"/>
                <a:gd name="T59" fmla="*/ 12 h 216"/>
                <a:gd name="T60" fmla="*/ 255 w 440"/>
                <a:gd name="T61" fmla="*/ 21 h 216"/>
                <a:gd name="T62" fmla="*/ 255 w 440"/>
                <a:gd name="T63" fmla="*/ 33 h 216"/>
                <a:gd name="T64" fmla="*/ 246 w 440"/>
                <a:gd name="T65" fmla="*/ 38 h 216"/>
                <a:gd name="T66" fmla="*/ 246 w 440"/>
                <a:gd name="T67" fmla="*/ 17 h 216"/>
                <a:gd name="T68" fmla="*/ 231 w 440"/>
                <a:gd name="T69" fmla="*/ 12 h 216"/>
                <a:gd name="T70" fmla="*/ 221 w 440"/>
                <a:gd name="T71" fmla="*/ 20 h 216"/>
                <a:gd name="T72" fmla="*/ 209 w 440"/>
                <a:gd name="T73" fmla="*/ 24 h 216"/>
                <a:gd name="T74" fmla="*/ 192 w 440"/>
                <a:gd name="T75" fmla="*/ 21 h 216"/>
                <a:gd name="T76" fmla="*/ 170 w 440"/>
                <a:gd name="T77" fmla="*/ 21 h 216"/>
                <a:gd name="T78" fmla="*/ 152 w 440"/>
                <a:gd name="T79" fmla="*/ 6 h 216"/>
                <a:gd name="T80" fmla="*/ 140 w 440"/>
                <a:gd name="T81" fmla="*/ 0 h 216"/>
                <a:gd name="T82" fmla="*/ 144 w 440"/>
                <a:gd name="T83" fmla="*/ 11 h 216"/>
                <a:gd name="T84" fmla="*/ 113 w 440"/>
                <a:gd name="T85" fmla="*/ 39 h 216"/>
                <a:gd name="T86" fmla="*/ 108 w 440"/>
                <a:gd name="T87" fmla="*/ 48 h 216"/>
                <a:gd name="T88" fmla="*/ 107 w 440"/>
                <a:gd name="T89" fmla="*/ 99 h 216"/>
                <a:gd name="T90" fmla="*/ 87 w 440"/>
                <a:gd name="T91" fmla="*/ 102 h 216"/>
                <a:gd name="T92" fmla="*/ 60 w 440"/>
                <a:gd name="T93" fmla="*/ 107 h 216"/>
                <a:gd name="T94" fmla="*/ 21 w 440"/>
                <a:gd name="T95" fmla="*/ 101 h 216"/>
                <a:gd name="T96" fmla="*/ 5 w 440"/>
                <a:gd name="T97" fmla="*/ 122 h 216"/>
                <a:gd name="T98" fmla="*/ 6 w 440"/>
                <a:gd name="T99" fmla="*/ 137 h 216"/>
                <a:gd name="T100" fmla="*/ 2 w 440"/>
                <a:gd name="T101" fmla="*/ 149 h 216"/>
                <a:gd name="T102" fmla="*/ 0 w 440"/>
                <a:gd name="T103" fmla="*/ 176 h 216"/>
                <a:gd name="T104" fmla="*/ 20 w 440"/>
                <a:gd name="T105" fmla="*/ 194 h 216"/>
                <a:gd name="T106" fmla="*/ 33 w 440"/>
                <a:gd name="T107" fmla="*/ 19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216">
                  <a:moveTo>
                    <a:pt x="33" y="195"/>
                  </a:moveTo>
                  <a:lnTo>
                    <a:pt x="45" y="198"/>
                  </a:lnTo>
                  <a:lnTo>
                    <a:pt x="65" y="215"/>
                  </a:lnTo>
                  <a:lnTo>
                    <a:pt x="114" y="216"/>
                  </a:lnTo>
                  <a:lnTo>
                    <a:pt x="150" y="213"/>
                  </a:lnTo>
                  <a:lnTo>
                    <a:pt x="164" y="186"/>
                  </a:lnTo>
                  <a:lnTo>
                    <a:pt x="207" y="189"/>
                  </a:lnTo>
                  <a:lnTo>
                    <a:pt x="255" y="165"/>
                  </a:lnTo>
                  <a:lnTo>
                    <a:pt x="284" y="141"/>
                  </a:lnTo>
                  <a:lnTo>
                    <a:pt x="293" y="128"/>
                  </a:lnTo>
                  <a:lnTo>
                    <a:pt x="359" y="123"/>
                  </a:lnTo>
                  <a:lnTo>
                    <a:pt x="366" y="134"/>
                  </a:lnTo>
                  <a:lnTo>
                    <a:pt x="377" y="135"/>
                  </a:lnTo>
                  <a:lnTo>
                    <a:pt x="386" y="144"/>
                  </a:lnTo>
                  <a:lnTo>
                    <a:pt x="410" y="135"/>
                  </a:lnTo>
                  <a:lnTo>
                    <a:pt x="422" y="131"/>
                  </a:lnTo>
                  <a:lnTo>
                    <a:pt x="413" y="111"/>
                  </a:lnTo>
                  <a:lnTo>
                    <a:pt x="423" y="80"/>
                  </a:lnTo>
                  <a:lnTo>
                    <a:pt x="440" y="62"/>
                  </a:lnTo>
                  <a:lnTo>
                    <a:pt x="425" y="59"/>
                  </a:lnTo>
                  <a:lnTo>
                    <a:pt x="410" y="54"/>
                  </a:lnTo>
                  <a:lnTo>
                    <a:pt x="398" y="38"/>
                  </a:lnTo>
                  <a:lnTo>
                    <a:pt x="378" y="24"/>
                  </a:lnTo>
                  <a:lnTo>
                    <a:pt x="363" y="12"/>
                  </a:lnTo>
                  <a:lnTo>
                    <a:pt x="342" y="30"/>
                  </a:lnTo>
                  <a:lnTo>
                    <a:pt x="312" y="41"/>
                  </a:lnTo>
                  <a:lnTo>
                    <a:pt x="312" y="11"/>
                  </a:lnTo>
                  <a:lnTo>
                    <a:pt x="300" y="21"/>
                  </a:lnTo>
                  <a:lnTo>
                    <a:pt x="290" y="21"/>
                  </a:lnTo>
                  <a:lnTo>
                    <a:pt x="278" y="12"/>
                  </a:lnTo>
                  <a:lnTo>
                    <a:pt x="255" y="21"/>
                  </a:lnTo>
                  <a:lnTo>
                    <a:pt x="255" y="33"/>
                  </a:lnTo>
                  <a:lnTo>
                    <a:pt x="246" y="38"/>
                  </a:lnTo>
                  <a:lnTo>
                    <a:pt x="246" y="17"/>
                  </a:lnTo>
                  <a:lnTo>
                    <a:pt x="231" y="12"/>
                  </a:lnTo>
                  <a:lnTo>
                    <a:pt x="221" y="20"/>
                  </a:lnTo>
                  <a:lnTo>
                    <a:pt x="209" y="24"/>
                  </a:lnTo>
                  <a:lnTo>
                    <a:pt x="192" y="21"/>
                  </a:lnTo>
                  <a:lnTo>
                    <a:pt x="170" y="21"/>
                  </a:lnTo>
                  <a:lnTo>
                    <a:pt x="152" y="6"/>
                  </a:lnTo>
                  <a:lnTo>
                    <a:pt x="140" y="0"/>
                  </a:lnTo>
                  <a:lnTo>
                    <a:pt x="144" y="11"/>
                  </a:lnTo>
                  <a:lnTo>
                    <a:pt x="113" y="39"/>
                  </a:lnTo>
                  <a:lnTo>
                    <a:pt x="108" y="48"/>
                  </a:lnTo>
                  <a:lnTo>
                    <a:pt x="107" y="99"/>
                  </a:lnTo>
                  <a:lnTo>
                    <a:pt x="87" y="102"/>
                  </a:lnTo>
                  <a:lnTo>
                    <a:pt x="60" y="107"/>
                  </a:lnTo>
                  <a:lnTo>
                    <a:pt x="21" y="101"/>
                  </a:lnTo>
                  <a:lnTo>
                    <a:pt x="5" y="122"/>
                  </a:lnTo>
                  <a:lnTo>
                    <a:pt x="6" y="137"/>
                  </a:lnTo>
                  <a:lnTo>
                    <a:pt x="2" y="149"/>
                  </a:lnTo>
                  <a:lnTo>
                    <a:pt x="0" y="176"/>
                  </a:lnTo>
                  <a:lnTo>
                    <a:pt x="20" y="194"/>
                  </a:lnTo>
                  <a:lnTo>
                    <a:pt x="33" y="195"/>
                  </a:lnTo>
                  <a:close/>
                </a:path>
              </a:pathLst>
            </a:custGeom>
            <a:grpFill/>
            <a:ln w="317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defRPr/>
              </a:pPr>
              <a:endParaRPr lang="en-US">
                <a:ln>
                  <a:solidFill>
                    <a:srgbClr val="B2B2B2"/>
                  </a:solidFill>
                </a:ln>
                <a:latin typeface="Arial" charset="0"/>
              </a:endParaRPr>
            </a:p>
          </p:txBody>
        </p:sp>
        <p:sp>
          <p:nvSpPr>
            <p:cNvPr id="9" name="Freeform 9"/>
            <p:cNvSpPr>
              <a:spLocks/>
            </p:cNvSpPr>
            <p:nvPr/>
          </p:nvSpPr>
          <p:spPr bwMode="auto">
            <a:xfrm>
              <a:off x="4188" y="3381"/>
              <a:ext cx="464" cy="502"/>
            </a:xfrm>
            <a:custGeom>
              <a:avLst/>
              <a:gdLst>
                <a:gd name="T0" fmla="*/ 309 w 452"/>
                <a:gd name="T1" fmla="*/ 21 h 529"/>
                <a:gd name="T2" fmla="*/ 353 w 452"/>
                <a:gd name="T3" fmla="*/ 10 h 529"/>
                <a:gd name="T4" fmla="*/ 403 w 452"/>
                <a:gd name="T5" fmla="*/ 0 h 529"/>
                <a:gd name="T6" fmla="*/ 427 w 452"/>
                <a:gd name="T7" fmla="*/ 21 h 529"/>
                <a:gd name="T8" fmla="*/ 449 w 452"/>
                <a:gd name="T9" fmla="*/ 69 h 529"/>
                <a:gd name="T10" fmla="*/ 395 w 452"/>
                <a:gd name="T11" fmla="*/ 58 h 529"/>
                <a:gd name="T12" fmla="*/ 373 w 452"/>
                <a:gd name="T13" fmla="*/ 88 h 529"/>
                <a:gd name="T14" fmla="*/ 341 w 452"/>
                <a:gd name="T15" fmla="*/ 108 h 529"/>
                <a:gd name="T16" fmla="*/ 406 w 452"/>
                <a:gd name="T17" fmla="*/ 136 h 529"/>
                <a:gd name="T18" fmla="*/ 352 w 452"/>
                <a:gd name="T19" fmla="*/ 136 h 529"/>
                <a:gd name="T20" fmla="*/ 352 w 452"/>
                <a:gd name="T21" fmla="*/ 164 h 529"/>
                <a:gd name="T22" fmla="*/ 320 w 452"/>
                <a:gd name="T23" fmla="*/ 154 h 529"/>
                <a:gd name="T24" fmla="*/ 298 w 452"/>
                <a:gd name="T25" fmla="*/ 154 h 529"/>
                <a:gd name="T26" fmla="*/ 309 w 452"/>
                <a:gd name="T27" fmla="*/ 174 h 529"/>
                <a:gd name="T28" fmla="*/ 255 w 452"/>
                <a:gd name="T29" fmla="*/ 116 h 529"/>
                <a:gd name="T30" fmla="*/ 214 w 452"/>
                <a:gd name="T31" fmla="*/ 116 h 529"/>
                <a:gd name="T32" fmla="*/ 225 w 452"/>
                <a:gd name="T33" fmla="*/ 164 h 529"/>
                <a:gd name="T34" fmla="*/ 298 w 452"/>
                <a:gd name="T35" fmla="*/ 232 h 529"/>
                <a:gd name="T36" fmla="*/ 288 w 452"/>
                <a:gd name="T37" fmla="*/ 243 h 529"/>
                <a:gd name="T38" fmla="*/ 245 w 452"/>
                <a:gd name="T39" fmla="*/ 222 h 529"/>
                <a:gd name="T40" fmla="*/ 255 w 452"/>
                <a:gd name="T41" fmla="*/ 261 h 529"/>
                <a:gd name="T42" fmla="*/ 266 w 452"/>
                <a:gd name="T43" fmla="*/ 290 h 529"/>
                <a:gd name="T44" fmla="*/ 332 w 452"/>
                <a:gd name="T45" fmla="*/ 328 h 529"/>
                <a:gd name="T46" fmla="*/ 363 w 452"/>
                <a:gd name="T47" fmla="*/ 376 h 529"/>
                <a:gd name="T48" fmla="*/ 332 w 452"/>
                <a:gd name="T49" fmla="*/ 367 h 529"/>
                <a:gd name="T50" fmla="*/ 288 w 452"/>
                <a:gd name="T51" fmla="*/ 405 h 529"/>
                <a:gd name="T52" fmla="*/ 332 w 452"/>
                <a:gd name="T53" fmla="*/ 424 h 529"/>
                <a:gd name="T54" fmla="*/ 266 w 452"/>
                <a:gd name="T55" fmla="*/ 435 h 529"/>
                <a:gd name="T56" fmla="*/ 245 w 452"/>
                <a:gd name="T57" fmla="*/ 435 h 529"/>
                <a:gd name="T58" fmla="*/ 277 w 452"/>
                <a:gd name="T59" fmla="*/ 481 h 529"/>
                <a:gd name="T60" fmla="*/ 309 w 452"/>
                <a:gd name="T61" fmla="*/ 520 h 529"/>
                <a:gd name="T62" fmla="*/ 245 w 452"/>
                <a:gd name="T63" fmla="*/ 500 h 529"/>
                <a:gd name="T64" fmla="*/ 235 w 452"/>
                <a:gd name="T65" fmla="*/ 511 h 529"/>
                <a:gd name="T66" fmla="*/ 204 w 452"/>
                <a:gd name="T67" fmla="*/ 511 h 529"/>
                <a:gd name="T68" fmla="*/ 192 w 452"/>
                <a:gd name="T69" fmla="*/ 472 h 529"/>
                <a:gd name="T70" fmla="*/ 182 w 452"/>
                <a:gd name="T71" fmla="*/ 492 h 529"/>
                <a:gd name="T72" fmla="*/ 138 w 452"/>
                <a:gd name="T73" fmla="*/ 481 h 529"/>
                <a:gd name="T74" fmla="*/ 138 w 452"/>
                <a:gd name="T75" fmla="*/ 443 h 529"/>
                <a:gd name="T76" fmla="*/ 118 w 452"/>
                <a:gd name="T77" fmla="*/ 395 h 529"/>
                <a:gd name="T78" fmla="*/ 106 w 452"/>
                <a:gd name="T79" fmla="*/ 356 h 529"/>
                <a:gd name="T80" fmla="*/ 149 w 452"/>
                <a:gd name="T81" fmla="*/ 356 h 529"/>
                <a:gd name="T82" fmla="*/ 192 w 452"/>
                <a:gd name="T83" fmla="*/ 348 h 529"/>
                <a:gd name="T84" fmla="*/ 235 w 452"/>
                <a:gd name="T85" fmla="*/ 356 h 529"/>
                <a:gd name="T86" fmla="*/ 266 w 452"/>
                <a:gd name="T87" fmla="*/ 367 h 529"/>
                <a:gd name="T88" fmla="*/ 235 w 452"/>
                <a:gd name="T89" fmla="*/ 328 h 529"/>
                <a:gd name="T90" fmla="*/ 192 w 452"/>
                <a:gd name="T91" fmla="*/ 319 h 529"/>
                <a:gd name="T92" fmla="*/ 127 w 452"/>
                <a:gd name="T93" fmla="*/ 328 h 529"/>
                <a:gd name="T94" fmla="*/ 95 w 452"/>
                <a:gd name="T95" fmla="*/ 328 h 529"/>
                <a:gd name="T96" fmla="*/ 63 w 452"/>
                <a:gd name="T97" fmla="*/ 300 h 529"/>
                <a:gd name="T98" fmla="*/ 95 w 452"/>
                <a:gd name="T99" fmla="*/ 280 h 529"/>
                <a:gd name="T100" fmla="*/ 74 w 452"/>
                <a:gd name="T101" fmla="*/ 261 h 529"/>
                <a:gd name="T102" fmla="*/ 43 w 452"/>
                <a:gd name="T103" fmla="*/ 243 h 529"/>
                <a:gd name="T104" fmla="*/ 0 w 452"/>
                <a:gd name="T105" fmla="*/ 203 h 529"/>
                <a:gd name="T106" fmla="*/ 21 w 452"/>
                <a:gd name="T107" fmla="*/ 174 h 529"/>
                <a:gd name="T108" fmla="*/ 53 w 452"/>
                <a:gd name="T109" fmla="*/ 154 h 529"/>
                <a:gd name="T110" fmla="*/ 86 w 452"/>
                <a:gd name="T111" fmla="*/ 108 h 529"/>
                <a:gd name="T112" fmla="*/ 74 w 452"/>
                <a:gd name="T113" fmla="*/ 69 h 529"/>
                <a:gd name="T114" fmla="*/ 118 w 452"/>
                <a:gd name="T115" fmla="*/ 69 h 529"/>
                <a:gd name="T116" fmla="*/ 182 w 452"/>
                <a:gd name="T117" fmla="*/ 49 h 529"/>
                <a:gd name="T118" fmla="*/ 225 w 452"/>
                <a:gd name="T119" fmla="*/ 49 h 529"/>
                <a:gd name="T120" fmla="*/ 245 w 452"/>
                <a:gd name="T121" fmla="*/ 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2" h="529">
                  <a:moveTo>
                    <a:pt x="245" y="21"/>
                  </a:moveTo>
                  <a:lnTo>
                    <a:pt x="266" y="21"/>
                  </a:lnTo>
                  <a:lnTo>
                    <a:pt x="288" y="21"/>
                  </a:lnTo>
                  <a:lnTo>
                    <a:pt x="309" y="21"/>
                  </a:lnTo>
                  <a:lnTo>
                    <a:pt x="332" y="21"/>
                  </a:lnTo>
                  <a:lnTo>
                    <a:pt x="341" y="29"/>
                  </a:lnTo>
                  <a:lnTo>
                    <a:pt x="356" y="21"/>
                  </a:lnTo>
                  <a:lnTo>
                    <a:pt x="353" y="10"/>
                  </a:lnTo>
                  <a:lnTo>
                    <a:pt x="360" y="6"/>
                  </a:lnTo>
                  <a:lnTo>
                    <a:pt x="384" y="0"/>
                  </a:lnTo>
                  <a:lnTo>
                    <a:pt x="395" y="6"/>
                  </a:lnTo>
                  <a:lnTo>
                    <a:pt x="403" y="0"/>
                  </a:lnTo>
                  <a:lnTo>
                    <a:pt x="406" y="0"/>
                  </a:lnTo>
                  <a:lnTo>
                    <a:pt x="416" y="10"/>
                  </a:lnTo>
                  <a:lnTo>
                    <a:pt x="427" y="10"/>
                  </a:lnTo>
                  <a:lnTo>
                    <a:pt x="427" y="21"/>
                  </a:lnTo>
                  <a:lnTo>
                    <a:pt x="449" y="13"/>
                  </a:lnTo>
                  <a:lnTo>
                    <a:pt x="452" y="58"/>
                  </a:lnTo>
                  <a:lnTo>
                    <a:pt x="437" y="58"/>
                  </a:lnTo>
                  <a:lnTo>
                    <a:pt x="449" y="69"/>
                  </a:lnTo>
                  <a:lnTo>
                    <a:pt x="437" y="79"/>
                  </a:lnTo>
                  <a:lnTo>
                    <a:pt x="416" y="79"/>
                  </a:lnTo>
                  <a:lnTo>
                    <a:pt x="406" y="69"/>
                  </a:lnTo>
                  <a:lnTo>
                    <a:pt x="395" y="58"/>
                  </a:lnTo>
                  <a:lnTo>
                    <a:pt x="384" y="69"/>
                  </a:lnTo>
                  <a:lnTo>
                    <a:pt x="384" y="79"/>
                  </a:lnTo>
                  <a:lnTo>
                    <a:pt x="384" y="88"/>
                  </a:lnTo>
                  <a:lnTo>
                    <a:pt x="373" y="88"/>
                  </a:lnTo>
                  <a:lnTo>
                    <a:pt x="341" y="88"/>
                  </a:lnTo>
                  <a:lnTo>
                    <a:pt x="332" y="88"/>
                  </a:lnTo>
                  <a:lnTo>
                    <a:pt x="332" y="97"/>
                  </a:lnTo>
                  <a:lnTo>
                    <a:pt x="341" y="108"/>
                  </a:lnTo>
                  <a:lnTo>
                    <a:pt x="352" y="116"/>
                  </a:lnTo>
                  <a:lnTo>
                    <a:pt x="373" y="127"/>
                  </a:lnTo>
                  <a:lnTo>
                    <a:pt x="395" y="136"/>
                  </a:lnTo>
                  <a:lnTo>
                    <a:pt x="406" y="136"/>
                  </a:lnTo>
                  <a:lnTo>
                    <a:pt x="395" y="146"/>
                  </a:lnTo>
                  <a:lnTo>
                    <a:pt x="373" y="154"/>
                  </a:lnTo>
                  <a:lnTo>
                    <a:pt x="352" y="154"/>
                  </a:lnTo>
                  <a:lnTo>
                    <a:pt x="352" y="136"/>
                  </a:lnTo>
                  <a:lnTo>
                    <a:pt x="341" y="136"/>
                  </a:lnTo>
                  <a:lnTo>
                    <a:pt x="332" y="136"/>
                  </a:lnTo>
                  <a:lnTo>
                    <a:pt x="341" y="146"/>
                  </a:lnTo>
                  <a:lnTo>
                    <a:pt x="352" y="164"/>
                  </a:lnTo>
                  <a:lnTo>
                    <a:pt x="363" y="164"/>
                  </a:lnTo>
                  <a:lnTo>
                    <a:pt x="363" y="174"/>
                  </a:lnTo>
                  <a:lnTo>
                    <a:pt x="332" y="164"/>
                  </a:lnTo>
                  <a:lnTo>
                    <a:pt x="320" y="154"/>
                  </a:lnTo>
                  <a:lnTo>
                    <a:pt x="309" y="146"/>
                  </a:lnTo>
                  <a:lnTo>
                    <a:pt x="298" y="136"/>
                  </a:lnTo>
                  <a:lnTo>
                    <a:pt x="298" y="146"/>
                  </a:lnTo>
                  <a:lnTo>
                    <a:pt x="298" y="154"/>
                  </a:lnTo>
                  <a:lnTo>
                    <a:pt x="309" y="164"/>
                  </a:lnTo>
                  <a:lnTo>
                    <a:pt x="332" y="174"/>
                  </a:lnTo>
                  <a:lnTo>
                    <a:pt x="332" y="184"/>
                  </a:lnTo>
                  <a:lnTo>
                    <a:pt x="309" y="174"/>
                  </a:lnTo>
                  <a:lnTo>
                    <a:pt x="288" y="164"/>
                  </a:lnTo>
                  <a:lnTo>
                    <a:pt x="277" y="146"/>
                  </a:lnTo>
                  <a:lnTo>
                    <a:pt x="266" y="127"/>
                  </a:lnTo>
                  <a:lnTo>
                    <a:pt x="255" y="116"/>
                  </a:lnTo>
                  <a:lnTo>
                    <a:pt x="255" y="97"/>
                  </a:lnTo>
                  <a:lnTo>
                    <a:pt x="245" y="97"/>
                  </a:lnTo>
                  <a:lnTo>
                    <a:pt x="225" y="108"/>
                  </a:lnTo>
                  <a:lnTo>
                    <a:pt x="214" y="116"/>
                  </a:lnTo>
                  <a:lnTo>
                    <a:pt x="225" y="127"/>
                  </a:lnTo>
                  <a:lnTo>
                    <a:pt x="225" y="136"/>
                  </a:lnTo>
                  <a:lnTo>
                    <a:pt x="225" y="146"/>
                  </a:lnTo>
                  <a:lnTo>
                    <a:pt x="225" y="164"/>
                  </a:lnTo>
                  <a:lnTo>
                    <a:pt x="235" y="174"/>
                  </a:lnTo>
                  <a:lnTo>
                    <a:pt x="255" y="184"/>
                  </a:lnTo>
                  <a:lnTo>
                    <a:pt x="266" y="203"/>
                  </a:lnTo>
                  <a:lnTo>
                    <a:pt x="298" y="232"/>
                  </a:lnTo>
                  <a:lnTo>
                    <a:pt x="309" y="232"/>
                  </a:lnTo>
                  <a:lnTo>
                    <a:pt x="298" y="251"/>
                  </a:lnTo>
                  <a:lnTo>
                    <a:pt x="288" y="251"/>
                  </a:lnTo>
                  <a:lnTo>
                    <a:pt x="288" y="243"/>
                  </a:lnTo>
                  <a:lnTo>
                    <a:pt x="288" y="232"/>
                  </a:lnTo>
                  <a:lnTo>
                    <a:pt x="277" y="222"/>
                  </a:lnTo>
                  <a:lnTo>
                    <a:pt x="255" y="222"/>
                  </a:lnTo>
                  <a:lnTo>
                    <a:pt x="245" y="222"/>
                  </a:lnTo>
                  <a:lnTo>
                    <a:pt x="235" y="232"/>
                  </a:lnTo>
                  <a:lnTo>
                    <a:pt x="245" y="251"/>
                  </a:lnTo>
                  <a:lnTo>
                    <a:pt x="255" y="251"/>
                  </a:lnTo>
                  <a:lnTo>
                    <a:pt x="255" y="261"/>
                  </a:lnTo>
                  <a:lnTo>
                    <a:pt x="245" y="271"/>
                  </a:lnTo>
                  <a:lnTo>
                    <a:pt x="235" y="280"/>
                  </a:lnTo>
                  <a:lnTo>
                    <a:pt x="245" y="290"/>
                  </a:lnTo>
                  <a:lnTo>
                    <a:pt x="266" y="290"/>
                  </a:lnTo>
                  <a:lnTo>
                    <a:pt x="288" y="300"/>
                  </a:lnTo>
                  <a:lnTo>
                    <a:pt x="309" y="308"/>
                  </a:lnTo>
                  <a:lnTo>
                    <a:pt x="320" y="308"/>
                  </a:lnTo>
                  <a:lnTo>
                    <a:pt x="332" y="328"/>
                  </a:lnTo>
                  <a:lnTo>
                    <a:pt x="352" y="337"/>
                  </a:lnTo>
                  <a:lnTo>
                    <a:pt x="363" y="337"/>
                  </a:lnTo>
                  <a:lnTo>
                    <a:pt x="363" y="356"/>
                  </a:lnTo>
                  <a:lnTo>
                    <a:pt x="363" y="376"/>
                  </a:lnTo>
                  <a:lnTo>
                    <a:pt x="363" y="385"/>
                  </a:lnTo>
                  <a:lnTo>
                    <a:pt x="363" y="395"/>
                  </a:lnTo>
                  <a:lnTo>
                    <a:pt x="341" y="385"/>
                  </a:lnTo>
                  <a:lnTo>
                    <a:pt x="332" y="367"/>
                  </a:lnTo>
                  <a:lnTo>
                    <a:pt x="320" y="367"/>
                  </a:lnTo>
                  <a:lnTo>
                    <a:pt x="298" y="385"/>
                  </a:lnTo>
                  <a:lnTo>
                    <a:pt x="288" y="395"/>
                  </a:lnTo>
                  <a:lnTo>
                    <a:pt x="288" y="405"/>
                  </a:lnTo>
                  <a:lnTo>
                    <a:pt x="298" y="415"/>
                  </a:lnTo>
                  <a:lnTo>
                    <a:pt x="309" y="415"/>
                  </a:lnTo>
                  <a:lnTo>
                    <a:pt x="332" y="405"/>
                  </a:lnTo>
                  <a:lnTo>
                    <a:pt x="332" y="424"/>
                  </a:lnTo>
                  <a:lnTo>
                    <a:pt x="309" y="435"/>
                  </a:lnTo>
                  <a:lnTo>
                    <a:pt x="288" y="443"/>
                  </a:lnTo>
                  <a:lnTo>
                    <a:pt x="277" y="443"/>
                  </a:lnTo>
                  <a:lnTo>
                    <a:pt x="266" y="435"/>
                  </a:lnTo>
                  <a:lnTo>
                    <a:pt x="266" y="424"/>
                  </a:lnTo>
                  <a:lnTo>
                    <a:pt x="255" y="415"/>
                  </a:lnTo>
                  <a:lnTo>
                    <a:pt x="245" y="415"/>
                  </a:lnTo>
                  <a:lnTo>
                    <a:pt x="245" y="435"/>
                  </a:lnTo>
                  <a:lnTo>
                    <a:pt x="255" y="443"/>
                  </a:lnTo>
                  <a:lnTo>
                    <a:pt x="266" y="461"/>
                  </a:lnTo>
                  <a:lnTo>
                    <a:pt x="277" y="461"/>
                  </a:lnTo>
                  <a:lnTo>
                    <a:pt x="277" y="481"/>
                  </a:lnTo>
                  <a:lnTo>
                    <a:pt x="288" y="492"/>
                  </a:lnTo>
                  <a:lnTo>
                    <a:pt x="288" y="500"/>
                  </a:lnTo>
                  <a:lnTo>
                    <a:pt x="309" y="511"/>
                  </a:lnTo>
                  <a:lnTo>
                    <a:pt x="309" y="520"/>
                  </a:lnTo>
                  <a:lnTo>
                    <a:pt x="266" y="520"/>
                  </a:lnTo>
                  <a:lnTo>
                    <a:pt x="255" y="520"/>
                  </a:lnTo>
                  <a:lnTo>
                    <a:pt x="255" y="500"/>
                  </a:lnTo>
                  <a:lnTo>
                    <a:pt x="245" y="500"/>
                  </a:lnTo>
                  <a:lnTo>
                    <a:pt x="245" y="481"/>
                  </a:lnTo>
                  <a:lnTo>
                    <a:pt x="235" y="492"/>
                  </a:lnTo>
                  <a:lnTo>
                    <a:pt x="235" y="500"/>
                  </a:lnTo>
                  <a:lnTo>
                    <a:pt x="235" y="511"/>
                  </a:lnTo>
                  <a:lnTo>
                    <a:pt x="235" y="529"/>
                  </a:lnTo>
                  <a:lnTo>
                    <a:pt x="225" y="529"/>
                  </a:lnTo>
                  <a:lnTo>
                    <a:pt x="214" y="511"/>
                  </a:lnTo>
                  <a:lnTo>
                    <a:pt x="204" y="511"/>
                  </a:lnTo>
                  <a:lnTo>
                    <a:pt x="192" y="500"/>
                  </a:lnTo>
                  <a:lnTo>
                    <a:pt x="192" y="492"/>
                  </a:lnTo>
                  <a:lnTo>
                    <a:pt x="192" y="481"/>
                  </a:lnTo>
                  <a:lnTo>
                    <a:pt x="192" y="472"/>
                  </a:lnTo>
                  <a:lnTo>
                    <a:pt x="182" y="461"/>
                  </a:lnTo>
                  <a:lnTo>
                    <a:pt x="170" y="472"/>
                  </a:lnTo>
                  <a:lnTo>
                    <a:pt x="170" y="481"/>
                  </a:lnTo>
                  <a:lnTo>
                    <a:pt x="182" y="492"/>
                  </a:lnTo>
                  <a:lnTo>
                    <a:pt x="170" y="500"/>
                  </a:lnTo>
                  <a:lnTo>
                    <a:pt x="159" y="500"/>
                  </a:lnTo>
                  <a:lnTo>
                    <a:pt x="149" y="500"/>
                  </a:lnTo>
                  <a:lnTo>
                    <a:pt x="138" y="481"/>
                  </a:lnTo>
                  <a:lnTo>
                    <a:pt x="138" y="472"/>
                  </a:lnTo>
                  <a:lnTo>
                    <a:pt x="138" y="461"/>
                  </a:lnTo>
                  <a:lnTo>
                    <a:pt x="127" y="454"/>
                  </a:lnTo>
                  <a:lnTo>
                    <a:pt x="138" y="443"/>
                  </a:lnTo>
                  <a:lnTo>
                    <a:pt x="138" y="424"/>
                  </a:lnTo>
                  <a:lnTo>
                    <a:pt x="138" y="415"/>
                  </a:lnTo>
                  <a:lnTo>
                    <a:pt x="127" y="405"/>
                  </a:lnTo>
                  <a:lnTo>
                    <a:pt x="118" y="395"/>
                  </a:lnTo>
                  <a:lnTo>
                    <a:pt x="106" y="395"/>
                  </a:lnTo>
                  <a:lnTo>
                    <a:pt x="95" y="376"/>
                  </a:lnTo>
                  <a:lnTo>
                    <a:pt x="95" y="367"/>
                  </a:lnTo>
                  <a:lnTo>
                    <a:pt x="106" y="356"/>
                  </a:lnTo>
                  <a:lnTo>
                    <a:pt x="118" y="356"/>
                  </a:lnTo>
                  <a:lnTo>
                    <a:pt x="127" y="356"/>
                  </a:lnTo>
                  <a:lnTo>
                    <a:pt x="138" y="356"/>
                  </a:lnTo>
                  <a:lnTo>
                    <a:pt x="149" y="356"/>
                  </a:lnTo>
                  <a:lnTo>
                    <a:pt x="159" y="348"/>
                  </a:lnTo>
                  <a:lnTo>
                    <a:pt x="170" y="348"/>
                  </a:lnTo>
                  <a:lnTo>
                    <a:pt x="182" y="348"/>
                  </a:lnTo>
                  <a:lnTo>
                    <a:pt x="192" y="348"/>
                  </a:lnTo>
                  <a:lnTo>
                    <a:pt x="204" y="348"/>
                  </a:lnTo>
                  <a:lnTo>
                    <a:pt x="204" y="356"/>
                  </a:lnTo>
                  <a:lnTo>
                    <a:pt x="225" y="348"/>
                  </a:lnTo>
                  <a:lnTo>
                    <a:pt x="235" y="356"/>
                  </a:lnTo>
                  <a:lnTo>
                    <a:pt x="235" y="367"/>
                  </a:lnTo>
                  <a:lnTo>
                    <a:pt x="245" y="376"/>
                  </a:lnTo>
                  <a:lnTo>
                    <a:pt x="255" y="367"/>
                  </a:lnTo>
                  <a:lnTo>
                    <a:pt x="266" y="367"/>
                  </a:lnTo>
                  <a:lnTo>
                    <a:pt x="277" y="356"/>
                  </a:lnTo>
                  <a:lnTo>
                    <a:pt x="255" y="348"/>
                  </a:lnTo>
                  <a:lnTo>
                    <a:pt x="245" y="337"/>
                  </a:lnTo>
                  <a:lnTo>
                    <a:pt x="235" y="328"/>
                  </a:lnTo>
                  <a:lnTo>
                    <a:pt x="214" y="328"/>
                  </a:lnTo>
                  <a:lnTo>
                    <a:pt x="214" y="337"/>
                  </a:lnTo>
                  <a:lnTo>
                    <a:pt x="204" y="328"/>
                  </a:lnTo>
                  <a:lnTo>
                    <a:pt x="192" y="319"/>
                  </a:lnTo>
                  <a:lnTo>
                    <a:pt x="170" y="319"/>
                  </a:lnTo>
                  <a:lnTo>
                    <a:pt x="159" y="319"/>
                  </a:lnTo>
                  <a:lnTo>
                    <a:pt x="149" y="319"/>
                  </a:lnTo>
                  <a:lnTo>
                    <a:pt x="127" y="328"/>
                  </a:lnTo>
                  <a:lnTo>
                    <a:pt x="127" y="319"/>
                  </a:lnTo>
                  <a:lnTo>
                    <a:pt x="118" y="319"/>
                  </a:lnTo>
                  <a:lnTo>
                    <a:pt x="106" y="319"/>
                  </a:lnTo>
                  <a:lnTo>
                    <a:pt x="95" y="328"/>
                  </a:lnTo>
                  <a:lnTo>
                    <a:pt x="74" y="319"/>
                  </a:lnTo>
                  <a:lnTo>
                    <a:pt x="63" y="319"/>
                  </a:lnTo>
                  <a:lnTo>
                    <a:pt x="63" y="308"/>
                  </a:lnTo>
                  <a:lnTo>
                    <a:pt x="63" y="300"/>
                  </a:lnTo>
                  <a:lnTo>
                    <a:pt x="53" y="290"/>
                  </a:lnTo>
                  <a:lnTo>
                    <a:pt x="63" y="280"/>
                  </a:lnTo>
                  <a:lnTo>
                    <a:pt x="74" y="280"/>
                  </a:lnTo>
                  <a:lnTo>
                    <a:pt x="95" y="280"/>
                  </a:lnTo>
                  <a:lnTo>
                    <a:pt x="95" y="271"/>
                  </a:lnTo>
                  <a:lnTo>
                    <a:pt x="95" y="261"/>
                  </a:lnTo>
                  <a:lnTo>
                    <a:pt x="86" y="261"/>
                  </a:lnTo>
                  <a:lnTo>
                    <a:pt x="74" y="261"/>
                  </a:lnTo>
                  <a:lnTo>
                    <a:pt x="63" y="261"/>
                  </a:lnTo>
                  <a:lnTo>
                    <a:pt x="53" y="271"/>
                  </a:lnTo>
                  <a:lnTo>
                    <a:pt x="43" y="261"/>
                  </a:lnTo>
                  <a:lnTo>
                    <a:pt x="43" y="243"/>
                  </a:lnTo>
                  <a:lnTo>
                    <a:pt x="43" y="232"/>
                  </a:lnTo>
                  <a:lnTo>
                    <a:pt x="21" y="232"/>
                  </a:lnTo>
                  <a:lnTo>
                    <a:pt x="11" y="222"/>
                  </a:lnTo>
                  <a:lnTo>
                    <a:pt x="0" y="203"/>
                  </a:lnTo>
                  <a:lnTo>
                    <a:pt x="11" y="203"/>
                  </a:lnTo>
                  <a:lnTo>
                    <a:pt x="11" y="193"/>
                  </a:lnTo>
                  <a:lnTo>
                    <a:pt x="11" y="184"/>
                  </a:lnTo>
                  <a:lnTo>
                    <a:pt x="21" y="174"/>
                  </a:lnTo>
                  <a:lnTo>
                    <a:pt x="33" y="174"/>
                  </a:lnTo>
                  <a:lnTo>
                    <a:pt x="53" y="164"/>
                  </a:lnTo>
                  <a:lnTo>
                    <a:pt x="43" y="154"/>
                  </a:lnTo>
                  <a:lnTo>
                    <a:pt x="53" y="154"/>
                  </a:lnTo>
                  <a:lnTo>
                    <a:pt x="63" y="146"/>
                  </a:lnTo>
                  <a:lnTo>
                    <a:pt x="74" y="127"/>
                  </a:lnTo>
                  <a:lnTo>
                    <a:pt x="86" y="116"/>
                  </a:lnTo>
                  <a:lnTo>
                    <a:pt x="86" y="108"/>
                  </a:lnTo>
                  <a:lnTo>
                    <a:pt x="86" y="97"/>
                  </a:lnTo>
                  <a:lnTo>
                    <a:pt x="74" y="88"/>
                  </a:lnTo>
                  <a:lnTo>
                    <a:pt x="63" y="79"/>
                  </a:lnTo>
                  <a:lnTo>
                    <a:pt x="74" y="69"/>
                  </a:lnTo>
                  <a:lnTo>
                    <a:pt x="86" y="69"/>
                  </a:lnTo>
                  <a:lnTo>
                    <a:pt x="86" y="58"/>
                  </a:lnTo>
                  <a:lnTo>
                    <a:pt x="95" y="69"/>
                  </a:lnTo>
                  <a:lnTo>
                    <a:pt x="118" y="69"/>
                  </a:lnTo>
                  <a:lnTo>
                    <a:pt x="127" y="69"/>
                  </a:lnTo>
                  <a:lnTo>
                    <a:pt x="149" y="58"/>
                  </a:lnTo>
                  <a:lnTo>
                    <a:pt x="170" y="58"/>
                  </a:lnTo>
                  <a:lnTo>
                    <a:pt x="182" y="49"/>
                  </a:lnTo>
                  <a:lnTo>
                    <a:pt x="192" y="40"/>
                  </a:lnTo>
                  <a:lnTo>
                    <a:pt x="204" y="49"/>
                  </a:lnTo>
                  <a:lnTo>
                    <a:pt x="214" y="49"/>
                  </a:lnTo>
                  <a:lnTo>
                    <a:pt x="225" y="49"/>
                  </a:lnTo>
                  <a:lnTo>
                    <a:pt x="235" y="40"/>
                  </a:lnTo>
                  <a:lnTo>
                    <a:pt x="245" y="29"/>
                  </a:lnTo>
                  <a:lnTo>
                    <a:pt x="266" y="21"/>
                  </a:lnTo>
                  <a:lnTo>
                    <a:pt x="245" y="21"/>
                  </a:lnTo>
                  <a:lnTo>
                    <a:pt x="245" y="21"/>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0" name="Freeform 11"/>
            <p:cNvSpPr>
              <a:spLocks/>
            </p:cNvSpPr>
            <p:nvPr/>
          </p:nvSpPr>
          <p:spPr bwMode="auto">
            <a:xfrm>
              <a:off x="4124" y="3300"/>
              <a:ext cx="154" cy="274"/>
            </a:xfrm>
            <a:custGeom>
              <a:avLst/>
              <a:gdLst>
                <a:gd name="T0" fmla="*/ 202 w 202"/>
                <a:gd name="T1" fmla="*/ 273 h 432"/>
                <a:gd name="T2" fmla="*/ 202 w 202"/>
                <a:gd name="T3" fmla="*/ 302 h 432"/>
                <a:gd name="T4" fmla="*/ 173 w 202"/>
                <a:gd name="T5" fmla="*/ 347 h 432"/>
                <a:gd name="T6" fmla="*/ 144 w 202"/>
                <a:gd name="T7" fmla="*/ 359 h 432"/>
                <a:gd name="T8" fmla="*/ 130 w 202"/>
                <a:gd name="T9" fmla="*/ 388 h 432"/>
                <a:gd name="T10" fmla="*/ 101 w 202"/>
                <a:gd name="T11" fmla="*/ 403 h 432"/>
                <a:gd name="T12" fmla="*/ 101 w 202"/>
                <a:gd name="T13" fmla="*/ 432 h 432"/>
                <a:gd name="T14" fmla="*/ 72 w 202"/>
                <a:gd name="T15" fmla="*/ 403 h 432"/>
                <a:gd name="T16" fmla="*/ 43 w 202"/>
                <a:gd name="T17" fmla="*/ 388 h 432"/>
                <a:gd name="T18" fmla="*/ 0 w 202"/>
                <a:gd name="T19" fmla="*/ 374 h 432"/>
                <a:gd name="T20" fmla="*/ 14 w 202"/>
                <a:gd name="T21" fmla="*/ 347 h 432"/>
                <a:gd name="T22" fmla="*/ 0 w 202"/>
                <a:gd name="T23" fmla="*/ 332 h 432"/>
                <a:gd name="T24" fmla="*/ 14 w 202"/>
                <a:gd name="T25" fmla="*/ 302 h 432"/>
                <a:gd name="T26" fmla="*/ 0 w 202"/>
                <a:gd name="T27" fmla="*/ 273 h 432"/>
                <a:gd name="T28" fmla="*/ 14 w 202"/>
                <a:gd name="T29" fmla="*/ 246 h 432"/>
                <a:gd name="T30" fmla="*/ 14 w 202"/>
                <a:gd name="T31" fmla="*/ 202 h 432"/>
                <a:gd name="T32" fmla="*/ 14 w 202"/>
                <a:gd name="T33" fmla="*/ 172 h 432"/>
                <a:gd name="T34" fmla="*/ 14 w 202"/>
                <a:gd name="T35" fmla="*/ 143 h 432"/>
                <a:gd name="T36" fmla="*/ 29 w 202"/>
                <a:gd name="T37" fmla="*/ 130 h 432"/>
                <a:gd name="T38" fmla="*/ 14 w 202"/>
                <a:gd name="T39" fmla="*/ 101 h 432"/>
                <a:gd name="T40" fmla="*/ 14 w 202"/>
                <a:gd name="T41" fmla="*/ 58 h 432"/>
                <a:gd name="T42" fmla="*/ 14 w 202"/>
                <a:gd name="T43" fmla="*/ 29 h 432"/>
                <a:gd name="T44" fmla="*/ 43 w 202"/>
                <a:gd name="T45" fmla="*/ 15 h 432"/>
                <a:gd name="T46" fmla="*/ 85 w 202"/>
                <a:gd name="T47" fmla="*/ 15 h 432"/>
                <a:gd name="T48" fmla="*/ 130 w 202"/>
                <a:gd name="T49" fmla="*/ 29 h 432"/>
                <a:gd name="T50" fmla="*/ 144 w 202"/>
                <a:gd name="T51" fmla="*/ 74 h 432"/>
                <a:gd name="T52" fmla="*/ 130 w 202"/>
                <a:gd name="T53" fmla="*/ 101 h 432"/>
                <a:gd name="T54" fmla="*/ 130 w 202"/>
                <a:gd name="T55" fmla="*/ 143 h 432"/>
                <a:gd name="T56" fmla="*/ 144 w 202"/>
                <a:gd name="T57" fmla="*/ 172 h 432"/>
                <a:gd name="T58" fmla="*/ 157 w 202"/>
                <a:gd name="T59" fmla="*/ 202 h 432"/>
                <a:gd name="T60" fmla="*/ 173 w 202"/>
                <a:gd name="T61" fmla="*/ 246 h 432"/>
                <a:gd name="T62" fmla="*/ 186 w 202"/>
                <a:gd name="T63" fmla="*/ 26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432">
                  <a:moveTo>
                    <a:pt x="186" y="260"/>
                  </a:moveTo>
                  <a:lnTo>
                    <a:pt x="202" y="273"/>
                  </a:lnTo>
                  <a:lnTo>
                    <a:pt x="202" y="289"/>
                  </a:lnTo>
                  <a:lnTo>
                    <a:pt x="202" y="302"/>
                  </a:lnTo>
                  <a:lnTo>
                    <a:pt x="186" y="318"/>
                  </a:lnTo>
                  <a:lnTo>
                    <a:pt x="173" y="347"/>
                  </a:lnTo>
                  <a:lnTo>
                    <a:pt x="157" y="359"/>
                  </a:lnTo>
                  <a:lnTo>
                    <a:pt x="144" y="359"/>
                  </a:lnTo>
                  <a:lnTo>
                    <a:pt x="157" y="374"/>
                  </a:lnTo>
                  <a:lnTo>
                    <a:pt x="130" y="388"/>
                  </a:lnTo>
                  <a:lnTo>
                    <a:pt x="115" y="388"/>
                  </a:lnTo>
                  <a:lnTo>
                    <a:pt x="101" y="403"/>
                  </a:lnTo>
                  <a:lnTo>
                    <a:pt x="101" y="417"/>
                  </a:lnTo>
                  <a:lnTo>
                    <a:pt x="101" y="432"/>
                  </a:lnTo>
                  <a:lnTo>
                    <a:pt x="85" y="432"/>
                  </a:lnTo>
                  <a:lnTo>
                    <a:pt x="72" y="403"/>
                  </a:lnTo>
                  <a:lnTo>
                    <a:pt x="72" y="388"/>
                  </a:lnTo>
                  <a:lnTo>
                    <a:pt x="43" y="388"/>
                  </a:lnTo>
                  <a:lnTo>
                    <a:pt x="29" y="374"/>
                  </a:lnTo>
                  <a:lnTo>
                    <a:pt x="0" y="374"/>
                  </a:lnTo>
                  <a:lnTo>
                    <a:pt x="0" y="347"/>
                  </a:lnTo>
                  <a:lnTo>
                    <a:pt x="14" y="347"/>
                  </a:lnTo>
                  <a:lnTo>
                    <a:pt x="14" y="332"/>
                  </a:lnTo>
                  <a:lnTo>
                    <a:pt x="0" y="332"/>
                  </a:lnTo>
                  <a:lnTo>
                    <a:pt x="0" y="318"/>
                  </a:lnTo>
                  <a:lnTo>
                    <a:pt x="14" y="302"/>
                  </a:lnTo>
                  <a:lnTo>
                    <a:pt x="0" y="289"/>
                  </a:lnTo>
                  <a:lnTo>
                    <a:pt x="0" y="273"/>
                  </a:lnTo>
                  <a:lnTo>
                    <a:pt x="0" y="260"/>
                  </a:lnTo>
                  <a:lnTo>
                    <a:pt x="14" y="246"/>
                  </a:lnTo>
                  <a:lnTo>
                    <a:pt x="14" y="215"/>
                  </a:lnTo>
                  <a:lnTo>
                    <a:pt x="14" y="202"/>
                  </a:lnTo>
                  <a:lnTo>
                    <a:pt x="14" y="188"/>
                  </a:lnTo>
                  <a:lnTo>
                    <a:pt x="14" y="172"/>
                  </a:lnTo>
                  <a:lnTo>
                    <a:pt x="14" y="159"/>
                  </a:lnTo>
                  <a:lnTo>
                    <a:pt x="14" y="143"/>
                  </a:lnTo>
                  <a:lnTo>
                    <a:pt x="29" y="143"/>
                  </a:lnTo>
                  <a:lnTo>
                    <a:pt x="29" y="130"/>
                  </a:lnTo>
                  <a:lnTo>
                    <a:pt x="29" y="116"/>
                  </a:lnTo>
                  <a:lnTo>
                    <a:pt x="14" y="101"/>
                  </a:lnTo>
                  <a:lnTo>
                    <a:pt x="14" y="74"/>
                  </a:lnTo>
                  <a:lnTo>
                    <a:pt x="14" y="58"/>
                  </a:lnTo>
                  <a:lnTo>
                    <a:pt x="14" y="45"/>
                  </a:lnTo>
                  <a:lnTo>
                    <a:pt x="14" y="29"/>
                  </a:lnTo>
                  <a:lnTo>
                    <a:pt x="29" y="15"/>
                  </a:lnTo>
                  <a:lnTo>
                    <a:pt x="43" y="15"/>
                  </a:lnTo>
                  <a:lnTo>
                    <a:pt x="72" y="0"/>
                  </a:lnTo>
                  <a:lnTo>
                    <a:pt x="85" y="15"/>
                  </a:lnTo>
                  <a:lnTo>
                    <a:pt x="101" y="29"/>
                  </a:lnTo>
                  <a:lnTo>
                    <a:pt x="130" y="29"/>
                  </a:lnTo>
                  <a:lnTo>
                    <a:pt x="130" y="45"/>
                  </a:lnTo>
                  <a:lnTo>
                    <a:pt x="144" y="74"/>
                  </a:lnTo>
                  <a:lnTo>
                    <a:pt x="144" y="87"/>
                  </a:lnTo>
                  <a:lnTo>
                    <a:pt x="130" y="101"/>
                  </a:lnTo>
                  <a:lnTo>
                    <a:pt x="130" y="116"/>
                  </a:lnTo>
                  <a:lnTo>
                    <a:pt x="130" y="143"/>
                  </a:lnTo>
                  <a:lnTo>
                    <a:pt x="144" y="159"/>
                  </a:lnTo>
                  <a:lnTo>
                    <a:pt x="144" y="172"/>
                  </a:lnTo>
                  <a:lnTo>
                    <a:pt x="144" y="202"/>
                  </a:lnTo>
                  <a:lnTo>
                    <a:pt x="157" y="202"/>
                  </a:lnTo>
                  <a:lnTo>
                    <a:pt x="157" y="231"/>
                  </a:lnTo>
                  <a:lnTo>
                    <a:pt x="173" y="246"/>
                  </a:lnTo>
                  <a:lnTo>
                    <a:pt x="186" y="260"/>
                  </a:lnTo>
                  <a:lnTo>
                    <a:pt x="186" y="260"/>
                  </a:lnTo>
                  <a:lnTo>
                    <a:pt x="186" y="260"/>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1" name="Freeform 12"/>
            <p:cNvSpPr>
              <a:spLocks/>
            </p:cNvSpPr>
            <p:nvPr/>
          </p:nvSpPr>
          <p:spPr bwMode="auto">
            <a:xfrm>
              <a:off x="3615" y="2873"/>
              <a:ext cx="281" cy="146"/>
            </a:xfrm>
            <a:custGeom>
              <a:avLst/>
              <a:gdLst>
                <a:gd name="T0" fmla="*/ 183 w 273"/>
                <a:gd name="T1" fmla="*/ 95 h 154"/>
                <a:gd name="T2" fmla="*/ 175 w 273"/>
                <a:gd name="T3" fmla="*/ 114 h 154"/>
                <a:gd name="T4" fmla="*/ 159 w 273"/>
                <a:gd name="T5" fmla="*/ 115 h 154"/>
                <a:gd name="T6" fmla="*/ 156 w 273"/>
                <a:gd name="T7" fmla="*/ 135 h 154"/>
                <a:gd name="T8" fmla="*/ 148 w 273"/>
                <a:gd name="T9" fmla="*/ 154 h 154"/>
                <a:gd name="T10" fmla="*/ 132 w 273"/>
                <a:gd name="T11" fmla="*/ 153 h 154"/>
                <a:gd name="T12" fmla="*/ 115 w 273"/>
                <a:gd name="T13" fmla="*/ 148 h 154"/>
                <a:gd name="T14" fmla="*/ 106 w 273"/>
                <a:gd name="T15" fmla="*/ 136 h 154"/>
                <a:gd name="T16" fmla="*/ 89 w 273"/>
                <a:gd name="T17" fmla="*/ 135 h 154"/>
                <a:gd name="T18" fmla="*/ 73 w 273"/>
                <a:gd name="T19" fmla="*/ 135 h 154"/>
                <a:gd name="T20" fmla="*/ 75 w 273"/>
                <a:gd name="T21" fmla="*/ 140 h 154"/>
                <a:gd name="T22" fmla="*/ 59 w 273"/>
                <a:gd name="T23" fmla="*/ 143 h 154"/>
                <a:gd name="T24" fmla="*/ 45 w 273"/>
                <a:gd name="T25" fmla="*/ 147 h 154"/>
                <a:gd name="T26" fmla="*/ 28 w 273"/>
                <a:gd name="T27" fmla="*/ 141 h 154"/>
                <a:gd name="T28" fmla="*/ 0 w 273"/>
                <a:gd name="T29" fmla="*/ 120 h 154"/>
                <a:gd name="T30" fmla="*/ 0 w 273"/>
                <a:gd name="T31" fmla="*/ 105 h 154"/>
                <a:gd name="T32" fmla="*/ 12 w 273"/>
                <a:gd name="T33" fmla="*/ 103 h 154"/>
                <a:gd name="T34" fmla="*/ 25 w 273"/>
                <a:gd name="T35" fmla="*/ 95 h 154"/>
                <a:gd name="T36" fmla="*/ 1 w 273"/>
                <a:gd name="T37" fmla="*/ 73 h 154"/>
                <a:gd name="T38" fmla="*/ 16 w 273"/>
                <a:gd name="T39" fmla="*/ 70 h 154"/>
                <a:gd name="T40" fmla="*/ 25 w 273"/>
                <a:gd name="T41" fmla="*/ 59 h 154"/>
                <a:gd name="T42" fmla="*/ 13 w 273"/>
                <a:gd name="T43" fmla="*/ 47 h 154"/>
                <a:gd name="T44" fmla="*/ 7 w 273"/>
                <a:gd name="T45" fmla="*/ 27 h 154"/>
                <a:gd name="T46" fmla="*/ 71 w 273"/>
                <a:gd name="T47" fmla="*/ 35 h 154"/>
                <a:gd name="T48" fmla="*/ 79 w 273"/>
                <a:gd name="T49" fmla="*/ 32 h 154"/>
                <a:gd name="T50" fmla="*/ 93 w 273"/>
                <a:gd name="T51" fmla="*/ 23 h 154"/>
                <a:gd name="T52" fmla="*/ 110 w 273"/>
                <a:gd name="T53" fmla="*/ 25 h 154"/>
                <a:gd name="T54" fmla="*/ 108 w 273"/>
                <a:gd name="T55" fmla="*/ 19 h 154"/>
                <a:gd name="T56" fmla="*/ 124 w 273"/>
                <a:gd name="T57" fmla="*/ 14 h 154"/>
                <a:gd name="T58" fmla="*/ 130 w 273"/>
                <a:gd name="T59" fmla="*/ 13 h 154"/>
                <a:gd name="T60" fmla="*/ 137 w 273"/>
                <a:gd name="T61" fmla="*/ 11 h 154"/>
                <a:gd name="T62" fmla="*/ 147 w 273"/>
                <a:gd name="T63" fmla="*/ 8 h 154"/>
                <a:gd name="T64" fmla="*/ 156 w 273"/>
                <a:gd name="T65" fmla="*/ 13 h 154"/>
                <a:gd name="T66" fmla="*/ 162 w 273"/>
                <a:gd name="T67" fmla="*/ 11 h 154"/>
                <a:gd name="T68" fmla="*/ 177 w 273"/>
                <a:gd name="T69" fmla="*/ 7 h 154"/>
                <a:gd name="T70" fmla="*/ 186 w 273"/>
                <a:gd name="T71" fmla="*/ 4 h 154"/>
                <a:gd name="T72" fmla="*/ 193 w 273"/>
                <a:gd name="T73" fmla="*/ 3 h 154"/>
                <a:gd name="T74" fmla="*/ 202 w 273"/>
                <a:gd name="T75" fmla="*/ 0 h 154"/>
                <a:gd name="T76" fmla="*/ 203 w 273"/>
                <a:gd name="T77" fmla="*/ 4 h 154"/>
                <a:gd name="T78" fmla="*/ 204 w 273"/>
                <a:gd name="T79" fmla="*/ 10 h 154"/>
                <a:gd name="T80" fmla="*/ 211 w 273"/>
                <a:gd name="T81" fmla="*/ 8 h 154"/>
                <a:gd name="T82" fmla="*/ 219 w 273"/>
                <a:gd name="T83" fmla="*/ 7 h 154"/>
                <a:gd name="T84" fmla="*/ 226 w 273"/>
                <a:gd name="T85" fmla="*/ 4 h 154"/>
                <a:gd name="T86" fmla="*/ 236 w 273"/>
                <a:gd name="T87" fmla="*/ 8 h 154"/>
                <a:gd name="T88" fmla="*/ 247 w 273"/>
                <a:gd name="T89" fmla="*/ 12 h 154"/>
                <a:gd name="T90" fmla="*/ 258 w 273"/>
                <a:gd name="T91" fmla="*/ 28 h 154"/>
                <a:gd name="T92" fmla="*/ 273 w 273"/>
                <a:gd name="T93" fmla="*/ 36 h 154"/>
                <a:gd name="T94" fmla="*/ 241 w 273"/>
                <a:gd name="T95" fmla="*/ 46 h 154"/>
                <a:gd name="T96" fmla="*/ 228 w 273"/>
                <a:gd name="T97" fmla="*/ 58 h 154"/>
                <a:gd name="T98" fmla="*/ 219 w 273"/>
                <a:gd name="T99" fmla="*/ 65 h 154"/>
                <a:gd name="T100" fmla="*/ 217 w 273"/>
                <a:gd name="T101" fmla="*/ 64 h 154"/>
                <a:gd name="T102" fmla="*/ 202 w 273"/>
                <a:gd name="T103" fmla="*/ 63 h 154"/>
                <a:gd name="T104" fmla="*/ 194 w 273"/>
                <a:gd name="T105" fmla="*/ 71 h 154"/>
                <a:gd name="T106" fmla="*/ 205 w 273"/>
                <a:gd name="T107" fmla="*/ 78 h 154"/>
                <a:gd name="T108" fmla="*/ 181 w 273"/>
                <a:gd name="T109" fmla="*/ 79 h 154"/>
                <a:gd name="T110" fmla="*/ 183 w 273"/>
                <a:gd name="T111" fmla="*/ 9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154">
                  <a:moveTo>
                    <a:pt x="183" y="95"/>
                  </a:moveTo>
                  <a:lnTo>
                    <a:pt x="175" y="114"/>
                  </a:lnTo>
                  <a:lnTo>
                    <a:pt x="159" y="115"/>
                  </a:lnTo>
                  <a:lnTo>
                    <a:pt x="156" y="135"/>
                  </a:lnTo>
                  <a:lnTo>
                    <a:pt x="148" y="154"/>
                  </a:lnTo>
                  <a:lnTo>
                    <a:pt x="132" y="153"/>
                  </a:lnTo>
                  <a:lnTo>
                    <a:pt x="115" y="148"/>
                  </a:lnTo>
                  <a:lnTo>
                    <a:pt x="106" y="136"/>
                  </a:lnTo>
                  <a:lnTo>
                    <a:pt x="89" y="135"/>
                  </a:lnTo>
                  <a:lnTo>
                    <a:pt x="73" y="135"/>
                  </a:lnTo>
                  <a:lnTo>
                    <a:pt x="75" y="140"/>
                  </a:lnTo>
                  <a:lnTo>
                    <a:pt x="59" y="143"/>
                  </a:lnTo>
                  <a:lnTo>
                    <a:pt x="45" y="147"/>
                  </a:lnTo>
                  <a:lnTo>
                    <a:pt x="28" y="141"/>
                  </a:lnTo>
                  <a:lnTo>
                    <a:pt x="0" y="120"/>
                  </a:lnTo>
                  <a:lnTo>
                    <a:pt x="0" y="105"/>
                  </a:lnTo>
                  <a:lnTo>
                    <a:pt x="12" y="103"/>
                  </a:lnTo>
                  <a:lnTo>
                    <a:pt x="25" y="95"/>
                  </a:lnTo>
                  <a:lnTo>
                    <a:pt x="1" y="73"/>
                  </a:lnTo>
                  <a:lnTo>
                    <a:pt x="16" y="70"/>
                  </a:lnTo>
                  <a:lnTo>
                    <a:pt x="25" y="59"/>
                  </a:lnTo>
                  <a:lnTo>
                    <a:pt x="13" y="47"/>
                  </a:lnTo>
                  <a:lnTo>
                    <a:pt x="7" y="27"/>
                  </a:lnTo>
                  <a:lnTo>
                    <a:pt x="71" y="35"/>
                  </a:lnTo>
                  <a:lnTo>
                    <a:pt x="79" y="32"/>
                  </a:lnTo>
                  <a:lnTo>
                    <a:pt x="93" y="23"/>
                  </a:lnTo>
                  <a:lnTo>
                    <a:pt x="110" y="25"/>
                  </a:lnTo>
                  <a:lnTo>
                    <a:pt x="108" y="19"/>
                  </a:lnTo>
                  <a:lnTo>
                    <a:pt x="124" y="14"/>
                  </a:lnTo>
                  <a:lnTo>
                    <a:pt x="130" y="13"/>
                  </a:lnTo>
                  <a:lnTo>
                    <a:pt x="137" y="11"/>
                  </a:lnTo>
                  <a:lnTo>
                    <a:pt x="147" y="8"/>
                  </a:lnTo>
                  <a:lnTo>
                    <a:pt x="156" y="13"/>
                  </a:lnTo>
                  <a:lnTo>
                    <a:pt x="162" y="11"/>
                  </a:lnTo>
                  <a:lnTo>
                    <a:pt x="177" y="7"/>
                  </a:lnTo>
                  <a:lnTo>
                    <a:pt x="186" y="4"/>
                  </a:lnTo>
                  <a:lnTo>
                    <a:pt x="193" y="3"/>
                  </a:lnTo>
                  <a:lnTo>
                    <a:pt x="202" y="0"/>
                  </a:lnTo>
                  <a:lnTo>
                    <a:pt x="203" y="4"/>
                  </a:lnTo>
                  <a:lnTo>
                    <a:pt x="204" y="10"/>
                  </a:lnTo>
                  <a:lnTo>
                    <a:pt x="211" y="8"/>
                  </a:lnTo>
                  <a:lnTo>
                    <a:pt x="219" y="7"/>
                  </a:lnTo>
                  <a:lnTo>
                    <a:pt x="226" y="4"/>
                  </a:lnTo>
                  <a:lnTo>
                    <a:pt x="236" y="8"/>
                  </a:lnTo>
                  <a:lnTo>
                    <a:pt x="247" y="12"/>
                  </a:lnTo>
                  <a:lnTo>
                    <a:pt x="258" y="28"/>
                  </a:lnTo>
                  <a:lnTo>
                    <a:pt x="273" y="36"/>
                  </a:lnTo>
                  <a:lnTo>
                    <a:pt x="241" y="46"/>
                  </a:lnTo>
                  <a:lnTo>
                    <a:pt x="228" y="58"/>
                  </a:lnTo>
                  <a:lnTo>
                    <a:pt x="219" y="65"/>
                  </a:lnTo>
                  <a:lnTo>
                    <a:pt x="217" y="64"/>
                  </a:lnTo>
                  <a:lnTo>
                    <a:pt x="202" y="63"/>
                  </a:lnTo>
                  <a:lnTo>
                    <a:pt x="194" y="71"/>
                  </a:lnTo>
                  <a:lnTo>
                    <a:pt x="205" y="78"/>
                  </a:lnTo>
                  <a:lnTo>
                    <a:pt x="181" y="79"/>
                  </a:lnTo>
                  <a:lnTo>
                    <a:pt x="183" y="95"/>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2" name="Freeform 13"/>
            <p:cNvSpPr>
              <a:spLocks/>
            </p:cNvSpPr>
            <p:nvPr/>
          </p:nvSpPr>
          <p:spPr bwMode="auto">
            <a:xfrm>
              <a:off x="4215" y="3321"/>
              <a:ext cx="252" cy="159"/>
            </a:xfrm>
            <a:custGeom>
              <a:avLst/>
              <a:gdLst>
                <a:gd name="T0" fmla="*/ 77 w 246"/>
                <a:gd name="T1" fmla="*/ 27 h 168"/>
                <a:gd name="T2" fmla="*/ 90 w 246"/>
                <a:gd name="T3" fmla="*/ 24 h 168"/>
                <a:gd name="T4" fmla="*/ 105 w 246"/>
                <a:gd name="T5" fmla="*/ 21 h 168"/>
                <a:gd name="T6" fmla="*/ 123 w 246"/>
                <a:gd name="T7" fmla="*/ 23 h 168"/>
                <a:gd name="T8" fmla="*/ 140 w 246"/>
                <a:gd name="T9" fmla="*/ 21 h 168"/>
                <a:gd name="T10" fmla="*/ 156 w 246"/>
                <a:gd name="T11" fmla="*/ 15 h 168"/>
                <a:gd name="T12" fmla="*/ 164 w 246"/>
                <a:gd name="T13" fmla="*/ 0 h 168"/>
                <a:gd name="T14" fmla="*/ 194 w 246"/>
                <a:gd name="T15" fmla="*/ 14 h 168"/>
                <a:gd name="T16" fmla="*/ 225 w 246"/>
                <a:gd name="T17" fmla="*/ 45 h 168"/>
                <a:gd name="T18" fmla="*/ 227 w 246"/>
                <a:gd name="T19" fmla="*/ 66 h 168"/>
                <a:gd name="T20" fmla="*/ 215 w 246"/>
                <a:gd name="T21" fmla="*/ 80 h 168"/>
                <a:gd name="T22" fmla="*/ 246 w 246"/>
                <a:gd name="T23" fmla="*/ 84 h 168"/>
                <a:gd name="T24" fmla="*/ 216 w 246"/>
                <a:gd name="T25" fmla="*/ 96 h 168"/>
                <a:gd name="T26" fmla="*/ 198 w 246"/>
                <a:gd name="T27" fmla="*/ 116 h 168"/>
                <a:gd name="T28" fmla="*/ 192 w 246"/>
                <a:gd name="T29" fmla="*/ 129 h 168"/>
                <a:gd name="T30" fmla="*/ 185 w 246"/>
                <a:gd name="T31" fmla="*/ 129 h 168"/>
                <a:gd name="T32" fmla="*/ 185 w 246"/>
                <a:gd name="T33" fmla="*/ 125 h 168"/>
                <a:gd name="T34" fmla="*/ 179 w 246"/>
                <a:gd name="T35" fmla="*/ 119 h 168"/>
                <a:gd name="T36" fmla="*/ 171 w 246"/>
                <a:gd name="T37" fmla="*/ 119 h 168"/>
                <a:gd name="T38" fmla="*/ 163 w 246"/>
                <a:gd name="T39" fmla="*/ 125 h 168"/>
                <a:gd name="T40" fmla="*/ 171 w 246"/>
                <a:gd name="T41" fmla="*/ 135 h 168"/>
                <a:gd name="T42" fmla="*/ 149 w 246"/>
                <a:gd name="T43" fmla="*/ 146 h 168"/>
                <a:gd name="T44" fmla="*/ 143 w 246"/>
                <a:gd name="T45" fmla="*/ 140 h 168"/>
                <a:gd name="T46" fmla="*/ 137 w 246"/>
                <a:gd name="T47" fmla="*/ 146 h 168"/>
                <a:gd name="T48" fmla="*/ 128 w 246"/>
                <a:gd name="T49" fmla="*/ 146 h 168"/>
                <a:gd name="T50" fmla="*/ 128 w 246"/>
                <a:gd name="T51" fmla="*/ 140 h 168"/>
                <a:gd name="T52" fmla="*/ 116 w 246"/>
                <a:gd name="T53" fmla="*/ 146 h 168"/>
                <a:gd name="T54" fmla="*/ 108 w 246"/>
                <a:gd name="T55" fmla="*/ 146 h 168"/>
                <a:gd name="T56" fmla="*/ 108 w 246"/>
                <a:gd name="T57" fmla="*/ 151 h 168"/>
                <a:gd name="T58" fmla="*/ 101 w 246"/>
                <a:gd name="T59" fmla="*/ 157 h 168"/>
                <a:gd name="T60" fmla="*/ 93 w 246"/>
                <a:gd name="T61" fmla="*/ 157 h 168"/>
                <a:gd name="T62" fmla="*/ 80 w 246"/>
                <a:gd name="T63" fmla="*/ 157 h 168"/>
                <a:gd name="T64" fmla="*/ 73 w 246"/>
                <a:gd name="T65" fmla="*/ 168 h 168"/>
                <a:gd name="T66" fmla="*/ 59 w 246"/>
                <a:gd name="T67" fmla="*/ 162 h 168"/>
                <a:gd name="T68" fmla="*/ 44 w 246"/>
                <a:gd name="T69" fmla="*/ 157 h 168"/>
                <a:gd name="T70" fmla="*/ 44 w 246"/>
                <a:gd name="T71" fmla="*/ 162 h 168"/>
                <a:gd name="T72" fmla="*/ 31 w 246"/>
                <a:gd name="T73" fmla="*/ 162 h 168"/>
                <a:gd name="T74" fmla="*/ 31 w 246"/>
                <a:gd name="T75" fmla="*/ 151 h 168"/>
                <a:gd name="T76" fmla="*/ 38 w 246"/>
                <a:gd name="T77" fmla="*/ 146 h 168"/>
                <a:gd name="T78" fmla="*/ 38 w 246"/>
                <a:gd name="T79" fmla="*/ 140 h 168"/>
                <a:gd name="T80" fmla="*/ 31 w 246"/>
                <a:gd name="T81" fmla="*/ 135 h 168"/>
                <a:gd name="T82" fmla="*/ 23 w 246"/>
                <a:gd name="T83" fmla="*/ 140 h 168"/>
                <a:gd name="T84" fmla="*/ 17 w 246"/>
                <a:gd name="T85" fmla="*/ 146 h 168"/>
                <a:gd name="T86" fmla="*/ 17 w 246"/>
                <a:gd name="T87" fmla="*/ 129 h 168"/>
                <a:gd name="T88" fmla="*/ 31 w 246"/>
                <a:gd name="T89" fmla="*/ 125 h 168"/>
                <a:gd name="T90" fmla="*/ 11 w 246"/>
                <a:gd name="T91" fmla="*/ 108 h 168"/>
                <a:gd name="T92" fmla="*/ 15 w 246"/>
                <a:gd name="T93" fmla="*/ 87 h 168"/>
                <a:gd name="T94" fmla="*/ 0 w 246"/>
                <a:gd name="T95" fmla="*/ 68 h 168"/>
                <a:gd name="T96" fmla="*/ 2 w 246"/>
                <a:gd name="T97" fmla="*/ 45 h 168"/>
                <a:gd name="T98" fmla="*/ 27 w 246"/>
                <a:gd name="T99" fmla="*/ 41 h 168"/>
                <a:gd name="T100" fmla="*/ 39 w 246"/>
                <a:gd name="T101" fmla="*/ 32 h 168"/>
                <a:gd name="T102" fmla="*/ 53 w 246"/>
                <a:gd name="T103" fmla="*/ 29 h 168"/>
                <a:gd name="T104" fmla="*/ 75 w 246"/>
                <a:gd name="T105"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168">
                  <a:moveTo>
                    <a:pt x="77" y="27"/>
                  </a:moveTo>
                  <a:lnTo>
                    <a:pt x="90" y="24"/>
                  </a:lnTo>
                  <a:lnTo>
                    <a:pt x="105" y="21"/>
                  </a:lnTo>
                  <a:lnTo>
                    <a:pt x="123" y="23"/>
                  </a:lnTo>
                  <a:lnTo>
                    <a:pt x="140" y="21"/>
                  </a:lnTo>
                  <a:lnTo>
                    <a:pt x="156" y="15"/>
                  </a:lnTo>
                  <a:lnTo>
                    <a:pt x="164" y="0"/>
                  </a:lnTo>
                  <a:lnTo>
                    <a:pt x="194" y="14"/>
                  </a:lnTo>
                  <a:lnTo>
                    <a:pt x="225" y="45"/>
                  </a:lnTo>
                  <a:lnTo>
                    <a:pt x="227" y="66"/>
                  </a:lnTo>
                  <a:lnTo>
                    <a:pt x="215" y="80"/>
                  </a:lnTo>
                  <a:lnTo>
                    <a:pt x="246" y="84"/>
                  </a:lnTo>
                  <a:lnTo>
                    <a:pt x="216" y="96"/>
                  </a:lnTo>
                  <a:lnTo>
                    <a:pt x="198" y="116"/>
                  </a:lnTo>
                  <a:lnTo>
                    <a:pt x="192" y="129"/>
                  </a:lnTo>
                  <a:lnTo>
                    <a:pt x="185" y="129"/>
                  </a:lnTo>
                  <a:lnTo>
                    <a:pt x="185" y="125"/>
                  </a:lnTo>
                  <a:lnTo>
                    <a:pt x="179" y="119"/>
                  </a:lnTo>
                  <a:lnTo>
                    <a:pt x="171" y="119"/>
                  </a:lnTo>
                  <a:lnTo>
                    <a:pt x="163" y="125"/>
                  </a:lnTo>
                  <a:lnTo>
                    <a:pt x="171" y="135"/>
                  </a:lnTo>
                  <a:lnTo>
                    <a:pt x="149" y="146"/>
                  </a:lnTo>
                  <a:lnTo>
                    <a:pt x="143" y="140"/>
                  </a:lnTo>
                  <a:lnTo>
                    <a:pt x="137" y="146"/>
                  </a:lnTo>
                  <a:lnTo>
                    <a:pt x="128" y="146"/>
                  </a:lnTo>
                  <a:lnTo>
                    <a:pt x="128" y="140"/>
                  </a:lnTo>
                  <a:lnTo>
                    <a:pt x="116" y="146"/>
                  </a:lnTo>
                  <a:lnTo>
                    <a:pt x="108" y="146"/>
                  </a:lnTo>
                  <a:lnTo>
                    <a:pt x="108" y="151"/>
                  </a:lnTo>
                  <a:lnTo>
                    <a:pt x="101" y="157"/>
                  </a:lnTo>
                  <a:lnTo>
                    <a:pt x="93" y="157"/>
                  </a:lnTo>
                  <a:lnTo>
                    <a:pt x="80" y="157"/>
                  </a:lnTo>
                  <a:lnTo>
                    <a:pt x="73" y="168"/>
                  </a:lnTo>
                  <a:lnTo>
                    <a:pt x="59" y="162"/>
                  </a:lnTo>
                  <a:lnTo>
                    <a:pt x="44" y="157"/>
                  </a:lnTo>
                  <a:lnTo>
                    <a:pt x="44" y="162"/>
                  </a:lnTo>
                  <a:lnTo>
                    <a:pt x="31" y="162"/>
                  </a:lnTo>
                  <a:lnTo>
                    <a:pt x="31" y="151"/>
                  </a:lnTo>
                  <a:lnTo>
                    <a:pt x="38" y="146"/>
                  </a:lnTo>
                  <a:lnTo>
                    <a:pt x="38" y="140"/>
                  </a:lnTo>
                  <a:lnTo>
                    <a:pt x="31" y="135"/>
                  </a:lnTo>
                  <a:lnTo>
                    <a:pt x="23" y="140"/>
                  </a:lnTo>
                  <a:lnTo>
                    <a:pt x="17" y="146"/>
                  </a:lnTo>
                  <a:lnTo>
                    <a:pt x="17" y="129"/>
                  </a:lnTo>
                  <a:lnTo>
                    <a:pt x="31" y="125"/>
                  </a:lnTo>
                  <a:lnTo>
                    <a:pt x="11" y="108"/>
                  </a:lnTo>
                  <a:lnTo>
                    <a:pt x="15" y="87"/>
                  </a:lnTo>
                  <a:lnTo>
                    <a:pt x="0" y="68"/>
                  </a:lnTo>
                  <a:lnTo>
                    <a:pt x="2" y="45"/>
                  </a:lnTo>
                  <a:lnTo>
                    <a:pt x="27" y="41"/>
                  </a:lnTo>
                  <a:lnTo>
                    <a:pt x="39" y="32"/>
                  </a:lnTo>
                  <a:lnTo>
                    <a:pt x="53" y="29"/>
                  </a:lnTo>
                  <a:lnTo>
                    <a:pt x="75" y="27"/>
                  </a:lnTo>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3" name="Freeform 14"/>
            <p:cNvSpPr>
              <a:spLocks/>
            </p:cNvSpPr>
            <p:nvPr/>
          </p:nvSpPr>
          <p:spPr bwMode="auto">
            <a:xfrm>
              <a:off x="2505" y="3144"/>
              <a:ext cx="46" cy="33"/>
            </a:xfrm>
            <a:custGeom>
              <a:avLst/>
              <a:gdLst>
                <a:gd name="T0" fmla="*/ 0 w 60"/>
                <a:gd name="T1" fmla="*/ 21 h 52"/>
                <a:gd name="T2" fmla="*/ 7 w 60"/>
                <a:gd name="T3" fmla="*/ 9 h 52"/>
                <a:gd name="T4" fmla="*/ 19 w 60"/>
                <a:gd name="T5" fmla="*/ 3 h 52"/>
                <a:gd name="T6" fmla="*/ 36 w 60"/>
                <a:gd name="T7" fmla="*/ 0 h 52"/>
                <a:gd name="T8" fmla="*/ 46 w 60"/>
                <a:gd name="T9" fmla="*/ 0 h 52"/>
                <a:gd name="T10" fmla="*/ 60 w 60"/>
                <a:gd name="T11" fmla="*/ 19 h 52"/>
                <a:gd name="T12" fmla="*/ 60 w 60"/>
                <a:gd name="T13" fmla="*/ 40 h 52"/>
                <a:gd name="T14" fmla="*/ 46 w 60"/>
                <a:gd name="T15" fmla="*/ 52 h 52"/>
                <a:gd name="T16" fmla="*/ 36 w 60"/>
                <a:gd name="T17" fmla="*/ 52 h 52"/>
                <a:gd name="T18" fmla="*/ 23 w 60"/>
                <a:gd name="T19" fmla="*/ 50 h 52"/>
                <a:gd name="T20" fmla="*/ 7 w 60"/>
                <a:gd name="T21" fmla="*/ 44 h 52"/>
                <a:gd name="T22" fmla="*/ 0 w 60"/>
                <a:gd name="T23" fmla="*/ 21 h 52"/>
                <a:gd name="T24" fmla="*/ 0 w 60"/>
                <a:gd name="T25"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2">
                  <a:moveTo>
                    <a:pt x="0" y="21"/>
                  </a:moveTo>
                  <a:lnTo>
                    <a:pt x="7" y="9"/>
                  </a:lnTo>
                  <a:lnTo>
                    <a:pt x="19" y="3"/>
                  </a:lnTo>
                  <a:lnTo>
                    <a:pt x="36" y="0"/>
                  </a:lnTo>
                  <a:lnTo>
                    <a:pt x="46" y="0"/>
                  </a:lnTo>
                  <a:lnTo>
                    <a:pt x="60" y="19"/>
                  </a:lnTo>
                  <a:lnTo>
                    <a:pt x="60" y="40"/>
                  </a:lnTo>
                  <a:lnTo>
                    <a:pt x="46" y="52"/>
                  </a:lnTo>
                  <a:lnTo>
                    <a:pt x="36" y="52"/>
                  </a:lnTo>
                  <a:lnTo>
                    <a:pt x="23" y="50"/>
                  </a:lnTo>
                  <a:lnTo>
                    <a:pt x="7" y="44"/>
                  </a:lnTo>
                  <a:lnTo>
                    <a:pt x="0" y="21"/>
                  </a:lnTo>
                  <a:lnTo>
                    <a:pt x="0" y="21"/>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14" name="Freeform 15"/>
            <p:cNvSpPr>
              <a:spLocks/>
            </p:cNvSpPr>
            <p:nvPr/>
          </p:nvSpPr>
          <p:spPr bwMode="auto">
            <a:xfrm>
              <a:off x="3540" y="2452"/>
              <a:ext cx="523" cy="259"/>
            </a:xfrm>
            <a:custGeom>
              <a:avLst/>
              <a:gdLst>
                <a:gd name="T0" fmla="*/ 485 w 509"/>
                <a:gd name="T1" fmla="*/ 133 h 273"/>
                <a:gd name="T2" fmla="*/ 450 w 509"/>
                <a:gd name="T3" fmla="*/ 118 h 273"/>
                <a:gd name="T4" fmla="*/ 416 w 509"/>
                <a:gd name="T5" fmla="*/ 91 h 273"/>
                <a:gd name="T6" fmla="*/ 385 w 509"/>
                <a:gd name="T7" fmla="*/ 89 h 273"/>
                <a:gd name="T8" fmla="*/ 364 w 509"/>
                <a:gd name="T9" fmla="*/ 105 h 273"/>
                <a:gd name="T10" fmla="*/ 343 w 509"/>
                <a:gd name="T11" fmla="*/ 89 h 273"/>
                <a:gd name="T12" fmla="*/ 332 w 509"/>
                <a:gd name="T13" fmla="*/ 80 h 273"/>
                <a:gd name="T14" fmla="*/ 332 w 509"/>
                <a:gd name="T15" fmla="*/ 61 h 273"/>
                <a:gd name="T16" fmla="*/ 290 w 509"/>
                <a:gd name="T17" fmla="*/ 51 h 273"/>
                <a:gd name="T18" fmla="*/ 268 w 509"/>
                <a:gd name="T19" fmla="*/ 41 h 273"/>
                <a:gd name="T20" fmla="*/ 256 w 509"/>
                <a:gd name="T21" fmla="*/ 32 h 273"/>
                <a:gd name="T22" fmla="*/ 256 w 509"/>
                <a:gd name="T23" fmla="*/ 3 h 273"/>
                <a:gd name="T24" fmla="*/ 225 w 509"/>
                <a:gd name="T25" fmla="*/ 3 h 273"/>
                <a:gd name="T26" fmla="*/ 215 w 509"/>
                <a:gd name="T27" fmla="*/ 22 h 273"/>
                <a:gd name="T28" fmla="*/ 199 w 509"/>
                <a:gd name="T29" fmla="*/ 0 h 273"/>
                <a:gd name="T30" fmla="*/ 160 w 509"/>
                <a:gd name="T31" fmla="*/ 22 h 273"/>
                <a:gd name="T32" fmla="*/ 117 w 509"/>
                <a:gd name="T33" fmla="*/ 51 h 273"/>
                <a:gd name="T34" fmla="*/ 95 w 509"/>
                <a:gd name="T35" fmla="*/ 61 h 273"/>
                <a:gd name="T36" fmla="*/ 63 w 509"/>
                <a:gd name="T37" fmla="*/ 70 h 273"/>
                <a:gd name="T38" fmla="*/ 34 w 509"/>
                <a:gd name="T39" fmla="*/ 55 h 273"/>
                <a:gd name="T40" fmla="*/ 0 w 509"/>
                <a:gd name="T41" fmla="*/ 51 h 273"/>
                <a:gd name="T42" fmla="*/ 10 w 509"/>
                <a:gd name="T43" fmla="*/ 89 h 273"/>
                <a:gd name="T44" fmla="*/ 22 w 509"/>
                <a:gd name="T45" fmla="*/ 109 h 273"/>
                <a:gd name="T46" fmla="*/ 42 w 509"/>
                <a:gd name="T47" fmla="*/ 129 h 273"/>
                <a:gd name="T48" fmla="*/ 42 w 509"/>
                <a:gd name="T49" fmla="*/ 157 h 273"/>
                <a:gd name="T50" fmla="*/ 63 w 509"/>
                <a:gd name="T51" fmla="*/ 186 h 273"/>
                <a:gd name="T52" fmla="*/ 86 w 509"/>
                <a:gd name="T53" fmla="*/ 216 h 273"/>
                <a:gd name="T54" fmla="*/ 104 w 509"/>
                <a:gd name="T55" fmla="*/ 226 h 273"/>
                <a:gd name="T56" fmla="*/ 121 w 509"/>
                <a:gd name="T57" fmla="*/ 245 h 273"/>
                <a:gd name="T58" fmla="*/ 138 w 509"/>
                <a:gd name="T59" fmla="*/ 254 h 273"/>
                <a:gd name="T60" fmla="*/ 170 w 509"/>
                <a:gd name="T61" fmla="*/ 263 h 273"/>
                <a:gd name="T62" fmla="*/ 203 w 509"/>
                <a:gd name="T63" fmla="*/ 254 h 273"/>
                <a:gd name="T64" fmla="*/ 207 w 509"/>
                <a:gd name="T65" fmla="*/ 240 h 273"/>
                <a:gd name="T66" fmla="*/ 235 w 509"/>
                <a:gd name="T67" fmla="*/ 234 h 273"/>
                <a:gd name="T68" fmla="*/ 256 w 509"/>
                <a:gd name="T69" fmla="*/ 234 h 273"/>
                <a:gd name="T70" fmla="*/ 278 w 509"/>
                <a:gd name="T71" fmla="*/ 243 h 273"/>
                <a:gd name="T72" fmla="*/ 306 w 509"/>
                <a:gd name="T73" fmla="*/ 254 h 273"/>
                <a:gd name="T74" fmla="*/ 316 w 509"/>
                <a:gd name="T75" fmla="*/ 265 h 273"/>
                <a:gd name="T76" fmla="*/ 368 w 509"/>
                <a:gd name="T77" fmla="*/ 271 h 273"/>
                <a:gd name="T78" fmla="*/ 418 w 509"/>
                <a:gd name="T79" fmla="*/ 256 h 273"/>
                <a:gd name="T80" fmla="*/ 472 w 509"/>
                <a:gd name="T81" fmla="*/ 246 h 273"/>
                <a:gd name="T82" fmla="*/ 500 w 509"/>
                <a:gd name="T83" fmla="*/ 162 h 273"/>
                <a:gd name="T84" fmla="*/ 506 w 509"/>
                <a:gd name="T85" fmla="*/ 13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9" h="273">
                  <a:moveTo>
                    <a:pt x="506" y="133"/>
                  </a:moveTo>
                  <a:lnTo>
                    <a:pt x="485" y="133"/>
                  </a:lnTo>
                  <a:lnTo>
                    <a:pt x="462" y="129"/>
                  </a:lnTo>
                  <a:lnTo>
                    <a:pt x="450" y="118"/>
                  </a:lnTo>
                  <a:lnTo>
                    <a:pt x="428" y="89"/>
                  </a:lnTo>
                  <a:lnTo>
                    <a:pt x="416" y="91"/>
                  </a:lnTo>
                  <a:lnTo>
                    <a:pt x="407" y="89"/>
                  </a:lnTo>
                  <a:lnTo>
                    <a:pt x="385" y="89"/>
                  </a:lnTo>
                  <a:lnTo>
                    <a:pt x="375" y="89"/>
                  </a:lnTo>
                  <a:lnTo>
                    <a:pt x="364" y="105"/>
                  </a:lnTo>
                  <a:lnTo>
                    <a:pt x="353" y="99"/>
                  </a:lnTo>
                  <a:lnTo>
                    <a:pt x="343" y="89"/>
                  </a:lnTo>
                  <a:lnTo>
                    <a:pt x="321" y="89"/>
                  </a:lnTo>
                  <a:lnTo>
                    <a:pt x="332" y="80"/>
                  </a:lnTo>
                  <a:lnTo>
                    <a:pt x="343" y="70"/>
                  </a:lnTo>
                  <a:lnTo>
                    <a:pt x="332" y="61"/>
                  </a:lnTo>
                  <a:lnTo>
                    <a:pt x="312" y="61"/>
                  </a:lnTo>
                  <a:lnTo>
                    <a:pt x="290" y="51"/>
                  </a:lnTo>
                  <a:lnTo>
                    <a:pt x="278" y="51"/>
                  </a:lnTo>
                  <a:lnTo>
                    <a:pt x="268" y="41"/>
                  </a:lnTo>
                  <a:lnTo>
                    <a:pt x="256" y="41"/>
                  </a:lnTo>
                  <a:lnTo>
                    <a:pt x="256" y="32"/>
                  </a:lnTo>
                  <a:lnTo>
                    <a:pt x="256" y="22"/>
                  </a:lnTo>
                  <a:lnTo>
                    <a:pt x="256" y="3"/>
                  </a:lnTo>
                  <a:lnTo>
                    <a:pt x="247" y="3"/>
                  </a:lnTo>
                  <a:lnTo>
                    <a:pt x="225" y="3"/>
                  </a:lnTo>
                  <a:lnTo>
                    <a:pt x="225" y="12"/>
                  </a:lnTo>
                  <a:lnTo>
                    <a:pt x="215" y="22"/>
                  </a:lnTo>
                  <a:lnTo>
                    <a:pt x="208" y="9"/>
                  </a:lnTo>
                  <a:lnTo>
                    <a:pt x="199" y="0"/>
                  </a:lnTo>
                  <a:lnTo>
                    <a:pt x="170" y="12"/>
                  </a:lnTo>
                  <a:lnTo>
                    <a:pt x="160" y="22"/>
                  </a:lnTo>
                  <a:lnTo>
                    <a:pt x="150" y="32"/>
                  </a:lnTo>
                  <a:lnTo>
                    <a:pt x="117" y="51"/>
                  </a:lnTo>
                  <a:lnTo>
                    <a:pt x="106" y="51"/>
                  </a:lnTo>
                  <a:lnTo>
                    <a:pt x="95" y="61"/>
                  </a:lnTo>
                  <a:lnTo>
                    <a:pt x="86" y="61"/>
                  </a:lnTo>
                  <a:lnTo>
                    <a:pt x="63" y="70"/>
                  </a:lnTo>
                  <a:lnTo>
                    <a:pt x="44" y="61"/>
                  </a:lnTo>
                  <a:lnTo>
                    <a:pt x="34" y="55"/>
                  </a:lnTo>
                  <a:lnTo>
                    <a:pt x="16" y="60"/>
                  </a:lnTo>
                  <a:lnTo>
                    <a:pt x="0" y="51"/>
                  </a:lnTo>
                  <a:lnTo>
                    <a:pt x="0" y="70"/>
                  </a:lnTo>
                  <a:lnTo>
                    <a:pt x="10" y="89"/>
                  </a:lnTo>
                  <a:lnTo>
                    <a:pt x="22" y="89"/>
                  </a:lnTo>
                  <a:lnTo>
                    <a:pt x="22" y="109"/>
                  </a:lnTo>
                  <a:lnTo>
                    <a:pt x="32" y="118"/>
                  </a:lnTo>
                  <a:lnTo>
                    <a:pt x="42" y="129"/>
                  </a:lnTo>
                  <a:lnTo>
                    <a:pt x="42" y="148"/>
                  </a:lnTo>
                  <a:lnTo>
                    <a:pt x="42" y="157"/>
                  </a:lnTo>
                  <a:lnTo>
                    <a:pt x="54" y="167"/>
                  </a:lnTo>
                  <a:lnTo>
                    <a:pt x="63" y="186"/>
                  </a:lnTo>
                  <a:lnTo>
                    <a:pt x="75" y="206"/>
                  </a:lnTo>
                  <a:lnTo>
                    <a:pt x="86" y="216"/>
                  </a:lnTo>
                  <a:lnTo>
                    <a:pt x="95" y="216"/>
                  </a:lnTo>
                  <a:lnTo>
                    <a:pt x="104" y="226"/>
                  </a:lnTo>
                  <a:lnTo>
                    <a:pt x="112" y="234"/>
                  </a:lnTo>
                  <a:lnTo>
                    <a:pt x="121" y="245"/>
                  </a:lnTo>
                  <a:lnTo>
                    <a:pt x="129" y="254"/>
                  </a:lnTo>
                  <a:lnTo>
                    <a:pt x="138" y="254"/>
                  </a:lnTo>
                  <a:lnTo>
                    <a:pt x="150" y="263"/>
                  </a:lnTo>
                  <a:lnTo>
                    <a:pt x="170" y="263"/>
                  </a:lnTo>
                  <a:lnTo>
                    <a:pt x="193" y="263"/>
                  </a:lnTo>
                  <a:lnTo>
                    <a:pt x="203" y="254"/>
                  </a:lnTo>
                  <a:lnTo>
                    <a:pt x="203" y="243"/>
                  </a:lnTo>
                  <a:lnTo>
                    <a:pt x="207" y="240"/>
                  </a:lnTo>
                  <a:lnTo>
                    <a:pt x="215" y="234"/>
                  </a:lnTo>
                  <a:lnTo>
                    <a:pt x="235" y="234"/>
                  </a:lnTo>
                  <a:lnTo>
                    <a:pt x="247" y="234"/>
                  </a:lnTo>
                  <a:lnTo>
                    <a:pt x="256" y="234"/>
                  </a:lnTo>
                  <a:lnTo>
                    <a:pt x="268" y="243"/>
                  </a:lnTo>
                  <a:lnTo>
                    <a:pt x="278" y="243"/>
                  </a:lnTo>
                  <a:lnTo>
                    <a:pt x="300" y="243"/>
                  </a:lnTo>
                  <a:lnTo>
                    <a:pt x="306" y="254"/>
                  </a:lnTo>
                  <a:lnTo>
                    <a:pt x="313" y="259"/>
                  </a:lnTo>
                  <a:lnTo>
                    <a:pt x="316" y="265"/>
                  </a:lnTo>
                  <a:lnTo>
                    <a:pt x="332" y="273"/>
                  </a:lnTo>
                  <a:lnTo>
                    <a:pt x="368" y="271"/>
                  </a:lnTo>
                  <a:lnTo>
                    <a:pt x="386" y="246"/>
                  </a:lnTo>
                  <a:lnTo>
                    <a:pt x="418" y="256"/>
                  </a:lnTo>
                  <a:lnTo>
                    <a:pt x="434" y="250"/>
                  </a:lnTo>
                  <a:lnTo>
                    <a:pt x="472" y="246"/>
                  </a:lnTo>
                  <a:lnTo>
                    <a:pt x="475" y="187"/>
                  </a:lnTo>
                  <a:lnTo>
                    <a:pt x="500" y="162"/>
                  </a:lnTo>
                  <a:lnTo>
                    <a:pt x="509" y="157"/>
                  </a:lnTo>
                  <a:lnTo>
                    <a:pt x="506" y="13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5" name="Freeform 16"/>
            <p:cNvSpPr>
              <a:spLocks/>
            </p:cNvSpPr>
            <p:nvPr/>
          </p:nvSpPr>
          <p:spPr bwMode="auto">
            <a:xfrm>
              <a:off x="3723" y="2062"/>
              <a:ext cx="779" cy="598"/>
            </a:xfrm>
            <a:custGeom>
              <a:avLst/>
              <a:gdLst>
                <a:gd name="T0" fmla="*/ 52 w 759"/>
                <a:gd name="T1" fmla="*/ 162 h 630"/>
                <a:gd name="T2" fmla="*/ 44 w 759"/>
                <a:gd name="T3" fmla="*/ 143 h 630"/>
                <a:gd name="T4" fmla="*/ 87 w 759"/>
                <a:gd name="T5" fmla="*/ 104 h 630"/>
                <a:gd name="T6" fmla="*/ 130 w 759"/>
                <a:gd name="T7" fmla="*/ 104 h 630"/>
                <a:gd name="T8" fmla="*/ 150 w 759"/>
                <a:gd name="T9" fmla="*/ 86 h 630"/>
                <a:gd name="T10" fmla="*/ 183 w 759"/>
                <a:gd name="T11" fmla="*/ 67 h 630"/>
                <a:gd name="T12" fmla="*/ 215 w 759"/>
                <a:gd name="T13" fmla="*/ 56 h 630"/>
                <a:gd name="T14" fmla="*/ 236 w 759"/>
                <a:gd name="T15" fmla="*/ 47 h 630"/>
                <a:gd name="T16" fmla="*/ 280 w 759"/>
                <a:gd name="T17" fmla="*/ 47 h 630"/>
                <a:gd name="T18" fmla="*/ 323 w 759"/>
                <a:gd name="T19" fmla="*/ 47 h 630"/>
                <a:gd name="T20" fmla="*/ 331 w 759"/>
                <a:gd name="T21" fmla="*/ 77 h 630"/>
                <a:gd name="T22" fmla="*/ 377 w 759"/>
                <a:gd name="T23" fmla="*/ 86 h 630"/>
                <a:gd name="T24" fmla="*/ 398 w 759"/>
                <a:gd name="T25" fmla="*/ 95 h 630"/>
                <a:gd name="T26" fmla="*/ 418 w 759"/>
                <a:gd name="T27" fmla="*/ 77 h 630"/>
                <a:gd name="T28" fmla="*/ 441 w 759"/>
                <a:gd name="T29" fmla="*/ 56 h 630"/>
                <a:gd name="T30" fmla="*/ 441 w 759"/>
                <a:gd name="T31" fmla="*/ 28 h 630"/>
                <a:gd name="T32" fmla="*/ 472 w 759"/>
                <a:gd name="T33" fmla="*/ 9 h 630"/>
                <a:gd name="T34" fmla="*/ 498 w 759"/>
                <a:gd name="T35" fmla="*/ 25 h 630"/>
                <a:gd name="T36" fmla="*/ 659 w 759"/>
                <a:gd name="T37" fmla="*/ 72 h 630"/>
                <a:gd name="T38" fmla="*/ 699 w 759"/>
                <a:gd name="T39" fmla="*/ 114 h 630"/>
                <a:gd name="T40" fmla="*/ 709 w 759"/>
                <a:gd name="T41" fmla="*/ 163 h 630"/>
                <a:gd name="T42" fmla="*/ 739 w 759"/>
                <a:gd name="T43" fmla="*/ 211 h 630"/>
                <a:gd name="T44" fmla="*/ 693 w 759"/>
                <a:gd name="T45" fmla="*/ 283 h 630"/>
                <a:gd name="T46" fmla="*/ 713 w 759"/>
                <a:gd name="T47" fmla="*/ 328 h 630"/>
                <a:gd name="T48" fmla="*/ 718 w 759"/>
                <a:gd name="T49" fmla="*/ 357 h 630"/>
                <a:gd name="T50" fmla="*/ 709 w 759"/>
                <a:gd name="T51" fmla="*/ 382 h 630"/>
                <a:gd name="T52" fmla="*/ 752 w 759"/>
                <a:gd name="T53" fmla="*/ 429 h 630"/>
                <a:gd name="T54" fmla="*/ 752 w 759"/>
                <a:gd name="T55" fmla="*/ 448 h 630"/>
                <a:gd name="T56" fmla="*/ 739 w 759"/>
                <a:gd name="T57" fmla="*/ 490 h 630"/>
                <a:gd name="T58" fmla="*/ 690 w 759"/>
                <a:gd name="T59" fmla="*/ 515 h 630"/>
                <a:gd name="T60" fmla="*/ 660 w 759"/>
                <a:gd name="T61" fmla="*/ 545 h 630"/>
                <a:gd name="T62" fmla="*/ 651 w 759"/>
                <a:gd name="T63" fmla="*/ 587 h 630"/>
                <a:gd name="T64" fmla="*/ 647 w 759"/>
                <a:gd name="T65" fmla="*/ 616 h 630"/>
                <a:gd name="T66" fmla="*/ 622 w 759"/>
                <a:gd name="T67" fmla="*/ 616 h 630"/>
                <a:gd name="T68" fmla="*/ 590 w 759"/>
                <a:gd name="T69" fmla="*/ 607 h 630"/>
                <a:gd name="T70" fmla="*/ 558 w 759"/>
                <a:gd name="T71" fmla="*/ 587 h 630"/>
                <a:gd name="T72" fmla="*/ 526 w 759"/>
                <a:gd name="T73" fmla="*/ 587 h 630"/>
                <a:gd name="T74" fmla="*/ 495 w 759"/>
                <a:gd name="T75" fmla="*/ 568 h 630"/>
                <a:gd name="T76" fmla="*/ 461 w 759"/>
                <a:gd name="T77" fmla="*/ 568 h 630"/>
                <a:gd name="T78" fmla="*/ 429 w 759"/>
                <a:gd name="T79" fmla="*/ 596 h 630"/>
                <a:gd name="T80" fmla="*/ 408 w 759"/>
                <a:gd name="T81" fmla="*/ 577 h 630"/>
                <a:gd name="T82" fmla="*/ 377 w 759"/>
                <a:gd name="T83" fmla="*/ 577 h 630"/>
                <a:gd name="T84" fmla="*/ 331 w 759"/>
                <a:gd name="T85" fmla="*/ 559 h 630"/>
                <a:gd name="T86" fmla="*/ 280 w 759"/>
                <a:gd name="T87" fmla="*/ 539 h 630"/>
                <a:gd name="T88" fmla="*/ 236 w 759"/>
                <a:gd name="T89" fmla="*/ 509 h 630"/>
                <a:gd name="T90" fmla="*/ 193 w 759"/>
                <a:gd name="T91" fmla="*/ 500 h 630"/>
                <a:gd name="T92" fmla="*/ 183 w 759"/>
                <a:gd name="T93" fmla="*/ 520 h 630"/>
                <a:gd name="T94" fmla="*/ 162 w 759"/>
                <a:gd name="T95" fmla="*/ 500 h 630"/>
                <a:gd name="T96" fmla="*/ 162 w 759"/>
                <a:gd name="T97" fmla="*/ 480 h 630"/>
                <a:gd name="T98" fmla="*/ 108 w 759"/>
                <a:gd name="T99" fmla="*/ 462 h 630"/>
                <a:gd name="T100" fmla="*/ 75 w 759"/>
                <a:gd name="T101" fmla="*/ 452 h 630"/>
                <a:gd name="T102" fmla="*/ 75 w 759"/>
                <a:gd name="T103" fmla="*/ 414 h 630"/>
                <a:gd name="T104" fmla="*/ 44 w 759"/>
                <a:gd name="T105" fmla="*/ 423 h 630"/>
                <a:gd name="T106" fmla="*/ 53 w 759"/>
                <a:gd name="T107" fmla="*/ 375 h 630"/>
                <a:gd name="T108" fmla="*/ 44 w 759"/>
                <a:gd name="T109" fmla="*/ 355 h 630"/>
                <a:gd name="T110" fmla="*/ 33 w 759"/>
                <a:gd name="T111" fmla="*/ 298 h 630"/>
                <a:gd name="T112" fmla="*/ 44 w 759"/>
                <a:gd name="T113" fmla="*/ 268 h 630"/>
                <a:gd name="T114" fmla="*/ 22 w 759"/>
                <a:gd name="T115" fmla="*/ 250 h 630"/>
                <a:gd name="T116" fmla="*/ 12 w 759"/>
                <a:gd name="T117" fmla="*/ 211 h 630"/>
                <a:gd name="T118" fmla="*/ 22 w 759"/>
                <a:gd name="T119" fmla="*/ 182 h 630"/>
                <a:gd name="T120" fmla="*/ 23 w 759"/>
                <a:gd name="T121" fmla="*/ 14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9" h="630">
                  <a:moveTo>
                    <a:pt x="23" y="149"/>
                  </a:moveTo>
                  <a:lnTo>
                    <a:pt x="35" y="162"/>
                  </a:lnTo>
                  <a:lnTo>
                    <a:pt x="52" y="162"/>
                  </a:lnTo>
                  <a:lnTo>
                    <a:pt x="53" y="163"/>
                  </a:lnTo>
                  <a:lnTo>
                    <a:pt x="53" y="153"/>
                  </a:lnTo>
                  <a:lnTo>
                    <a:pt x="44" y="143"/>
                  </a:lnTo>
                  <a:lnTo>
                    <a:pt x="53" y="135"/>
                  </a:lnTo>
                  <a:lnTo>
                    <a:pt x="65" y="115"/>
                  </a:lnTo>
                  <a:lnTo>
                    <a:pt x="87" y="104"/>
                  </a:lnTo>
                  <a:lnTo>
                    <a:pt x="97" y="104"/>
                  </a:lnTo>
                  <a:lnTo>
                    <a:pt x="118" y="104"/>
                  </a:lnTo>
                  <a:lnTo>
                    <a:pt x="130" y="104"/>
                  </a:lnTo>
                  <a:lnTo>
                    <a:pt x="130" y="95"/>
                  </a:lnTo>
                  <a:lnTo>
                    <a:pt x="140" y="95"/>
                  </a:lnTo>
                  <a:lnTo>
                    <a:pt x="150" y="86"/>
                  </a:lnTo>
                  <a:lnTo>
                    <a:pt x="162" y="86"/>
                  </a:lnTo>
                  <a:lnTo>
                    <a:pt x="172" y="77"/>
                  </a:lnTo>
                  <a:lnTo>
                    <a:pt x="183" y="67"/>
                  </a:lnTo>
                  <a:lnTo>
                    <a:pt x="193" y="56"/>
                  </a:lnTo>
                  <a:lnTo>
                    <a:pt x="205" y="67"/>
                  </a:lnTo>
                  <a:lnTo>
                    <a:pt x="215" y="56"/>
                  </a:lnTo>
                  <a:lnTo>
                    <a:pt x="227" y="56"/>
                  </a:lnTo>
                  <a:lnTo>
                    <a:pt x="227" y="47"/>
                  </a:lnTo>
                  <a:lnTo>
                    <a:pt x="236" y="47"/>
                  </a:lnTo>
                  <a:lnTo>
                    <a:pt x="248" y="38"/>
                  </a:lnTo>
                  <a:lnTo>
                    <a:pt x="268" y="47"/>
                  </a:lnTo>
                  <a:lnTo>
                    <a:pt x="280" y="47"/>
                  </a:lnTo>
                  <a:lnTo>
                    <a:pt x="290" y="38"/>
                  </a:lnTo>
                  <a:lnTo>
                    <a:pt x="323" y="38"/>
                  </a:lnTo>
                  <a:lnTo>
                    <a:pt x="323" y="47"/>
                  </a:lnTo>
                  <a:lnTo>
                    <a:pt x="331" y="56"/>
                  </a:lnTo>
                  <a:lnTo>
                    <a:pt x="331" y="67"/>
                  </a:lnTo>
                  <a:lnTo>
                    <a:pt x="331" y="77"/>
                  </a:lnTo>
                  <a:lnTo>
                    <a:pt x="331" y="86"/>
                  </a:lnTo>
                  <a:lnTo>
                    <a:pt x="343" y="95"/>
                  </a:lnTo>
                  <a:lnTo>
                    <a:pt x="377" y="86"/>
                  </a:lnTo>
                  <a:lnTo>
                    <a:pt x="386" y="86"/>
                  </a:lnTo>
                  <a:lnTo>
                    <a:pt x="386" y="95"/>
                  </a:lnTo>
                  <a:lnTo>
                    <a:pt x="398" y="95"/>
                  </a:lnTo>
                  <a:lnTo>
                    <a:pt x="418" y="95"/>
                  </a:lnTo>
                  <a:lnTo>
                    <a:pt x="418" y="86"/>
                  </a:lnTo>
                  <a:lnTo>
                    <a:pt x="418" y="77"/>
                  </a:lnTo>
                  <a:lnTo>
                    <a:pt x="418" y="67"/>
                  </a:lnTo>
                  <a:lnTo>
                    <a:pt x="429" y="67"/>
                  </a:lnTo>
                  <a:lnTo>
                    <a:pt x="441" y="56"/>
                  </a:lnTo>
                  <a:lnTo>
                    <a:pt x="441" y="47"/>
                  </a:lnTo>
                  <a:lnTo>
                    <a:pt x="421" y="42"/>
                  </a:lnTo>
                  <a:lnTo>
                    <a:pt x="441" y="28"/>
                  </a:lnTo>
                  <a:lnTo>
                    <a:pt x="441" y="19"/>
                  </a:lnTo>
                  <a:lnTo>
                    <a:pt x="472" y="0"/>
                  </a:lnTo>
                  <a:lnTo>
                    <a:pt x="472" y="9"/>
                  </a:lnTo>
                  <a:lnTo>
                    <a:pt x="472" y="19"/>
                  </a:lnTo>
                  <a:lnTo>
                    <a:pt x="472" y="28"/>
                  </a:lnTo>
                  <a:lnTo>
                    <a:pt x="498" y="25"/>
                  </a:lnTo>
                  <a:lnTo>
                    <a:pt x="636" y="49"/>
                  </a:lnTo>
                  <a:lnTo>
                    <a:pt x="639" y="62"/>
                  </a:lnTo>
                  <a:lnTo>
                    <a:pt x="659" y="72"/>
                  </a:lnTo>
                  <a:lnTo>
                    <a:pt x="674" y="77"/>
                  </a:lnTo>
                  <a:lnTo>
                    <a:pt x="700" y="93"/>
                  </a:lnTo>
                  <a:lnTo>
                    <a:pt x="699" y="114"/>
                  </a:lnTo>
                  <a:lnTo>
                    <a:pt x="702" y="128"/>
                  </a:lnTo>
                  <a:lnTo>
                    <a:pt x="709" y="135"/>
                  </a:lnTo>
                  <a:lnTo>
                    <a:pt x="709" y="163"/>
                  </a:lnTo>
                  <a:lnTo>
                    <a:pt x="714" y="170"/>
                  </a:lnTo>
                  <a:lnTo>
                    <a:pt x="741" y="195"/>
                  </a:lnTo>
                  <a:lnTo>
                    <a:pt x="739" y="211"/>
                  </a:lnTo>
                  <a:lnTo>
                    <a:pt x="747" y="250"/>
                  </a:lnTo>
                  <a:lnTo>
                    <a:pt x="732" y="260"/>
                  </a:lnTo>
                  <a:lnTo>
                    <a:pt x="693" y="283"/>
                  </a:lnTo>
                  <a:lnTo>
                    <a:pt x="702" y="296"/>
                  </a:lnTo>
                  <a:lnTo>
                    <a:pt x="720" y="300"/>
                  </a:lnTo>
                  <a:lnTo>
                    <a:pt x="713" y="328"/>
                  </a:lnTo>
                  <a:lnTo>
                    <a:pt x="713" y="335"/>
                  </a:lnTo>
                  <a:lnTo>
                    <a:pt x="716" y="339"/>
                  </a:lnTo>
                  <a:lnTo>
                    <a:pt x="718" y="357"/>
                  </a:lnTo>
                  <a:lnTo>
                    <a:pt x="709" y="366"/>
                  </a:lnTo>
                  <a:lnTo>
                    <a:pt x="714" y="374"/>
                  </a:lnTo>
                  <a:lnTo>
                    <a:pt x="709" y="382"/>
                  </a:lnTo>
                  <a:lnTo>
                    <a:pt x="723" y="392"/>
                  </a:lnTo>
                  <a:lnTo>
                    <a:pt x="742" y="406"/>
                  </a:lnTo>
                  <a:lnTo>
                    <a:pt x="752" y="429"/>
                  </a:lnTo>
                  <a:lnTo>
                    <a:pt x="743" y="431"/>
                  </a:lnTo>
                  <a:lnTo>
                    <a:pt x="743" y="444"/>
                  </a:lnTo>
                  <a:lnTo>
                    <a:pt x="752" y="448"/>
                  </a:lnTo>
                  <a:lnTo>
                    <a:pt x="759" y="461"/>
                  </a:lnTo>
                  <a:lnTo>
                    <a:pt x="752" y="482"/>
                  </a:lnTo>
                  <a:lnTo>
                    <a:pt x="739" y="490"/>
                  </a:lnTo>
                  <a:lnTo>
                    <a:pt x="717" y="487"/>
                  </a:lnTo>
                  <a:lnTo>
                    <a:pt x="696" y="504"/>
                  </a:lnTo>
                  <a:lnTo>
                    <a:pt x="690" y="515"/>
                  </a:lnTo>
                  <a:lnTo>
                    <a:pt x="680" y="531"/>
                  </a:lnTo>
                  <a:lnTo>
                    <a:pt x="668" y="534"/>
                  </a:lnTo>
                  <a:lnTo>
                    <a:pt x="660" y="545"/>
                  </a:lnTo>
                  <a:lnTo>
                    <a:pt x="656" y="558"/>
                  </a:lnTo>
                  <a:lnTo>
                    <a:pt x="651" y="578"/>
                  </a:lnTo>
                  <a:lnTo>
                    <a:pt x="651" y="587"/>
                  </a:lnTo>
                  <a:lnTo>
                    <a:pt x="651" y="598"/>
                  </a:lnTo>
                  <a:lnTo>
                    <a:pt x="647" y="606"/>
                  </a:lnTo>
                  <a:lnTo>
                    <a:pt x="647" y="616"/>
                  </a:lnTo>
                  <a:lnTo>
                    <a:pt x="636" y="630"/>
                  </a:lnTo>
                  <a:lnTo>
                    <a:pt x="633" y="616"/>
                  </a:lnTo>
                  <a:lnTo>
                    <a:pt x="622" y="616"/>
                  </a:lnTo>
                  <a:lnTo>
                    <a:pt x="611" y="616"/>
                  </a:lnTo>
                  <a:lnTo>
                    <a:pt x="601" y="616"/>
                  </a:lnTo>
                  <a:lnTo>
                    <a:pt x="590" y="607"/>
                  </a:lnTo>
                  <a:lnTo>
                    <a:pt x="579" y="596"/>
                  </a:lnTo>
                  <a:lnTo>
                    <a:pt x="567" y="587"/>
                  </a:lnTo>
                  <a:lnTo>
                    <a:pt x="558" y="587"/>
                  </a:lnTo>
                  <a:lnTo>
                    <a:pt x="546" y="568"/>
                  </a:lnTo>
                  <a:lnTo>
                    <a:pt x="538" y="577"/>
                  </a:lnTo>
                  <a:lnTo>
                    <a:pt x="526" y="587"/>
                  </a:lnTo>
                  <a:lnTo>
                    <a:pt x="495" y="596"/>
                  </a:lnTo>
                  <a:lnTo>
                    <a:pt x="495" y="587"/>
                  </a:lnTo>
                  <a:lnTo>
                    <a:pt x="495" y="568"/>
                  </a:lnTo>
                  <a:lnTo>
                    <a:pt x="483" y="577"/>
                  </a:lnTo>
                  <a:lnTo>
                    <a:pt x="472" y="577"/>
                  </a:lnTo>
                  <a:lnTo>
                    <a:pt x="461" y="568"/>
                  </a:lnTo>
                  <a:lnTo>
                    <a:pt x="441" y="577"/>
                  </a:lnTo>
                  <a:lnTo>
                    <a:pt x="441" y="587"/>
                  </a:lnTo>
                  <a:lnTo>
                    <a:pt x="429" y="596"/>
                  </a:lnTo>
                  <a:lnTo>
                    <a:pt x="429" y="577"/>
                  </a:lnTo>
                  <a:lnTo>
                    <a:pt x="418" y="568"/>
                  </a:lnTo>
                  <a:lnTo>
                    <a:pt x="408" y="577"/>
                  </a:lnTo>
                  <a:lnTo>
                    <a:pt x="398" y="577"/>
                  </a:lnTo>
                  <a:lnTo>
                    <a:pt x="386" y="587"/>
                  </a:lnTo>
                  <a:lnTo>
                    <a:pt x="377" y="577"/>
                  </a:lnTo>
                  <a:lnTo>
                    <a:pt x="354" y="577"/>
                  </a:lnTo>
                  <a:lnTo>
                    <a:pt x="343" y="568"/>
                  </a:lnTo>
                  <a:lnTo>
                    <a:pt x="331" y="559"/>
                  </a:lnTo>
                  <a:lnTo>
                    <a:pt x="323" y="548"/>
                  </a:lnTo>
                  <a:lnTo>
                    <a:pt x="302" y="548"/>
                  </a:lnTo>
                  <a:lnTo>
                    <a:pt x="280" y="539"/>
                  </a:lnTo>
                  <a:lnTo>
                    <a:pt x="268" y="529"/>
                  </a:lnTo>
                  <a:lnTo>
                    <a:pt x="248" y="500"/>
                  </a:lnTo>
                  <a:lnTo>
                    <a:pt x="236" y="509"/>
                  </a:lnTo>
                  <a:lnTo>
                    <a:pt x="227" y="500"/>
                  </a:lnTo>
                  <a:lnTo>
                    <a:pt x="205" y="500"/>
                  </a:lnTo>
                  <a:lnTo>
                    <a:pt x="193" y="500"/>
                  </a:lnTo>
                  <a:lnTo>
                    <a:pt x="205" y="509"/>
                  </a:lnTo>
                  <a:lnTo>
                    <a:pt x="193" y="509"/>
                  </a:lnTo>
                  <a:lnTo>
                    <a:pt x="183" y="520"/>
                  </a:lnTo>
                  <a:lnTo>
                    <a:pt x="183" y="529"/>
                  </a:lnTo>
                  <a:lnTo>
                    <a:pt x="172" y="509"/>
                  </a:lnTo>
                  <a:lnTo>
                    <a:pt x="162" y="500"/>
                  </a:lnTo>
                  <a:lnTo>
                    <a:pt x="140" y="500"/>
                  </a:lnTo>
                  <a:lnTo>
                    <a:pt x="150" y="491"/>
                  </a:lnTo>
                  <a:lnTo>
                    <a:pt x="162" y="480"/>
                  </a:lnTo>
                  <a:lnTo>
                    <a:pt x="150" y="472"/>
                  </a:lnTo>
                  <a:lnTo>
                    <a:pt x="130" y="472"/>
                  </a:lnTo>
                  <a:lnTo>
                    <a:pt x="108" y="462"/>
                  </a:lnTo>
                  <a:lnTo>
                    <a:pt x="97" y="462"/>
                  </a:lnTo>
                  <a:lnTo>
                    <a:pt x="87" y="452"/>
                  </a:lnTo>
                  <a:lnTo>
                    <a:pt x="75" y="452"/>
                  </a:lnTo>
                  <a:lnTo>
                    <a:pt x="75" y="443"/>
                  </a:lnTo>
                  <a:lnTo>
                    <a:pt x="75" y="433"/>
                  </a:lnTo>
                  <a:lnTo>
                    <a:pt x="75" y="414"/>
                  </a:lnTo>
                  <a:lnTo>
                    <a:pt x="65" y="414"/>
                  </a:lnTo>
                  <a:lnTo>
                    <a:pt x="49" y="415"/>
                  </a:lnTo>
                  <a:lnTo>
                    <a:pt x="44" y="423"/>
                  </a:lnTo>
                  <a:lnTo>
                    <a:pt x="44" y="414"/>
                  </a:lnTo>
                  <a:lnTo>
                    <a:pt x="44" y="384"/>
                  </a:lnTo>
                  <a:lnTo>
                    <a:pt x="53" y="375"/>
                  </a:lnTo>
                  <a:lnTo>
                    <a:pt x="44" y="375"/>
                  </a:lnTo>
                  <a:lnTo>
                    <a:pt x="44" y="365"/>
                  </a:lnTo>
                  <a:lnTo>
                    <a:pt x="44" y="355"/>
                  </a:lnTo>
                  <a:lnTo>
                    <a:pt x="44" y="327"/>
                  </a:lnTo>
                  <a:lnTo>
                    <a:pt x="44" y="318"/>
                  </a:lnTo>
                  <a:lnTo>
                    <a:pt x="33" y="298"/>
                  </a:lnTo>
                  <a:lnTo>
                    <a:pt x="33" y="288"/>
                  </a:lnTo>
                  <a:lnTo>
                    <a:pt x="33" y="279"/>
                  </a:lnTo>
                  <a:lnTo>
                    <a:pt x="44" y="268"/>
                  </a:lnTo>
                  <a:lnTo>
                    <a:pt x="33" y="268"/>
                  </a:lnTo>
                  <a:lnTo>
                    <a:pt x="22" y="260"/>
                  </a:lnTo>
                  <a:lnTo>
                    <a:pt x="22" y="250"/>
                  </a:lnTo>
                  <a:lnTo>
                    <a:pt x="12" y="241"/>
                  </a:lnTo>
                  <a:lnTo>
                    <a:pt x="0" y="221"/>
                  </a:lnTo>
                  <a:lnTo>
                    <a:pt x="12" y="211"/>
                  </a:lnTo>
                  <a:lnTo>
                    <a:pt x="22" y="200"/>
                  </a:lnTo>
                  <a:lnTo>
                    <a:pt x="22" y="192"/>
                  </a:lnTo>
                  <a:lnTo>
                    <a:pt x="22" y="182"/>
                  </a:lnTo>
                  <a:lnTo>
                    <a:pt x="22" y="174"/>
                  </a:lnTo>
                  <a:lnTo>
                    <a:pt x="22" y="163"/>
                  </a:lnTo>
                  <a:lnTo>
                    <a:pt x="23" y="149"/>
                  </a:lnTo>
                  <a:lnTo>
                    <a:pt x="23" y="149"/>
                  </a:lnTo>
                </a:path>
              </a:pathLst>
            </a:custGeom>
            <a:grpFill/>
            <a:ln w="3175" cap="flat"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16" name="Freeform 20"/>
            <p:cNvSpPr>
              <a:spLocks/>
            </p:cNvSpPr>
            <p:nvPr/>
          </p:nvSpPr>
          <p:spPr bwMode="auto">
            <a:xfrm>
              <a:off x="1509" y="2816"/>
              <a:ext cx="1132" cy="796"/>
            </a:xfrm>
            <a:custGeom>
              <a:avLst/>
              <a:gdLst>
                <a:gd name="T0" fmla="*/ 642 w 1103"/>
                <a:gd name="T1" fmla="*/ 175 h 839"/>
                <a:gd name="T2" fmla="*/ 579 w 1103"/>
                <a:gd name="T3" fmla="*/ 153 h 839"/>
                <a:gd name="T4" fmla="*/ 503 w 1103"/>
                <a:gd name="T5" fmla="*/ 125 h 839"/>
                <a:gd name="T6" fmla="*/ 451 w 1103"/>
                <a:gd name="T7" fmla="*/ 105 h 839"/>
                <a:gd name="T8" fmla="*/ 375 w 1103"/>
                <a:gd name="T9" fmla="*/ 77 h 839"/>
                <a:gd name="T10" fmla="*/ 311 w 1103"/>
                <a:gd name="T11" fmla="*/ 57 h 839"/>
                <a:gd name="T12" fmla="*/ 246 w 1103"/>
                <a:gd name="T13" fmla="*/ 19 h 839"/>
                <a:gd name="T14" fmla="*/ 203 w 1103"/>
                <a:gd name="T15" fmla="*/ 0 h 839"/>
                <a:gd name="T16" fmla="*/ 182 w 1103"/>
                <a:gd name="T17" fmla="*/ 19 h 839"/>
                <a:gd name="T18" fmla="*/ 139 w 1103"/>
                <a:gd name="T19" fmla="*/ 19 h 839"/>
                <a:gd name="T20" fmla="*/ 87 w 1103"/>
                <a:gd name="T21" fmla="*/ 28 h 839"/>
                <a:gd name="T22" fmla="*/ 96 w 1103"/>
                <a:gd name="T23" fmla="*/ 57 h 839"/>
                <a:gd name="T24" fmla="*/ 87 w 1103"/>
                <a:gd name="T25" fmla="*/ 67 h 839"/>
                <a:gd name="T26" fmla="*/ 87 w 1103"/>
                <a:gd name="T27" fmla="*/ 105 h 839"/>
                <a:gd name="T28" fmla="*/ 65 w 1103"/>
                <a:gd name="T29" fmla="*/ 125 h 839"/>
                <a:gd name="T30" fmla="*/ 118 w 1103"/>
                <a:gd name="T31" fmla="*/ 144 h 839"/>
                <a:gd name="T32" fmla="*/ 139 w 1103"/>
                <a:gd name="T33" fmla="*/ 175 h 839"/>
                <a:gd name="T34" fmla="*/ 193 w 1103"/>
                <a:gd name="T35" fmla="*/ 194 h 839"/>
                <a:gd name="T36" fmla="*/ 225 w 1103"/>
                <a:gd name="T37" fmla="*/ 202 h 839"/>
                <a:gd name="T38" fmla="*/ 246 w 1103"/>
                <a:gd name="T39" fmla="*/ 232 h 839"/>
                <a:gd name="T40" fmla="*/ 257 w 1103"/>
                <a:gd name="T41" fmla="*/ 260 h 839"/>
                <a:gd name="T42" fmla="*/ 225 w 1103"/>
                <a:gd name="T43" fmla="*/ 280 h 839"/>
                <a:gd name="T44" fmla="*/ 193 w 1103"/>
                <a:gd name="T45" fmla="*/ 308 h 839"/>
                <a:gd name="T46" fmla="*/ 171 w 1103"/>
                <a:gd name="T47" fmla="*/ 357 h 839"/>
                <a:gd name="T48" fmla="*/ 150 w 1103"/>
                <a:gd name="T49" fmla="*/ 386 h 839"/>
                <a:gd name="T50" fmla="*/ 108 w 1103"/>
                <a:gd name="T51" fmla="*/ 433 h 839"/>
                <a:gd name="T52" fmla="*/ 96 w 1103"/>
                <a:gd name="T53" fmla="*/ 473 h 839"/>
                <a:gd name="T54" fmla="*/ 75 w 1103"/>
                <a:gd name="T55" fmla="*/ 521 h 839"/>
                <a:gd name="T56" fmla="*/ 53 w 1103"/>
                <a:gd name="T57" fmla="*/ 560 h 839"/>
                <a:gd name="T58" fmla="*/ 44 w 1103"/>
                <a:gd name="T59" fmla="*/ 588 h 839"/>
                <a:gd name="T60" fmla="*/ 10 w 1103"/>
                <a:gd name="T61" fmla="*/ 608 h 839"/>
                <a:gd name="T62" fmla="*/ 22 w 1103"/>
                <a:gd name="T63" fmla="*/ 655 h 839"/>
                <a:gd name="T64" fmla="*/ 75 w 1103"/>
                <a:gd name="T65" fmla="*/ 705 h 839"/>
                <a:gd name="T66" fmla="*/ 96 w 1103"/>
                <a:gd name="T67" fmla="*/ 733 h 839"/>
                <a:gd name="T68" fmla="*/ 75 w 1103"/>
                <a:gd name="T69" fmla="*/ 792 h 839"/>
                <a:gd name="T70" fmla="*/ 128 w 1103"/>
                <a:gd name="T71" fmla="*/ 819 h 839"/>
                <a:gd name="T72" fmla="*/ 193 w 1103"/>
                <a:gd name="T73" fmla="*/ 792 h 839"/>
                <a:gd name="T74" fmla="*/ 278 w 1103"/>
                <a:gd name="T75" fmla="*/ 792 h 839"/>
                <a:gd name="T76" fmla="*/ 375 w 1103"/>
                <a:gd name="T77" fmla="*/ 819 h 839"/>
                <a:gd name="T78" fmla="*/ 451 w 1103"/>
                <a:gd name="T79" fmla="*/ 828 h 839"/>
                <a:gd name="T80" fmla="*/ 482 w 1103"/>
                <a:gd name="T81" fmla="*/ 819 h 839"/>
                <a:gd name="T82" fmla="*/ 536 w 1103"/>
                <a:gd name="T83" fmla="*/ 781 h 839"/>
                <a:gd name="T84" fmla="*/ 621 w 1103"/>
                <a:gd name="T85" fmla="*/ 772 h 839"/>
                <a:gd name="T86" fmla="*/ 654 w 1103"/>
                <a:gd name="T87" fmla="*/ 723 h 839"/>
                <a:gd name="T88" fmla="*/ 717 w 1103"/>
                <a:gd name="T89" fmla="*/ 684 h 839"/>
                <a:gd name="T90" fmla="*/ 707 w 1103"/>
                <a:gd name="T91" fmla="*/ 627 h 839"/>
                <a:gd name="T92" fmla="*/ 770 w 1103"/>
                <a:gd name="T93" fmla="*/ 560 h 839"/>
                <a:gd name="T94" fmla="*/ 847 w 1103"/>
                <a:gd name="T95" fmla="*/ 511 h 839"/>
                <a:gd name="T96" fmla="*/ 857 w 1103"/>
                <a:gd name="T97" fmla="*/ 492 h 839"/>
                <a:gd name="T98" fmla="*/ 942 w 1103"/>
                <a:gd name="T99" fmla="*/ 482 h 839"/>
                <a:gd name="T100" fmla="*/ 1007 w 1103"/>
                <a:gd name="T101" fmla="*/ 473 h 839"/>
                <a:gd name="T102" fmla="*/ 1071 w 1103"/>
                <a:gd name="T103" fmla="*/ 453 h 839"/>
                <a:gd name="T104" fmla="*/ 1103 w 1103"/>
                <a:gd name="T105" fmla="*/ 405 h 839"/>
                <a:gd name="T106" fmla="*/ 1071 w 1103"/>
                <a:gd name="T107" fmla="*/ 376 h 839"/>
                <a:gd name="T108" fmla="*/ 1006 w 1103"/>
                <a:gd name="T109" fmla="*/ 378 h 839"/>
                <a:gd name="T110" fmla="*/ 953 w 1103"/>
                <a:gd name="T111" fmla="*/ 347 h 839"/>
                <a:gd name="T112" fmla="*/ 910 w 1103"/>
                <a:gd name="T113" fmla="*/ 319 h 839"/>
                <a:gd name="T114" fmla="*/ 847 w 1103"/>
                <a:gd name="T115" fmla="*/ 300 h 839"/>
                <a:gd name="T116" fmla="*/ 770 w 1103"/>
                <a:gd name="T117" fmla="*/ 251 h 839"/>
                <a:gd name="T118" fmla="*/ 727 w 1103"/>
                <a:gd name="T119" fmla="*/ 221 h 839"/>
                <a:gd name="T120" fmla="*/ 706 w 1103"/>
                <a:gd name="T121" fmla="*/ 193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3" h="839">
                  <a:moveTo>
                    <a:pt x="706" y="193"/>
                  </a:moveTo>
                  <a:lnTo>
                    <a:pt x="695" y="194"/>
                  </a:lnTo>
                  <a:lnTo>
                    <a:pt x="684" y="183"/>
                  </a:lnTo>
                  <a:lnTo>
                    <a:pt x="664" y="183"/>
                  </a:lnTo>
                  <a:lnTo>
                    <a:pt x="642" y="175"/>
                  </a:lnTo>
                  <a:lnTo>
                    <a:pt x="632" y="164"/>
                  </a:lnTo>
                  <a:lnTo>
                    <a:pt x="621" y="164"/>
                  </a:lnTo>
                  <a:lnTo>
                    <a:pt x="611" y="164"/>
                  </a:lnTo>
                  <a:lnTo>
                    <a:pt x="589" y="164"/>
                  </a:lnTo>
                  <a:lnTo>
                    <a:pt x="579" y="153"/>
                  </a:lnTo>
                  <a:lnTo>
                    <a:pt x="568" y="135"/>
                  </a:lnTo>
                  <a:lnTo>
                    <a:pt x="546" y="135"/>
                  </a:lnTo>
                  <a:lnTo>
                    <a:pt x="536" y="125"/>
                  </a:lnTo>
                  <a:lnTo>
                    <a:pt x="526" y="125"/>
                  </a:lnTo>
                  <a:lnTo>
                    <a:pt x="503" y="125"/>
                  </a:lnTo>
                  <a:lnTo>
                    <a:pt x="493" y="125"/>
                  </a:lnTo>
                  <a:lnTo>
                    <a:pt x="482" y="116"/>
                  </a:lnTo>
                  <a:lnTo>
                    <a:pt x="471" y="116"/>
                  </a:lnTo>
                  <a:lnTo>
                    <a:pt x="461" y="116"/>
                  </a:lnTo>
                  <a:lnTo>
                    <a:pt x="451" y="105"/>
                  </a:lnTo>
                  <a:lnTo>
                    <a:pt x="439" y="96"/>
                  </a:lnTo>
                  <a:lnTo>
                    <a:pt x="429" y="96"/>
                  </a:lnTo>
                  <a:lnTo>
                    <a:pt x="408" y="87"/>
                  </a:lnTo>
                  <a:lnTo>
                    <a:pt x="396" y="87"/>
                  </a:lnTo>
                  <a:lnTo>
                    <a:pt x="375" y="77"/>
                  </a:lnTo>
                  <a:lnTo>
                    <a:pt x="375" y="67"/>
                  </a:lnTo>
                  <a:lnTo>
                    <a:pt x="353" y="67"/>
                  </a:lnTo>
                  <a:lnTo>
                    <a:pt x="343" y="57"/>
                  </a:lnTo>
                  <a:lnTo>
                    <a:pt x="332" y="57"/>
                  </a:lnTo>
                  <a:lnTo>
                    <a:pt x="311" y="57"/>
                  </a:lnTo>
                  <a:lnTo>
                    <a:pt x="300" y="48"/>
                  </a:lnTo>
                  <a:lnTo>
                    <a:pt x="288" y="39"/>
                  </a:lnTo>
                  <a:lnTo>
                    <a:pt x="268" y="48"/>
                  </a:lnTo>
                  <a:lnTo>
                    <a:pt x="257" y="28"/>
                  </a:lnTo>
                  <a:lnTo>
                    <a:pt x="246" y="19"/>
                  </a:lnTo>
                  <a:lnTo>
                    <a:pt x="246" y="10"/>
                  </a:lnTo>
                  <a:lnTo>
                    <a:pt x="246" y="0"/>
                  </a:lnTo>
                  <a:lnTo>
                    <a:pt x="225" y="10"/>
                  </a:lnTo>
                  <a:lnTo>
                    <a:pt x="215" y="10"/>
                  </a:lnTo>
                  <a:lnTo>
                    <a:pt x="203" y="0"/>
                  </a:lnTo>
                  <a:lnTo>
                    <a:pt x="203" y="10"/>
                  </a:lnTo>
                  <a:lnTo>
                    <a:pt x="193" y="10"/>
                  </a:lnTo>
                  <a:lnTo>
                    <a:pt x="182" y="10"/>
                  </a:lnTo>
                  <a:lnTo>
                    <a:pt x="171" y="10"/>
                  </a:lnTo>
                  <a:lnTo>
                    <a:pt x="182" y="19"/>
                  </a:lnTo>
                  <a:lnTo>
                    <a:pt x="171" y="28"/>
                  </a:lnTo>
                  <a:lnTo>
                    <a:pt x="160" y="39"/>
                  </a:lnTo>
                  <a:lnTo>
                    <a:pt x="160" y="28"/>
                  </a:lnTo>
                  <a:lnTo>
                    <a:pt x="150" y="19"/>
                  </a:lnTo>
                  <a:lnTo>
                    <a:pt x="139" y="19"/>
                  </a:lnTo>
                  <a:lnTo>
                    <a:pt x="128" y="19"/>
                  </a:lnTo>
                  <a:lnTo>
                    <a:pt x="118" y="10"/>
                  </a:lnTo>
                  <a:lnTo>
                    <a:pt x="108" y="28"/>
                  </a:lnTo>
                  <a:lnTo>
                    <a:pt x="96" y="19"/>
                  </a:lnTo>
                  <a:lnTo>
                    <a:pt x="87" y="28"/>
                  </a:lnTo>
                  <a:lnTo>
                    <a:pt x="75" y="39"/>
                  </a:lnTo>
                  <a:lnTo>
                    <a:pt x="87" y="48"/>
                  </a:lnTo>
                  <a:lnTo>
                    <a:pt x="87" y="57"/>
                  </a:lnTo>
                  <a:lnTo>
                    <a:pt x="96" y="48"/>
                  </a:lnTo>
                  <a:lnTo>
                    <a:pt x="96" y="57"/>
                  </a:lnTo>
                  <a:lnTo>
                    <a:pt x="87" y="67"/>
                  </a:lnTo>
                  <a:lnTo>
                    <a:pt x="75" y="67"/>
                  </a:lnTo>
                  <a:lnTo>
                    <a:pt x="75" y="77"/>
                  </a:lnTo>
                  <a:lnTo>
                    <a:pt x="87" y="77"/>
                  </a:lnTo>
                  <a:lnTo>
                    <a:pt x="87" y="67"/>
                  </a:lnTo>
                  <a:lnTo>
                    <a:pt x="108" y="67"/>
                  </a:lnTo>
                  <a:lnTo>
                    <a:pt x="108" y="77"/>
                  </a:lnTo>
                  <a:lnTo>
                    <a:pt x="96" y="87"/>
                  </a:lnTo>
                  <a:lnTo>
                    <a:pt x="96" y="96"/>
                  </a:lnTo>
                  <a:lnTo>
                    <a:pt x="87" y="105"/>
                  </a:lnTo>
                  <a:lnTo>
                    <a:pt x="96" y="105"/>
                  </a:lnTo>
                  <a:lnTo>
                    <a:pt x="96" y="116"/>
                  </a:lnTo>
                  <a:lnTo>
                    <a:pt x="87" y="125"/>
                  </a:lnTo>
                  <a:lnTo>
                    <a:pt x="75" y="116"/>
                  </a:lnTo>
                  <a:lnTo>
                    <a:pt x="65" y="125"/>
                  </a:lnTo>
                  <a:lnTo>
                    <a:pt x="65" y="144"/>
                  </a:lnTo>
                  <a:lnTo>
                    <a:pt x="87" y="144"/>
                  </a:lnTo>
                  <a:lnTo>
                    <a:pt x="96" y="144"/>
                  </a:lnTo>
                  <a:lnTo>
                    <a:pt x="96" y="135"/>
                  </a:lnTo>
                  <a:lnTo>
                    <a:pt x="118" y="144"/>
                  </a:lnTo>
                  <a:lnTo>
                    <a:pt x="128" y="144"/>
                  </a:lnTo>
                  <a:lnTo>
                    <a:pt x="128" y="153"/>
                  </a:lnTo>
                  <a:lnTo>
                    <a:pt x="128" y="164"/>
                  </a:lnTo>
                  <a:lnTo>
                    <a:pt x="128" y="175"/>
                  </a:lnTo>
                  <a:lnTo>
                    <a:pt x="139" y="175"/>
                  </a:lnTo>
                  <a:lnTo>
                    <a:pt x="150" y="175"/>
                  </a:lnTo>
                  <a:lnTo>
                    <a:pt x="160" y="175"/>
                  </a:lnTo>
                  <a:lnTo>
                    <a:pt x="171" y="183"/>
                  </a:lnTo>
                  <a:lnTo>
                    <a:pt x="182" y="183"/>
                  </a:lnTo>
                  <a:lnTo>
                    <a:pt x="193" y="194"/>
                  </a:lnTo>
                  <a:lnTo>
                    <a:pt x="203" y="202"/>
                  </a:lnTo>
                  <a:lnTo>
                    <a:pt x="203" y="194"/>
                  </a:lnTo>
                  <a:lnTo>
                    <a:pt x="215" y="194"/>
                  </a:lnTo>
                  <a:lnTo>
                    <a:pt x="225" y="194"/>
                  </a:lnTo>
                  <a:lnTo>
                    <a:pt x="225" y="202"/>
                  </a:lnTo>
                  <a:lnTo>
                    <a:pt x="235" y="202"/>
                  </a:lnTo>
                  <a:lnTo>
                    <a:pt x="246" y="202"/>
                  </a:lnTo>
                  <a:lnTo>
                    <a:pt x="257" y="212"/>
                  </a:lnTo>
                  <a:lnTo>
                    <a:pt x="246" y="221"/>
                  </a:lnTo>
                  <a:lnTo>
                    <a:pt x="246" y="232"/>
                  </a:lnTo>
                  <a:lnTo>
                    <a:pt x="246" y="240"/>
                  </a:lnTo>
                  <a:lnTo>
                    <a:pt x="257" y="240"/>
                  </a:lnTo>
                  <a:lnTo>
                    <a:pt x="268" y="251"/>
                  </a:lnTo>
                  <a:lnTo>
                    <a:pt x="268" y="260"/>
                  </a:lnTo>
                  <a:lnTo>
                    <a:pt x="257" y="260"/>
                  </a:lnTo>
                  <a:lnTo>
                    <a:pt x="257" y="269"/>
                  </a:lnTo>
                  <a:lnTo>
                    <a:pt x="246" y="269"/>
                  </a:lnTo>
                  <a:lnTo>
                    <a:pt x="235" y="269"/>
                  </a:lnTo>
                  <a:lnTo>
                    <a:pt x="235" y="280"/>
                  </a:lnTo>
                  <a:lnTo>
                    <a:pt x="225" y="280"/>
                  </a:lnTo>
                  <a:lnTo>
                    <a:pt x="215" y="280"/>
                  </a:lnTo>
                  <a:lnTo>
                    <a:pt x="215" y="289"/>
                  </a:lnTo>
                  <a:lnTo>
                    <a:pt x="203" y="289"/>
                  </a:lnTo>
                  <a:lnTo>
                    <a:pt x="193" y="300"/>
                  </a:lnTo>
                  <a:lnTo>
                    <a:pt x="193" y="308"/>
                  </a:lnTo>
                  <a:lnTo>
                    <a:pt x="182" y="319"/>
                  </a:lnTo>
                  <a:lnTo>
                    <a:pt x="182" y="326"/>
                  </a:lnTo>
                  <a:lnTo>
                    <a:pt x="171" y="337"/>
                  </a:lnTo>
                  <a:lnTo>
                    <a:pt x="171" y="347"/>
                  </a:lnTo>
                  <a:lnTo>
                    <a:pt x="171" y="357"/>
                  </a:lnTo>
                  <a:lnTo>
                    <a:pt x="171" y="367"/>
                  </a:lnTo>
                  <a:lnTo>
                    <a:pt x="171" y="376"/>
                  </a:lnTo>
                  <a:lnTo>
                    <a:pt x="160" y="376"/>
                  </a:lnTo>
                  <a:lnTo>
                    <a:pt x="150" y="376"/>
                  </a:lnTo>
                  <a:lnTo>
                    <a:pt x="150" y="386"/>
                  </a:lnTo>
                  <a:lnTo>
                    <a:pt x="128" y="405"/>
                  </a:lnTo>
                  <a:lnTo>
                    <a:pt x="128" y="415"/>
                  </a:lnTo>
                  <a:lnTo>
                    <a:pt x="118" y="425"/>
                  </a:lnTo>
                  <a:lnTo>
                    <a:pt x="118" y="433"/>
                  </a:lnTo>
                  <a:lnTo>
                    <a:pt x="108" y="433"/>
                  </a:lnTo>
                  <a:lnTo>
                    <a:pt x="87" y="425"/>
                  </a:lnTo>
                  <a:lnTo>
                    <a:pt x="87" y="444"/>
                  </a:lnTo>
                  <a:lnTo>
                    <a:pt x="87" y="453"/>
                  </a:lnTo>
                  <a:lnTo>
                    <a:pt x="87" y="463"/>
                  </a:lnTo>
                  <a:lnTo>
                    <a:pt x="96" y="473"/>
                  </a:lnTo>
                  <a:lnTo>
                    <a:pt x="96" y="482"/>
                  </a:lnTo>
                  <a:lnTo>
                    <a:pt x="96" y="492"/>
                  </a:lnTo>
                  <a:lnTo>
                    <a:pt x="87" y="501"/>
                  </a:lnTo>
                  <a:lnTo>
                    <a:pt x="75" y="511"/>
                  </a:lnTo>
                  <a:lnTo>
                    <a:pt x="75" y="521"/>
                  </a:lnTo>
                  <a:lnTo>
                    <a:pt x="65" y="521"/>
                  </a:lnTo>
                  <a:lnTo>
                    <a:pt x="53" y="530"/>
                  </a:lnTo>
                  <a:lnTo>
                    <a:pt x="53" y="540"/>
                  </a:lnTo>
                  <a:lnTo>
                    <a:pt x="44" y="549"/>
                  </a:lnTo>
                  <a:lnTo>
                    <a:pt x="53" y="560"/>
                  </a:lnTo>
                  <a:lnTo>
                    <a:pt x="65" y="560"/>
                  </a:lnTo>
                  <a:lnTo>
                    <a:pt x="65" y="569"/>
                  </a:lnTo>
                  <a:lnTo>
                    <a:pt x="65" y="578"/>
                  </a:lnTo>
                  <a:lnTo>
                    <a:pt x="53" y="578"/>
                  </a:lnTo>
                  <a:lnTo>
                    <a:pt x="44" y="588"/>
                  </a:lnTo>
                  <a:lnTo>
                    <a:pt x="32" y="588"/>
                  </a:lnTo>
                  <a:lnTo>
                    <a:pt x="22" y="588"/>
                  </a:lnTo>
                  <a:lnTo>
                    <a:pt x="22" y="598"/>
                  </a:lnTo>
                  <a:lnTo>
                    <a:pt x="10" y="598"/>
                  </a:lnTo>
                  <a:lnTo>
                    <a:pt x="10" y="608"/>
                  </a:lnTo>
                  <a:lnTo>
                    <a:pt x="0" y="617"/>
                  </a:lnTo>
                  <a:lnTo>
                    <a:pt x="0" y="635"/>
                  </a:lnTo>
                  <a:lnTo>
                    <a:pt x="0" y="655"/>
                  </a:lnTo>
                  <a:lnTo>
                    <a:pt x="10" y="655"/>
                  </a:lnTo>
                  <a:lnTo>
                    <a:pt x="22" y="655"/>
                  </a:lnTo>
                  <a:lnTo>
                    <a:pt x="32" y="666"/>
                  </a:lnTo>
                  <a:lnTo>
                    <a:pt x="44" y="674"/>
                  </a:lnTo>
                  <a:lnTo>
                    <a:pt x="53" y="684"/>
                  </a:lnTo>
                  <a:lnTo>
                    <a:pt x="53" y="694"/>
                  </a:lnTo>
                  <a:lnTo>
                    <a:pt x="75" y="705"/>
                  </a:lnTo>
                  <a:lnTo>
                    <a:pt x="87" y="713"/>
                  </a:lnTo>
                  <a:lnTo>
                    <a:pt x="87" y="723"/>
                  </a:lnTo>
                  <a:lnTo>
                    <a:pt x="75" y="733"/>
                  </a:lnTo>
                  <a:lnTo>
                    <a:pt x="87" y="733"/>
                  </a:lnTo>
                  <a:lnTo>
                    <a:pt x="96" y="733"/>
                  </a:lnTo>
                  <a:lnTo>
                    <a:pt x="87" y="753"/>
                  </a:lnTo>
                  <a:lnTo>
                    <a:pt x="87" y="762"/>
                  </a:lnTo>
                  <a:lnTo>
                    <a:pt x="65" y="762"/>
                  </a:lnTo>
                  <a:lnTo>
                    <a:pt x="75" y="772"/>
                  </a:lnTo>
                  <a:lnTo>
                    <a:pt x="75" y="792"/>
                  </a:lnTo>
                  <a:lnTo>
                    <a:pt x="87" y="801"/>
                  </a:lnTo>
                  <a:lnTo>
                    <a:pt x="96" y="801"/>
                  </a:lnTo>
                  <a:lnTo>
                    <a:pt x="108" y="810"/>
                  </a:lnTo>
                  <a:lnTo>
                    <a:pt x="118" y="828"/>
                  </a:lnTo>
                  <a:lnTo>
                    <a:pt x="128" y="819"/>
                  </a:lnTo>
                  <a:lnTo>
                    <a:pt x="128" y="810"/>
                  </a:lnTo>
                  <a:lnTo>
                    <a:pt x="150" y="801"/>
                  </a:lnTo>
                  <a:lnTo>
                    <a:pt x="171" y="801"/>
                  </a:lnTo>
                  <a:lnTo>
                    <a:pt x="182" y="792"/>
                  </a:lnTo>
                  <a:lnTo>
                    <a:pt x="193" y="792"/>
                  </a:lnTo>
                  <a:lnTo>
                    <a:pt x="215" y="801"/>
                  </a:lnTo>
                  <a:lnTo>
                    <a:pt x="225" y="801"/>
                  </a:lnTo>
                  <a:lnTo>
                    <a:pt x="235" y="781"/>
                  </a:lnTo>
                  <a:lnTo>
                    <a:pt x="257" y="781"/>
                  </a:lnTo>
                  <a:lnTo>
                    <a:pt x="278" y="792"/>
                  </a:lnTo>
                  <a:lnTo>
                    <a:pt x="288" y="801"/>
                  </a:lnTo>
                  <a:lnTo>
                    <a:pt x="311" y="801"/>
                  </a:lnTo>
                  <a:lnTo>
                    <a:pt x="321" y="819"/>
                  </a:lnTo>
                  <a:lnTo>
                    <a:pt x="343" y="819"/>
                  </a:lnTo>
                  <a:lnTo>
                    <a:pt x="375" y="819"/>
                  </a:lnTo>
                  <a:lnTo>
                    <a:pt x="386" y="819"/>
                  </a:lnTo>
                  <a:lnTo>
                    <a:pt x="408" y="828"/>
                  </a:lnTo>
                  <a:lnTo>
                    <a:pt x="418" y="819"/>
                  </a:lnTo>
                  <a:lnTo>
                    <a:pt x="439" y="819"/>
                  </a:lnTo>
                  <a:lnTo>
                    <a:pt x="451" y="828"/>
                  </a:lnTo>
                  <a:lnTo>
                    <a:pt x="461" y="828"/>
                  </a:lnTo>
                  <a:lnTo>
                    <a:pt x="461" y="839"/>
                  </a:lnTo>
                  <a:lnTo>
                    <a:pt x="471" y="839"/>
                  </a:lnTo>
                  <a:lnTo>
                    <a:pt x="482" y="828"/>
                  </a:lnTo>
                  <a:lnTo>
                    <a:pt x="482" y="819"/>
                  </a:lnTo>
                  <a:lnTo>
                    <a:pt x="482" y="810"/>
                  </a:lnTo>
                  <a:lnTo>
                    <a:pt x="503" y="801"/>
                  </a:lnTo>
                  <a:lnTo>
                    <a:pt x="503" y="792"/>
                  </a:lnTo>
                  <a:lnTo>
                    <a:pt x="526" y="792"/>
                  </a:lnTo>
                  <a:lnTo>
                    <a:pt x="536" y="781"/>
                  </a:lnTo>
                  <a:lnTo>
                    <a:pt x="557" y="781"/>
                  </a:lnTo>
                  <a:lnTo>
                    <a:pt x="568" y="781"/>
                  </a:lnTo>
                  <a:lnTo>
                    <a:pt x="589" y="792"/>
                  </a:lnTo>
                  <a:lnTo>
                    <a:pt x="600" y="781"/>
                  </a:lnTo>
                  <a:lnTo>
                    <a:pt x="621" y="772"/>
                  </a:lnTo>
                  <a:lnTo>
                    <a:pt x="621" y="753"/>
                  </a:lnTo>
                  <a:lnTo>
                    <a:pt x="632" y="744"/>
                  </a:lnTo>
                  <a:lnTo>
                    <a:pt x="642" y="744"/>
                  </a:lnTo>
                  <a:lnTo>
                    <a:pt x="654" y="733"/>
                  </a:lnTo>
                  <a:lnTo>
                    <a:pt x="654" y="723"/>
                  </a:lnTo>
                  <a:lnTo>
                    <a:pt x="675" y="713"/>
                  </a:lnTo>
                  <a:lnTo>
                    <a:pt x="684" y="713"/>
                  </a:lnTo>
                  <a:lnTo>
                    <a:pt x="707" y="713"/>
                  </a:lnTo>
                  <a:lnTo>
                    <a:pt x="727" y="694"/>
                  </a:lnTo>
                  <a:lnTo>
                    <a:pt x="717" y="684"/>
                  </a:lnTo>
                  <a:lnTo>
                    <a:pt x="717" y="674"/>
                  </a:lnTo>
                  <a:lnTo>
                    <a:pt x="707" y="666"/>
                  </a:lnTo>
                  <a:lnTo>
                    <a:pt x="707" y="655"/>
                  </a:lnTo>
                  <a:lnTo>
                    <a:pt x="707" y="646"/>
                  </a:lnTo>
                  <a:lnTo>
                    <a:pt x="707" y="627"/>
                  </a:lnTo>
                  <a:lnTo>
                    <a:pt x="707" y="608"/>
                  </a:lnTo>
                  <a:lnTo>
                    <a:pt x="717" y="598"/>
                  </a:lnTo>
                  <a:lnTo>
                    <a:pt x="727" y="588"/>
                  </a:lnTo>
                  <a:lnTo>
                    <a:pt x="749" y="578"/>
                  </a:lnTo>
                  <a:lnTo>
                    <a:pt x="770" y="560"/>
                  </a:lnTo>
                  <a:lnTo>
                    <a:pt x="782" y="560"/>
                  </a:lnTo>
                  <a:lnTo>
                    <a:pt x="793" y="549"/>
                  </a:lnTo>
                  <a:lnTo>
                    <a:pt x="815" y="530"/>
                  </a:lnTo>
                  <a:lnTo>
                    <a:pt x="824" y="521"/>
                  </a:lnTo>
                  <a:lnTo>
                    <a:pt x="847" y="511"/>
                  </a:lnTo>
                  <a:lnTo>
                    <a:pt x="857" y="511"/>
                  </a:lnTo>
                  <a:lnTo>
                    <a:pt x="847" y="511"/>
                  </a:lnTo>
                  <a:lnTo>
                    <a:pt x="847" y="501"/>
                  </a:lnTo>
                  <a:lnTo>
                    <a:pt x="857" y="501"/>
                  </a:lnTo>
                  <a:lnTo>
                    <a:pt x="857" y="492"/>
                  </a:lnTo>
                  <a:lnTo>
                    <a:pt x="868" y="482"/>
                  </a:lnTo>
                  <a:lnTo>
                    <a:pt x="878" y="482"/>
                  </a:lnTo>
                  <a:lnTo>
                    <a:pt x="899" y="482"/>
                  </a:lnTo>
                  <a:lnTo>
                    <a:pt x="920" y="482"/>
                  </a:lnTo>
                  <a:lnTo>
                    <a:pt x="942" y="482"/>
                  </a:lnTo>
                  <a:lnTo>
                    <a:pt x="953" y="482"/>
                  </a:lnTo>
                  <a:lnTo>
                    <a:pt x="963" y="482"/>
                  </a:lnTo>
                  <a:lnTo>
                    <a:pt x="975" y="482"/>
                  </a:lnTo>
                  <a:lnTo>
                    <a:pt x="995" y="473"/>
                  </a:lnTo>
                  <a:lnTo>
                    <a:pt x="1007" y="473"/>
                  </a:lnTo>
                  <a:lnTo>
                    <a:pt x="1017" y="463"/>
                  </a:lnTo>
                  <a:lnTo>
                    <a:pt x="1038" y="463"/>
                  </a:lnTo>
                  <a:lnTo>
                    <a:pt x="1050" y="463"/>
                  </a:lnTo>
                  <a:lnTo>
                    <a:pt x="1060" y="453"/>
                  </a:lnTo>
                  <a:lnTo>
                    <a:pt x="1071" y="453"/>
                  </a:lnTo>
                  <a:lnTo>
                    <a:pt x="1081" y="444"/>
                  </a:lnTo>
                  <a:lnTo>
                    <a:pt x="1093" y="433"/>
                  </a:lnTo>
                  <a:lnTo>
                    <a:pt x="1093" y="425"/>
                  </a:lnTo>
                  <a:lnTo>
                    <a:pt x="1103" y="415"/>
                  </a:lnTo>
                  <a:lnTo>
                    <a:pt x="1103" y="405"/>
                  </a:lnTo>
                  <a:lnTo>
                    <a:pt x="1103" y="386"/>
                  </a:lnTo>
                  <a:lnTo>
                    <a:pt x="1097" y="379"/>
                  </a:lnTo>
                  <a:lnTo>
                    <a:pt x="1093" y="386"/>
                  </a:lnTo>
                  <a:lnTo>
                    <a:pt x="1081" y="386"/>
                  </a:lnTo>
                  <a:lnTo>
                    <a:pt x="1071" y="376"/>
                  </a:lnTo>
                  <a:lnTo>
                    <a:pt x="1060" y="386"/>
                  </a:lnTo>
                  <a:lnTo>
                    <a:pt x="1050" y="376"/>
                  </a:lnTo>
                  <a:lnTo>
                    <a:pt x="1028" y="376"/>
                  </a:lnTo>
                  <a:lnTo>
                    <a:pt x="1017" y="376"/>
                  </a:lnTo>
                  <a:lnTo>
                    <a:pt x="1006" y="378"/>
                  </a:lnTo>
                  <a:lnTo>
                    <a:pt x="988" y="378"/>
                  </a:lnTo>
                  <a:lnTo>
                    <a:pt x="975" y="375"/>
                  </a:lnTo>
                  <a:lnTo>
                    <a:pt x="970" y="363"/>
                  </a:lnTo>
                  <a:lnTo>
                    <a:pt x="972" y="357"/>
                  </a:lnTo>
                  <a:lnTo>
                    <a:pt x="953" y="347"/>
                  </a:lnTo>
                  <a:lnTo>
                    <a:pt x="956" y="335"/>
                  </a:lnTo>
                  <a:lnTo>
                    <a:pt x="948" y="326"/>
                  </a:lnTo>
                  <a:lnTo>
                    <a:pt x="939" y="318"/>
                  </a:lnTo>
                  <a:lnTo>
                    <a:pt x="923" y="308"/>
                  </a:lnTo>
                  <a:lnTo>
                    <a:pt x="910" y="319"/>
                  </a:lnTo>
                  <a:lnTo>
                    <a:pt x="888" y="319"/>
                  </a:lnTo>
                  <a:lnTo>
                    <a:pt x="888" y="308"/>
                  </a:lnTo>
                  <a:lnTo>
                    <a:pt x="878" y="308"/>
                  </a:lnTo>
                  <a:lnTo>
                    <a:pt x="857" y="300"/>
                  </a:lnTo>
                  <a:lnTo>
                    <a:pt x="847" y="300"/>
                  </a:lnTo>
                  <a:lnTo>
                    <a:pt x="824" y="289"/>
                  </a:lnTo>
                  <a:lnTo>
                    <a:pt x="824" y="280"/>
                  </a:lnTo>
                  <a:lnTo>
                    <a:pt x="804" y="269"/>
                  </a:lnTo>
                  <a:lnTo>
                    <a:pt x="793" y="269"/>
                  </a:lnTo>
                  <a:lnTo>
                    <a:pt x="770" y="251"/>
                  </a:lnTo>
                  <a:lnTo>
                    <a:pt x="760" y="251"/>
                  </a:lnTo>
                  <a:lnTo>
                    <a:pt x="749" y="240"/>
                  </a:lnTo>
                  <a:lnTo>
                    <a:pt x="739" y="232"/>
                  </a:lnTo>
                  <a:lnTo>
                    <a:pt x="727" y="232"/>
                  </a:lnTo>
                  <a:lnTo>
                    <a:pt x="727" y="221"/>
                  </a:lnTo>
                  <a:lnTo>
                    <a:pt x="727" y="212"/>
                  </a:lnTo>
                  <a:lnTo>
                    <a:pt x="717" y="202"/>
                  </a:lnTo>
                  <a:lnTo>
                    <a:pt x="707" y="194"/>
                  </a:lnTo>
                  <a:lnTo>
                    <a:pt x="707" y="194"/>
                  </a:lnTo>
                  <a:lnTo>
                    <a:pt x="706" y="19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7" name="Freeform 21"/>
            <p:cNvSpPr>
              <a:spLocks/>
            </p:cNvSpPr>
            <p:nvPr/>
          </p:nvSpPr>
          <p:spPr bwMode="auto">
            <a:xfrm>
              <a:off x="1356" y="2945"/>
              <a:ext cx="427" cy="502"/>
            </a:xfrm>
            <a:custGeom>
              <a:avLst/>
              <a:gdLst>
                <a:gd name="T0" fmla="*/ 159 w 562"/>
                <a:gd name="T1" fmla="*/ 790 h 790"/>
                <a:gd name="T2" fmla="*/ 130 w 562"/>
                <a:gd name="T3" fmla="*/ 774 h 790"/>
                <a:gd name="T4" fmla="*/ 73 w 562"/>
                <a:gd name="T5" fmla="*/ 747 h 790"/>
                <a:gd name="T6" fmla="*/ 42 w 562"/>
                <a:gd name="T7" fmla="*/ 718 h 790"/>
                <a:gd name="T8" fmla="*/ 0 w 562"/>
                <a:gd name="T9" fmla="*/ 731 h 790"/>
                <a:gd name="T10" fmla="*/ 29 w 562"/>
                <a:gd name="T11" fmla="*/ 675 h 790"/>
                <a:gd name="T12" fmla="*/ 58 w 562"/>
                <a:gd name="T13" fmla="*/ 646 h 790"/>
                <a:gd name="T14" fmla="*/ 58 w 562"/>
                <a:gd name="T15" fmla="*/ 588 h 790"/>
                <a:gd name="T16" fmla="*/ 87 w 562"/>
                <a:gd name="T17" fmla="*/ 545 h 790"/>
                <a:gd name="T18" fmla="*/ 101 w 562"/>
                <a:gd name="T19" fmla="*/ 487 h 790"/>
                <a:gd name="T20" fmla="*/ 42 w 562"/>
                <a:gd name="T21" fmla="*/ 474 h 790"/>
                <a:gd name="T22" fmla="*/ 58 w 562"/>
                <a:gd name="T23" fmla="*/ 431 h 790"/>
                <a:gd name="T24" fmla="*/ 73 w 562"/>
                <a:gd name="T25" fmla="*/ 388 h 790"/>
                <a:gd name="T26" fmla="*/ 114 w 562"/>
                <a:gd name="T27" fmla="*/ 359 h 790"/>
                <a:gd name="T28" fmla="*/ 159 w 562"/>
                <a:gd name="T29" fmla="*/ 316 h 790"/>
                <a:gd name="T30" fmla="*/ 188 w 562"/>
                <a:gd name="T31" fmla="*/ 272 h 790"/>
                <a:gd name="T32" fmla="*/ 217 w 562"/>
                <a:gd name="T33" fmla="*/ 200 h 790"/>
                <a:gd name="T34" fmla="*/ 246 w 562"/>
                <a:gd name="T35" fmla="*/ 144 h 790"/>
                <a:gd name="T36" fmla="*/ 273 w 562"/>
                <a:gd name="T37" fmla="*/ 86 h 790"/>
                <a:gd name="T38" fmla="*/ 289 w 562"/>
                <a:gd name="T39" fmla="*/ 43 h 790"/>
                <a:gd name="T40" fmla="*/ 318 w 562"/>
                <a:gd name="T41" fmla="*/ 14 h 790"/>
                <a:gd name="T42" fmla="*/ 360 w 562"/>
                <a:gd name="T43" fmla="*/ 14 h 790"/>
                <a:gd name="T44" fmla="*/ 374 w 562"/>
                <a:gd name="T45" fmla="*/ 43 h 790"/>
                <a:gd name="T46" fmla="*/ 403 w 562"/>
                <a:gd name="T47" fmla="*/ 57 h 790"/>
                <a:gd name="T48" fmla="*/ 448 w 562"/>
                <a:gd name="T49" fmla="*/ 72 h 790"/>
                <a:gd name="T50" fmla="*/ 475 w 562"/>
                <a:gd name="T51" fmla="*/ 86 h 790"/>
                <a:gd name="T52" fmla="*/ 506 w 562"/>
                <a:gd name="T53" fmla="*/ 99 h 790"/>
                <a:gd name="T54" fmla="*/ 547 w 562"/>
                <a:gd name="T55" fmla="*/ 115 h 790"/>
                <a:gd name="T56" fmla="*/ 535 w 562"/>
                <a:gd name="T57" fmla="*/ 157 h 790"/>
                <a:gd name="T58" fmla="*/ 562 w 562"/>
                <a:gd name="T59" fmla="*/ 187 h 790"/>
                <a:gd name="T60" fmla="*/ 535 w 562"/>
                <a:gd name="T61" fmla="*/ 200 h 790"/>
                <a:gd name="T62" fmla="*/ 506 w 562"/>
                <a:gd name="T63" fmla="*/ 216 h 790"/>
                <a:gd name="T64" fmla="*/ 475 w 562"/>
                <a:gd name="T65" fmla="*/ 231 h 790"/>
                <a:gd name="T66" fmla="*/ 448 w 562"/>
                <a:gd name="T67" fmla="*/ 272 h 790"/>
                <a:gd name="T68" fmla="*/ 432 w 562"/>
                <a:gd name="T69" fmla="*/ 316 h 790"/>
                <a:gd name="T70" fmla="*/ 432 w 562"/>
                <a:gd name="T71" fmla="*/ 359 h 790"/>
                <a:gd name="T72" fmla="*/ 403 w 562"/>
                <a:gd name="T73" fmla="*/ 373 h 790"/>
                <a:gd name="T74" fmla="*/ 360 w 562"/>
                <a:gd name="T75" fmla="*/ 431 h 790"/>
                <a:gd name="T76" fmla="*/ 318 w 562"/>
                <a:gd name="T77" fmla="*/ 431 h 790"/>
                <a:gd name="T78" fmla="*/ 318 w 562"/>
                <a:gd name="T79" fmla="*/ 487 h 790"/>
                <a:gd name="T80" fmla="*/ 331 w 562"/>
                <a:gd name="T81" fmla="*/ 532 h 790"/>
                <a:gd name="T82" fmla="*/ 302 w 562"/>
                <a:gd name="T83" fmla="*/ 574 h 790"/>
                <a:gd name="T84" fmla="*/ 273 w 562"/>
                <a:gd name="T85" fmla="*/ 604 h 790"/>
                <a:gd name="T86" fmla="*/ 289 w 562"/>
                <a:gd name="T87" fmla="*/ 633 h 790"/>
                <a:gd name="T88" fmla="*/ 273 w 562"/>
                <a:gd name="T89" fmla="*/ 660 h 790"/>
                <a:gd name="T90" fmla="*/ 230 w 562"/>
                <a:gd name="T91" fmla="*/ 675 h 790"/>
                <a:gd name="T92" fmla="*/ 217 w 562"/>
                <a:gd name="T93" fmla="*/ 702 h 790"/>
                <a:gd name="T94" fmla="*/ 203 w 562"/>
                <a:gd name="T95" fmla="*/ 774 h 790"/>
                <a:gd name="T96" fmla="*/ 217 w 562"/>
                <a:gd name="T97" fmla="*/ 77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2" h="790">
                  <a:moveTo>
                    <a:pt x="217" y="774"/>
                  </a:moveTo>
                  <a:lnTo>
                    <a:pt x="172" y="790"/>
                  </a:lnTo>
                  <a:lnTo>
                    <a:pt x="159" y="790"/>
                  </a:lnTo>
                  <a:lnTo>
                    <a:pt x="159" y="774"/>
                  </a:lnTo>
                  <a:lnTo>
                    <a:pt x="145" y="790"/>
                  </a:lnTo>
                  <a:lnTo>
                    <a:pt x="130" y="774"/>
                  </a:lnTo>
                  <a:lnTo>
                    <a:pt x="101" y="761"/>
                  </a:lnTo>
                  <a:lnTo>
                    <a:pt x="87" y="747"/>
                  </a:lnTo>
                  <a:lnTo>
                    <a:pt x="73" y="747"/>
                  </a:lnTo>
                  <a:lnTo>
                    <a:pt x="58" y="747"/>
                  </a:lnTo>
                  <a:lnTo>
                    <a:pt x="58" y="731"/>
                  </a:lnTo>
                  <a:lnTo>
                    <a:pt x="42" y="718"/>
                  </a:lnTo>
                  <a:lnTo>
                    <a:pt x="29" y="731"/>
                  </a:lnTo>
                  <a:lnTo>
                    <a:pt x="13" y="731"/>
                  </a:lnTo>
                  <a:lnTo>
                    <a:pt x="0" y="731"/>
                  </a:lnTo>
                  <a:lnTo>
                    <a:pt x="0" y="718"/>
                  </a:lnTo>
                  <a:lnTo>
                    <a:pt x="13" y="702"/>
                  </a:lnTo>
                  <a:lnTo>
                    <a:pt x="29" y="675"/>
                  </a:lnTo>
                  <a:lnTo>
                    <a:pt x="29" y="660"/>
                  </a:lnTo>
                  <a:lnTo>
                    <a:pt x="42" y="646"/>
                  </a:lnTo>
                  <a:lnTo>
                    <a:pt x="58" y="646"/>
                  </a:lnTo>
                  <a:lnTo>
                    <a:pt x="58" y="633"/>
                  </a:lnTo>
                  <a:lnTo>
                    <a:pt x="73" y="604"/>
                  </a:lnTo>
                  <a:lnTo>
                    <a:pt x="58" y="588"/>
                  </a:lnTo>
                  <a:lnTo>
                    <a:pt x="73" y="574"/>
                  </a:lnTo>
                  <a:lnTo>
                    <a:pt x="73" y="559"/>
                  </a:lnTo>
                  <a:lnTo>
                    <a:pt x="87" y="545"/>
                  </a:lnTo>
                  <a:lnTo>
                    <a:pt x="101" y="532"/>
                  </a:lnTo>
                  <a:lnTo>
                    <a:pt x="101" y="516"/>
                  </a:lnTo>
                  <a:lnTo>
                    <a:pt x="101" y="487"/>
                  </a:lnTo>
                  <a:lnTo>
                    <a:pt x="87" y="487"/>
                  </a:lnTo>
                  <a:lnTo>
                    <a:pt x="73" y="474"/>
                  </a:lnTo>
                  <a:lnTo>
                    <a:pt x="42" y="474"/>
                  </a:lnTo>
                  <a:lnTo>
                    <a:pt x="42" y="460"/>
                  </a:lnTo>
                  <a:lnTo>
                    <a:pt x="42" y="444"/>
                  </a:lnTo>
                  <a:lnTo>
                    <a:pt x="58" y="431"/>
                  </a:lnTo>
                  <a:lnTo>
                    <a:pt x="73" y="417"/>
                  </a:lnTo>
                  <a:lnTo>
                    <a:pt x="73" y="402"/>
                  </a:lnTo>
                  <a:lnTo>
                    <a:pt x="73" y="388"/>
                  </a:lnTo>
                  <a:lnTo>
                    <a:pt x="73" y="373"/>
                  </a:lnTo>
                  <a:lnTo>
                    <a:pt x="87" y="359"/>
                  </a:lnTo>
                  <a:lnTo>
                    <a:pt x="114" y="359"/>
                  </a:lnTo>
                  <a:lnTo>
                    <a:pt x="130" y="359"/>
                  </a:lnTo>
                  <a:lnTo>
                    <a:pt x="145" y="330"/>
                  </a:lnTo>
                  <a:lnTo>
                    <a:pt x="159" y="316"/>
                  </a:lnTo>
                  <a:lnTo>
                    <a:pt x="159" y="301"/>
                  </a:lnTo>
                  <a:lnTo>
                    <a:pt x="172" y="287"/>
                  </a:lnTo>
                  <a:lnTo>
                    <a:pt x="188" y="272"/>
                  </a:lnTo>
                  <a:lnTo>
                    <a:pt x="203" y="245"/>
                  </a:lnTo>
                  <a:lnTo>
                    <a:pt x="217" y="231"/>
                  </a:lnTo>
                  <a:lnTo>
                    <a:pt x="217" y="200"/>
                  </a:lnTo>
                  <a:lnTo>
                    <a:pt x="230" y="187"/>
                  </a:lnTo>
                  <a:lnTo>
                    <a:pt x="246" y="173"/>
                  </a:lnTo>
                  <a:lnTo>
                    <a:pt x="246" y="144"/>
                  </a:lnTo>
                  <a:lnTo>
                    <a:pt x="260" y="128"/>
                  </a:lnTo>
                  <a:lnTo>
                    <a:pt x="273" y="115"/>
                  </a:lnTo>
                  <a:lnTo>
                    <a:pt x="273" y="86"/>
                  </a:lnTo>
                  <a:lnTo>
                    <a:pt x="273" y="72"/>
                  </a:lnTo>
                  <a:lnTo>
                    <a:pt x="289" y="57"/>
                  </a:lnTo>
                  <a:lnTo>
                    <a:pt x="289" y="43"/>
                  </a:lnTo>
                  <a:lnTo>
                    <a:pt x="289" y="28"/>
                  </a:lnTo>
                  <a:lnTo>
                    <a:pt x="289" y="14"/>
                  </a:lnTo>
                  <a:lnTo>
                    <a:pt x="318" y="14"/>
                  </a:lnTo>
                  <a:lnTo>
                    <a:pt x="331" y="14"/>
                  </a:lnTo>
                  <a:lnTo>
                    <a:pt x="331" y="0"/>
                  </a:lnTo>
                  <a:lnTo>
                    <a:pt x="360" y="14"/>
                  </a:lnTo>
                  <a:lnTo>
                    <a:pt x="374" y="14"/>
                  </a:lnTo>
                  <a:lnTo>
                    <a:pt x="374" y="28"/>
                  </a:lnTo>
                  <a:lnTo>
                    <a:pt x="374" y="43"/>
                  </a:lnTo>
                  <a:lnTo>
                    <a:pt x="374" y="57"/>
                  </a:lnTo>
                  <a:lnTo>
                    <a:pt x="390" y="57"/>
                  </a:lnTo>
                  <a:lnTo>
                    <a:pt x="403" y="57"/>
                  </a:lnTo>
                  <a:lnTo>
                    <a:pt x="419" y="57"/>
                  </a:lnTo>
                  <a:lnTo>
                    <a:pt x="432" y="72"/>
                  </a:lnTo>
                  <a:lnTo>
                    <a:pt x="448" y="72"/>
                  </a:lnTo>
                  <a:lnTo>
                    <a:pt x="461" y="86"/>
                  </a:lnTo>
                  <a:lnTo>
                    <a:pt x="475" y="99"/>
                  </a:lnTo>
                  <a:lnTo>
                    <a:pt x="475" y="86"/>
                  </a:lnTo>
                  <a:lnTo>
                    <a:pt x="490" y="86"/>
                  </a:lnTo>
                  <a:lnTo>
                    <a:pt x="506" y="86"/>
                  </a:lnTo>
                  <a:lnTo>
                    <a:pt x="506" y="99"/>
                  </a:lnTo>
                  <a:lnTo>
                    <a:pt x="519" y="99"/>
                  </a:lnTo>
                  <a:lnTo>
                    <a:pt x="535" y="99"/>
                  </a:lnTo>
                  <a:lnTo>
                    <a:pt x="547" y="115"/>
                  </a:lnTo>
                  <a:lnTo>
                    <a:pt x="535" y="128"/>
                  </a:lnTo>
                  <a:lnTo>
                    <a:pt x="535" y="144"/>
                  </a:lnTo>
                  <a:lnTo>
                    <a:pt x="535" y="157"/>
                  </a:lnTo>
                  <a:lnTo>
                    <a:pt x="547" y="157"/>
                  </a:lnTo>
                  <a:lnTo>
                    <a:pt x="562" y="173"/>
                  </a:lnTo>
                  <a:lnTo>
                    <a:pt x="562" y="187"/>
                  </a:lnTo>
                  <a:lnTo>
                    <a:pt x="547" y="187"/>
                  </a:lnTo>
                  <a:lnTo>
                    <a:pt x="547" y="200"/>
                  </a:lnTo>
                  <a:lnTo>
                    <a:pt x="535" y="200"/>
                  </a:lnTo>
                  <a:lnTo>
                    <a:pt x="519" y="200"/>
                  </a:lnTo>
                  <a:lnTo>
                    <a:pt x="519" y="216"/>
                  </a:lnTo>
                  <a:lnTo>
                    <a:pt x="506" y="216"/>
                  </a:lnTo>
                  <a:lnTo>
                    <a:pt x="490" y="216"/>
                  </a:lnTo>
                  <a:lnTo>
                    <a:pt x="490" y="231"/>
                  </a:lnTo>
                  <a:lnTo>
                    <a:pt x="475" y="231"/>
                  </a:lnTo>
                  <a:lnTo>
                    <a:pt x="461" y="245"/>
                  </a:lnTo>
                  <a:lnTo>
                    <a:pt x="461" y="258"/>
                  </a:lnTo>
                  <a:lnTo>
                    <a:pt x="448" y="272"/>
                  </a:lnTo>
                  <a:lnTo>
                    <a:pt x="448" y="287"/>
                  </a:lnTo>
                  <a:lnTo>
                    <a:pt x="432" y="301"/>
                  </a:lnTo>
                  <a:lnTo>
                    <a:pt x="432" y="316"/>
                  </a:lnTo>
                  <a:lnTo>
                    <a:pt x="432" y="330"/>
                  </a:lnTo>
                  <a:lnTo>
                    <a:pt x="432" y="346"/>
                  </a:lnTo>
                  <a:lnTo>
                    <a:pt x="432" y="359"/>
                  </a:lnTo>
                  <a:lnTo>
                    <a:pt x="419" y="359"/>
                  </a:lnTo>
                  <a:lnTo>
                    <a:pt x="403" y="359"/>
                  </a:lnTo>
                  <a:lnTo>
                    <a:pt x="403" y="373"/>
                  </a:lnTo>
                  <a:lnTo>
                    <a:pt x="374" y="402"/>
                  </a:lnTo>
                  <a:lnTo>
                    <a:pt x="374" y="417"/>
                  </a:lnTo>
                  <a:lnTo>
                    <a:pt x="360" y="431"/>
                  </a:lnTo>
                  <a:lnTo>
                    <a:pt x="360" y="444"/>
                  </a:lnTo>
                  <a:lnTo>
                    <a:pt x="347" y="444"/>
                  </a:lnTo>
                  <a:lnTo>
                    <a:pt x="318" y="431"/>
                  </a:lnTo>
                  <a:lnTo>
                    <a:pt x="318" y="460"/>
                  </a:lnTo>
                  <a:lnTo>
                    <a:pt x="318" y="474"/>
                  </a:lnTo>
                  <a:lnTo>
                    <a:pt x="318" y="487"/>
                  </a:lnTo>
                  <a:lnTo>
                    <a:pt x="331" y="503"/>
                  </a:lnTo>
                  <a:lnTo>
                    <a:pt x="331" y="516"/>
                  </a:lnTo>
                  <a:lnTo>
                    <a:pt x="331" y="532"/>
                  </a:lnTo>
                  <a:lnTo>
                    <a:pt x="318" y="545"/>
                  </a:lnTo>
                  <a:lnTo>
                    <a:pt x="302" y="559"/>
                  </a:lnTo>
                  <a:lnTo>
                    <a:pt x="302" y="574"/>
                  </a:lnTo>
                  <a:lnTo>
                    <a:pt x="289" y="574"/>
                  </a:lnTo>
                  <a:lnTo>
                    <a:pt x="273" y="588"/>
                  </a:lnTo>
                  <a:lnTo>
                    <a:pt x="273" y="604"/>
                  </a:lnTo>
                  <a:lnTo>
                    <a:pt x="260" y="617"/>
                  </a:lnTo>
                  <a:lnTo>
                    <a:pt x="273" y="633"/>
                  </a:lnTo>
                  <a:lnTo>
                    <a:pt x="289" y="633"/>
                  </a:lnTo>
                  <a:lnTo>
                    <a:pt x="289" y="646"/>
                  </a:lnTo>
                  <a:lnTo>
                    <a:pt x="289" y="660"/>
                  </a:lnTo>
                  <a:lnTo>
                    <a:pt x="273" y="660"/>
                  </a:lnTo>
                  <a:lnTo>
                    <a:pt x="260" y="675"/>
                  </a:lnTo>
                  <a:lnTo>
                    <a:pt x="246" y="675"/>
                  </a:lnTo>
                  <a:lnTo>
                    <a:pt x="230" y="675"/>
                  </a:lnTo>
                  <a:lnTo>
                    <a:pt x="230" y="689"/>
                  </a:lnTo>
                  <a:lnTo>
                    <a:pt x="217" y="689"/>
                  </a:lnTo>
                  <a:lnTo>
                    <a:pt x="217" y="702"/>
                  </a:lnTo>
                  <a:lnTo>
                    <a:pt x="203" y="718"/>
                  </a:lnTo>
                  <a:lnTo>
                    <a:pt x="203" y="747"/>
                  </a:lnTo>
                  <a:lnTo>
                    <a:pt x="203" y="774"/>
                  </a:lnTo>
                  <a:lnTo>
                    <a:pt x="217" y="774"/>
                  </a:lnTo>
                  <a:lnTo>
                    <a:pt x="217" y="774"/>
                  </a:lnTo>
                  <a:lnTo>
                    <a:pt x="217" y="77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8" name="Freeform 22"/>
            <p:cNvSpPr>
              <a:spLocks/>
            </p:cNvSpPr>
            <p:nvPr/>
          </p:nvSpPr>
          <p:spPr bwMode="auto">
            <a:xfrm>
              <a:off x="2498" y="3421"/>
              <a:ext cx="100" cy="55"/>
            </a:xfrm>
            <a:custGeom>
              <a:avLst/>
              <a:gdLst>
                <a:gd name="T0" fmla="*/ 72 w 130"/>
                <a:gd name="T1" fmla="*/ 87 h 87"/>
                <a:gd name="T2" fmla="*/ 72 w 130"/>
                <a:gd name="T3" fmla="*/ 74 h 87"/>
                <a:gd name="T4" fmla="*/ 58 w 130"/>
                <a:gd name="T5" fmla="*/ 74 h 87"/>
                <a:gd name="T6" fmla="*/ 42 w 130"/>
                <a:gd name="T7" fmla="*/ 44 h 87"/>
                <a:gd name="T8" fmla="*/ 29 w 130"/>
                <a:gd name="T9" fmla="*/ 44 h 87"/>
                <a:gd name="T10" fmla="*/ 0 w 130"/>
                <a:gd name="T11" fmla="*/ 44 h 87"/>
                <a:gd name="T12" fmla="*/ 0 w 130"/>
                <a:gd name="T13" fmla="*/ 29 h 87"/>
                <a:gd name="T14" fmla="*/ 13 w 130"/>
                <a:gd name="T15" fmla="*/ 29 h 87"/>
                <a:gd name="T16" fmla="*/ 29 w 130"/>
                <a:gd name="T17" fmla="*/ 29 h 87"/>
                <a:gd name="T18" fmla="*/ 58 w 130"/>
                <a:gd name="T19" fmla="*/ 29 h 87"/>
                <a:gd name="T20" fmla="*/ 58 w 130"/>
                <a:gd name="T21" fmla="*/ 15 h 87"/>
                <a:gd name="T22" fmla="*/ 72 w 130"/>
                <a:gd name="T23" fmla="*/ 0 h 87"/>
                <a:gd name="T24" fmla="*/ 85 w 130"/>
                <a:gd name="T25" fmla="*/ 15 h 87"/>
                <a:gd name="T26" fmla="*/ 85 w 130"/>
                <a:gd name="T27" fmla="*/ 29 h 87"/>
                <a:gd name="T28" fmla="*/ 101 w 130"/>
                <a:gd name="T29" fmla="*/ 44 h 87"/>
                <a:gd name="T30" fmla="*/ 114 w 130"/>
                <a:gd name="T31" fmla="*/ 44 h 87"/>
                <a:gd name="T32" fmla="*/ 130 w 130"/>
                <a:gd name="T33" fmla="*/ 44 h 87"/>
                <a:gd name="T34" fmla="*/ 114 w 130"/>
                <a:gd name="T35" fmla="*/ 58 h 87"/>
                <a:gd name="T36" fmla="*/ 101 w 130"/>
                <a:gd name="T37" fmla="*/ 58 h 87"/>
                <a:gd name="T38" fmla="*/ 101 w 130"/>
                <a:gd name="T39" fmla="*/ 74 h 87"/>
                <a:gd name="T40" fmla="*/ 85 w 130"/>
                <a:gd name="T41" fmla="*/ 87 h 87"/>
                <a:gd name="T42" fmla="*/ 72 w 130"/>
                <a:gd name="T43" fmla="*/ 87 h 87"/>
                <a:gd name="T44" fmla="*/ 72 w 130"/>
                <a:gd name="T45" fmla="*/ 87 h 87"/>
                <a:gd name="T46" fmla="*/ 72 w 130"/>
                <a:gd name="T4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87">
                  <a:moveTo>
                    <a:pt x="72" y="87"/>
                  </a:moveTo>
                  <a:lnTo>
                    <a:pt x="72" y="74"/>
                  </a:lnTo>
                  <a:lnTo>
                    <a:pt x="58" y="74"/>
                  </a:lnTo>
                  <a:lnTo>
                    <a:pt x="42" y="44"/>
                  </a:lnTo>
                  <a:lnTo>
                    <a:pt x="29" y="44"/>
                  </a:lnTo>
                  <a:lnTo>
                    <a:pt x="0" y="44"/>
                  </a:lnTo>
                  <a:lnTo>
                    <a:pt x="0" y="29"/>
                  </a:lnTo>
                  <a:lnTo>
                    <a:pt x="13" y="29"/>
                  </a:lnTo>
                  <a:lnTo>
                    <a:pt x="29" y="29"/>
                  </a:lnTo>
                  <a:lnTo>
                    <a:pt x="58" y="29"/>
                  </a:lnTo>
                  <a:lnTo>
                    <a:pt x="58" y="15"/>
                  </a:lnTo>
                  <a:lnTo>
                    <a:pt x="72" y="0"/>
                  </a:lnTo>
                  <a:lnTo>
                    <a:pt x="85" y="15"/>
                  </a:lnTo>
                  <a:lnTo>
                    <a:pt x="85" y="29"/>
                  </a:lnTo>
                  <a:lnTo>
                    <a:pt x="101" y="44"/>
                  </a:lnTo>
                  <a:lnTo>
                    <a:pt x="114" y="44"/>
                  </a:lnTo>
                  <a:lnTo>
                    <a:pt x="130" y="44"/>
                  </a:lnTo>
                  <a:lnTo>
                    <a:pt x="114" y="58"/>
                  </a:lnTo>
                  <a:lnTo>
                    <a:pt x="101" y="58"/>
                  </a:lnTo>
                  <a:lnTo>
                    <a:pt x="101" y="74"/>
                  </a:lnTo>
                  <a:lnTo>
                    <a:pt x="85" y="87"/>
                  </a:lnTo>
                  <a:lnTo>
                    <a:pt x="72" y="87"/>
                  </a:lnTo>
                  <a:lnTo>
                    <a:pt x="72" y="87"/>
                  </a:lnTo>
                  <a:lnTo>
                    <a:pt x="72" y="87"/>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19" name="Freeform 23"/>
            <p:cNvSpPr>
              <a:spLocks/>
            </p:cNvSpPr>
            <p:nvPr/>
          </p:nvSpPr>
          <p:spPr bwMode="auto">
            <a:xfrm>
              <a:off x="2641" y="3421"/>
              <a:ext cx="47" cy="30"/>
            </a:xfrm>
            <a:custGeom>
              <a:avLst/>
              <a:gdLst>
                <a:gd name="T0" fmla="*/ 45 w 58"/>
                <a:gd name="T1" fmla="*/ 44 h 44"/>
                <a:gd name="T2" fmla="*/ 29 w 58"/>
                <a:gd name="T3" fmla="*/ 29 h 44"/>
                <a:gd name="T4" fmla="*/ 15 w 58"/>
                <a:gd name="T5" fmla="*/ 29 h 44"/>
                <a:gd name="T6" fmla="*/ 0 w 58"/>
                <a:gd name="T7" fmla="*/ 15 h 44"/>
                <a:gd name="T8" fmla="*/ 0 w 58"/>
                <a:gd name="T9" fmla="*/ 0 h 44"/>
                <a:gd name="T10" fmla="*/ 15 w 58"/>
                <a:gd name="T11" fmla="*/ 0 h 44"/>
                <a:gd name="T12" fmla="*/ 29 w 58"/>
                <a:gd name="T13" fmla="*/ 15 h 44"/>
                <a:gd name="T14" fmla="*/ 45 w 58"/>
                <a:gd name="T15" fmla="*/ 15 h 44"/>
                <a:gd name="T16" fmla="*/ 58 w 58"/>
                <a:gd name="T17" fmla="*/ 15 h 44"/>
                <a:gd name="T18" fmla="*/ 58 w 58"/>
                <a:gd name="T19" fmla="*/ 29 h 44"/>
                <a:gd name="T20" fmla="*/ 58 w 58"/>
                <a:gd name="T21" fmla="*/ 44 h 44"/>
                <a:gd name="T22" fmla="*/ 45 w 58"/>
                <a:gd name="T23" fmla="*/ 44 h 44"/>
                <a:gd name="T24" fmla="*/ 45 w 58"/>
                <a:gd name="T25" fmla="*/ 44 h 44"/>
                <a:gd name="T26" fmla="*/ 45 w 58"/>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4">
                  <a:moveTo>
                    <a:pt x="45" y="44"/>
                  </a:moveTo>
                  <a:lnTo>
                    <a:pt x="29" y="29"/>
                  </a:lnTo>
                  <a:lnTo>
                    <a:pt x="15" y="29"/>
                  </a:lnTo>
                  <a:lnTo>
                    <a:pt x="0" y="15"/>
                  </a:lnTo>
                  <a:lnTo>
                    <a:pt x="0" y="0"/>
                  </a:lnTo>
                  <a:lnTo>
                    <a:pt x="15" y="0"/>
                  </a:lnTo>
                  <a:lnTo>
                    <a:pt x="29" y="15"/>
                  </a:lnTo>
                  <a:lnTo>
                    <a:pt x="45" y="15"/>
                  </a:lnTo>
                  <a:lnTo>
                    <a:pt x="58" y="15"/>
                  </a:lnTo>
                  <a:lnTo>
                    <a:pt x="58" y="29"/>
                  </a:lnTo>
                  <a:lnTo>
                    <a:pt x="58" y="44"/>
                  </a:lnTo>
                  <a:lnTo>
                    <a:pt x="45" y="44"/>
                  </a:lnTo>
                  <a:lnTo>
                    <a:pt x="45" y="44"/>
                  </a:lnTo>
                  <a:lnTo>
                    <a:pt x="45" y="4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0" name="Freeform 24"/>
            <p:cNvSpPr>
              <a:spLocks/>
            </p:cNvSpPr>
            <p:nvPr/>
          </p:nvSpPr>
          <p:spPr bwMode="auto">
            <a:xfrm>
              <a:off x="2355" y="3476"/>
              <a:ext cx="45" cy="28"/>
            </a:xfrm>
            <a:custGeom>
              <a:avLst/>
              <a:gdLst>
                <a:gd name="T0" fmla="*/ 29 w 58"/>
                <a:gd name="T1" fmla="*/ 29 h 43"/>
                <a:gd name="T2" fmla="*/ 42 w 58"/>
                <a:gd name="T3" fmla="*/ 29 h 43"/>
                <a:gd name="T4" fmla="*/ 42 w 58"/>
                <a:gd name="T5" fmla="*/ 14 h 43"/>
                <a:gd name="T6" fmla="*/ 58 w 58"/>
                <a:gd name="T7" fmla="*/ 0 h 43"/>
                <a:gd name="T8" fmla="*/ 42 w 58"/>
                <a:gd name="T9" fmla="*/ 0 h 43"/>
                <a:gd name="T10" fmla="*/ 29 w 58"/>
                <a:gd name="T11" fmla="*/ 0 h 43"/>
                <a:gd name="T12" fmla="*/ 29 w 58"/>
                <a:gd name="T13" fmla="*/ 14 h 43"/>
                <a:gd name="T14" fmla="*/ 0 w 58"/>
                <a:gd name="T15" fmla="*/ 14 h 43"/>
                <a:gd name="T16" fmla="*/ 0 w 58"/>
                <a:gd name="T17" fmla="*/ 29 h 43"/>
                <a:gd name="T18" fmla="*/ 0 w 58"/>
                <a:gd name="T19" fmla="*/ 43 h 43"/>
                <a:gd name="T20" fmla="*/ 29 w 58"/>
                <a:gd name="T21" fmla="*/ 29 h 43"/>
                <a:gd name="T22" fmla="*/ 29 w 58"/>
                <a:gd name="T23" fmla="*/ 29 h 43"/>
                <a:gd name="T24" fmla="*/ 29 w 58"/>
                <a:gd name="T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43">
                  <a:moveTo>
                    <a:pt x="29" y="29"/>
                  </a:moveTo>
                  <a:lnTo>
                    <a:pt x="42" y="29"/>
                  </a:lnTo>
                  <a:lnTo>
                    <a:pt x="42" y="14"/>
                  </a:lnTo>
                  <a:lnTo>
                    <a:pt x="58" y="0"/>
                  </a:lnTo>
                  <a:lnTo>
                    <a:pt x="42" y="0"/>
                  </a:lnTo>
                  <a:lnTo>
                    <a:pt x="29" y="0"/>
                  </a:lnTo>
                  <a:lnTo>
                    <a:pt x="29" y="14"/>
                  </a:lnTo>
                  <a:lnTo>
                    <a:pt x="0" y="14"/>
                  </a:lnTo>
                  <a:lnTo>
                    <a:pt x="0" y="29"/>
                  </a:lnTo>
                  <a:lnTo>
                    <a:pt x="0" y="43"/>
                  </a:lnTo>
                  <a:lnTo>
                    <a:pt x="29" y="29"/>
                  </a:lnTo>
                  <a:lnTo>
                    <a:pt x="29" y="29"/>
                  </a:lnTo>
                  <a:lnTo>
                    <a:pt x="29" y="2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1" name="Freeform 25"/>
            <p:cNvSpPr>
              <a:spLocks/>
            </p:cNvSpPr>
            <p:nvPr/>
          </p:nvSpPr>
          <p:spPr bwMode="auto">
            <a:xfrm>
              <a:off x="1915" y="1762"/>
              <a:ext cx="406" cy="320"/>
            </a:xfrm>
            <a:custGeom>
              <a:avLst/>
              <a:gdLst>
                <a:gd name="T0" fmla="*/ 519 w 533"/>
                <a:gd name="T1" fmla="*/ 244 h 504"/>
                <a:gd name="T2" fmla="*/ 504 w 533"/>
                <a:gd name="T3" fmla="*/ 273 h 504"/>
                <a:gd name="T4" fmla="*/ 490 w 533"/>
                <a:gd name="T5" fmla="*/ 331 h 504"/>
                <a:gd name="T6" fmla="*/ 477 w 533"/>
                <a:gd name="T7" fmla="*/ 374 h 504"/>
                <a:gd name="T8" fmla="*/ 477 w 533"/>
                <a:gd name="T9" fmla="*/ 417 h 504"/>
                <a:gd name="T10" fmla="*/ 448 w 533"/>
                <a:gd name="T11" fmla="*/ 446 h 504"/>
                <a:gd name="T12" fmla="*/ 419 w 533"/>
                <a:gd name="T13" fmla="*/ 475 h 504"/>
                <a:gd name="T14" fmla="*/ 347 w 533"/>
                <a:gd name="T15" fmla="*/ 475 h 504"/>
                <a:gd name="T16" fmla="*/ 273 w 533"/>
                <a:gd name="T17" fmla="*/ 475 h 504"/>
                <a:gd name="T18" fmla="*/ 244 w 533"/>
                <a:gd name="T19" fmla="*/ 475 h 504"/>
                <a:gd name="T20" fmla="*/ 215 w 533"/>
                <a:gd name="T21" fmla="*/ 504 h 504"/>
                <a:gd name="T22" fmla="*/ 159 w 533"/>
                <a:gd name="T23" fmla="*/ 504 h 504"/>
                <a:gd name="T24" fmla="*/ 101 w 533"/>
                <a:gd name="T25" fmla="*/ 488 h 504"/>
                <a:gd name="T26" fmla="*/ 71 w 533"/>
                <a:gd name="T27" fmla="*/ 475 h 504"/>
                <a:gd name="T28" fmla="*/ 71 w 533"/>
                <a:gd name="T29" fmla="*/ 475 h 504"/>
                <a:gd name="T30" fmla="*/ 44 w 533"/>
                <a:gd name="T31" fmla="*/ 461 h 504"/>
                <a:gd name="T32" fmla="*/ 44 w 533"/>
                <a:gd name="T33" fmla="*/ 432 h 504"/>
                <a:gd name="T34" fmla="*/ 58 w 533"/>
                <a:gd name="T35" fmla="*/ 432 h 504"/>
                <a:gd name="T36" fmla="*/ 13 w 533"/>
                <a:gd name="T37" fmla="*/ 432 h 504"/>
                <a:gd name="T38" fmla="*/ 29 w 533"/>
                <a:gd name="T39" fmla="*/ 387 h 504"/>
                <a:gd name="T40" fmla="*/ 71 w 533"/>
                <a:gd name="T41" fmla="*/ 387 h 504"/>
                <a:gd name="T42" fmla="*/ 13 w 533"/>
                <a:gd name="T43" fmla="*/ 374 h 504"/>
                <a:gd name="T44" fmla="*/ 44 w 533"/>
                <a:gd name="T45" fmla="*/ 345 h 504"/>
                <a:gd name="T46" fmla="*/ 114 w 533"/>
                <a:gd name="T47" fmla="*/ 331 h 504"/>
                <a:gd name="T48" fmla="*/ 174 w 533"/>
                <a:gd name="T49" fmla="*/ 345 h 504"/>
                <a:gd name="T50" fmla="*/ 159 w 533"/>
                <a:gd name="T51" fmla="*/ 331 h 504"/>
                <a:gd name="T52" fmla="*/ 101 w 533"/>
                <a:gd name="T53" fmla="*/ 331 h 504"/>
                <a:gd name="T54" fmla="*/ 143 w 533"/>
                <a:gd name="T55" fmla="*/ 289 h 504"/>
                <a:gd name="T56" fmla="*/ 215 w 533"/>
                <a:gd name="T57" fmla="*/ 259 h 504"/>
                <a:gd name="T58" fmla="*/ 174 w 533"/>
                <a:gd name="T59" fmla="*/ 244 h 504"/>
                <a:gd name="T60" fmla="*/ 143 w 533"/>
                <a:gd name="T61" fmla="*/ 230 h 504"/>
                <a:gd name="T62" fmla="*/ 143 w 533"/>
                <a:gd name="T63" fmla="*/ 174 h 504"/>
                <a:gd name="T64" fmla="*/ 188 w 533"/>
                <a:gd name="T65" fmla="*/ 143 h 504"/>
                <a:gd name="T66" fmla="*/ 188 w 533"/>
                <a:gd name="T67" fmla="*/ 130 h 504"/>
                <a:gd name="T68" fmla="*/ 188 w 533"/>
                <a:gd name="T69" fmla="*/ 102 h 504"/>
                <a:gd name="T70" fmla="*/ 244 w 533"/>
                <a:gd name="T71" fmla="*/ 87 h 504"/>
                <a:gd name="T72" fmla="*/ 289 w 533"/>
                <a:gd name="T73" fmla="*/ 130 h 504"/>
                <a:gd name="T74" fmla="*/ 331 w 533"/>
                <a:gd name="T75" fmla="*/ 116 h 504"/>
                <a:gd name="T76" fmla="*/ 374 w 533"/>
                <a:gd name="T77" fmla="*/ 87 h 504"/>
                <a:gd name="T78" fmla="*/ 318 w 533"/>
                <a:gd name="T79" fmla="*/ 58 h 504"/>
                <a:gd name="T80" fmla="*/ 390 w 533"/>
                <a:gd name="T81" fmla="*/ 29 h 504"/>
                <a:gd name="T82" fmla="*/ 419 w 533"/>
                <a:gd name="T83" fmla="*/ 15 h 504"/>
                <a:gd name="T84" fmla="*/ 477 w 533"/>
                <a:gd name="T85" fmla="*/ 15 h 504"/>
                <a:gd name="T86" fmla="*/ 504 w 533"/>
                <a:gd name="T87" fmla="*/ 0 h 504"/>
                <a:gd name="T88" fmla="*/ 519 w 533"/>
                <a:gd name="T89" fmla="*/ 44 h 504"/>
                <a:gd name="T90" fmla="*/ 504 w 533"/>
                <a:gd name="T91" fmla="*/ 58 h 504"/>
                <a:gd name="T92" fmla="*/ 448 w 533"/>
                <a:gd name="T93" fmla="*/ 71 h 504"/>
                <a:gd name="T94" fmla="*/ 419 w 533"/>
                <a:gd name="T95" fmla="*/ 116 h 504"/>
                <a:gd name="T96" fmla="*/ 390 w 533"/>
                <a:gd name="T97" fmla="*/ 116 h 504"/>
                <a:gd name="T98" fmla="*/ 403 w 533"/>
                <a:gd name="T99" fmla="*/ 159 h 504"/>
                <a:gd name="T100" fmla="*/ 448 w 533"/>
                <a:gd name="T101" fmla="*/ 174 h 504"/>
                <a:gd name="T102" fmla="*/ 504 w 533"/>
                <a:gd name="T103" fmla="*/ 188 h 504"/>
                <a:gd name="T104" fmla="*/ 533 w 533"/>
                <a:gd name="T105" fmla="*/ 24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504">
                  <a:moveTo>
                    <a:pt x="533" y="244"/>
                  </a:moveTo>
                  <a:lnTo>
                    <a:pt x="519" y="259"/>
                  </a:lnTo>
                  <a:lnTo>
                    <a:pt x="519" y="244"/>
                  </a:lnTo>
                  <a:lnTo>
                    <a:pt x="504" y="244"/>
                  </a:lnTo>
                  <a:lnTo>
                    <a:pt x="519" y="259"/>
                  </a:lnTo>
                  <a:lnTo>
                    <a:pt x="504" y="273"/>
                  </a:lnTo>
                  <a:lnTo>
                    <a:pt x="504" y="289"/>
                  </a:lnTo>
                  <a:lnTo>
                    <a:pt x="504" y="316"/>
                  </a:lnTo>
                  <a:lnTo>
                    <a:pt x="490" y="331"/>
                  </a:lnTo>
                  <a:lnTo>
                    <a:pt x="490" y="345"/>
                  </a:lnTo>
                  <a:lnTo>
                    <a:pt x="490" y="360"/>
                  </a:lnTo>
                  <a:lnTo>
                    <a:pt x="477" y="374"/>
                  </a:lnTo>
                  <a:lnTo>
                    <a:pt x="477" y="387"/>
                  </a:lnTo>
                  <a:lnTo>
                    <a:pt x="477" y="403"/>
                  </a:lnTo>
                  <a:lnTo>
                    <a:pt x="477" y="417"/>
                  </a:lnTo>
                  <a:lnTo>
                    <a:pt x="461" y="417"/>
                  </a:lnTo>
                  <a:lnTo>
                    <a:pt x="461" y="432"/>
                  </a:lnTo>
                  <a:lnTo>
                    <a:pt x="448" y="446"/>
                  </a:lnTo>
                  <a:lnTo>
                    <a:pt x="432" y="446"/>
                  </a:lnTo>
                  <a:lnTo>
                    <a:pt x="432" y="461"/>
                  </a:lnTo>
                  <a:lnTo>
                    <a:pt x="419" y="475"/>
                  </a:lnTo>
                  <a:lnTo>
                    <a:pt x="390" y="488"/>
                  </a:lnTo>
                  <a:lnTo>
                    <a:pt x="374" y="475"/>
                  </a:lnTo>
                  <a:lnTo>
                    <a:pt x="347" y="475"/>
                  </a:lnTo>
                  <a:lnTo>
                    <a:pt x="318" y="475"/>
                  </a:lnTo>
                  <a:lnTo>
                    <a:pt x="289" y="475"/>
                  </a:lnTo>
                  <a:lnTo>
                    <a:pt x="273" y="475"/>
                  </a:lnTo>
                  <a:lnTo>
                    <a:pt x="260" y="488"/>
                  </a:lnTo>
                  <a:lnTo>
                    <a:pt x="244" y="488"/>
                  </a:lnTo>
                  <a:lnTo>
                    <a:pt x="244" y="475"/>
                  </a:lnTo>
                  <a:lnTo>
                    <a:pt x="231" y="488"/>
                  </a:lnTo>
                  <a:lnTo>
                    <a:pt x="215" y="488"/>
                  </a:lnTo>
                  <a:lnTo>
                    <a:pt x="215" y="504"/>
                  </a:lnTo>
                  <a:lnTo>
                    <a:pt x="188" y="504"/>
                  </a:lnTo>
                  <a:lnTo>
                    <a:pt x="174" y="488"/>
                  </a:lnTo>
                  <a:lnTo>
                    <a:pt x="159" y="504"/>
                  </a:lnTo>
                  <a:lnTo>
                    <a:pt x="130" y="504"/>
                  </a:lnTo>
                  <a:lnTo>
                    <a:pt x="114" y="488"/>
                  </a:lnTo>
                  <a:lnTo>
                    <a:pt x="101" y="488"/>
                  </a:lnTo>
                  <a:lnTo>
                    <a:pt x="71" y="504"/>
                  </a:lnTo>
                  <a:lnTo>
                    <a:pt x="71" y="488"/>
                  </a:lnTo>
                  <a:lnTo>
                    <a:pt x="71" y="475"/>
                  </a:lnTo>
                  <a:lnTo>
                    <a:pt x="29" y="488"/>
                  </a:lnTo>
                  <a:lnTo>
                    <a:pt x="44" y="488"/>
                  </a:lnTo>
                  <a:lnTo>
                    <a:pt x="71" y="475"/>
                  </a:lnTo>
                  <a:lnTo>
                    <a:pt x="29" y="475"/>
                  </a:lnTo>
                  <a:lnTo>
                    <a:pt x="58" y="461"/>
                  </a:lnTo>
                  <a:lnTo>
                    <a:pt x="44" y="461"/>
                  </a:lnTo>
                  <a:lnTo>
                    <a:pt x="29" y="461"/>
                  </a:lnTo>
                  <a:lnTo>
                    <a:pt x="29" y="446"/>
                  </a:lnTo>
                  <a:lnTo>
                    <a:pt x="44" y="432"/>
                  </a:lnTo>
                  <a:lnTo>
                    <a:pt x="58" y="432"/>
                  </a:lnTo>
                  <a:lnTo>
                    <a:pt x="71" y="432"/>
                  </a:lnTo>
                  <a:lnTo>
                    <a:pt x="58" y="432"/>
                  </a:lnTo>
                  <a:lnTo>
                    <a:pt x="44" y="432"/>
                  </a:lnTo>
                  <a:lnTo>
                    <a:pt x="29" y="417"/>
                  </a:lnTo>
                  <a:lnTo>
                    <a:pt x="13" y="432"/>
                  </a:lnTo>
                  <a:lnTo>
                    <a:pt x="0" y="417"/>
                  </a:lnTo>
                  <a:lnTo>
                    <a:pt x="13" y="403"/>
                  </a:lnTo>
                  <a:lnTo>
                    <a:pt x="29" y="387"/>
                  </a:lnTo>
                  <a:lnTo>
                    <a:pt x="44" y="387"/>
                  </a:lnTo>
                  <a:lnTo>
                    <a:pt x="58" y="387"/>
                  </a:lnTo>
                  <a:lnTo>
                    <a:pt x="71" y="387"/>
                  </a:lnTo>
                  <a:lnTo>
                    <a:pt x="58" y="374"/>
                  </a:lnTo>
                  <a:lnTo>
                    <a:pt x="29" y="374"/>
                  </a:lnTo>
                  <a:lnTo>
                    <a:pt x="13" y="374"/>
                  </a:lnTo>
                  <a:lnTo>
                    <a:pt x="13" y="360"/>
                  </a:lnTo>
                  <a:lnTo>
                    <a:pt x="29" y="345"/>
                  </a:lnTo>
                  <a:lnTo>
                    <a:pt x="44" y="345"/>
                  </a:lnTo>
                  <a:lnTo>
                    <a:pt x="85" y="345"/>
                  </a:lnTo>
                  <a:lnTo>
                    <a:pt x="85" y="331"/>
                  </a:lnTo>
                  <a:lnTo>
                    <a:pt x="114" y="331"/>
                  </a:lnTo>
                  <a:lnTo>
                    <a:pt x="130" y="331"/>
                  </a:lnTo>
                  <a:lnTo>
                    <a:pt x="143" y="345"/>
                  </a:lnTo>
                  <a:lnTo>
                    <a:pt x="174" y="345"/>
                  </a:lnTo>
                  <a:lnTo>
                    <a:pt x="188" y="345"/>
                  </a:lnTo>
                  <a:lnTo>
                    <a:pt x="174" y="331"/>
                  </a:lnTo>
                  <a:lnTo>
                    <a:pt x="159" y="331"/>
                  </a:lnTo>
                  <a:lnTo>
                    <a:pt x="143" y="331"/>
                  </a:lnTo>
                  <a:lnTo>
                    <a:pt x="130" y="316"/>
                  </a:lnTo>
                  <a:lnTo>
                    <a:pt x="101" y="331"/>
                  </a:lnTo>
                  <a:lnTo>
                    <a:pt x="85" y="316"/>
                  </a:lnTo>
                  <a:lnTo>
                    <a:pt x="114" y="316"/>
                  </a:lnTo>
                  <a:lnTo>
                    <a:pt x="143" y="289"/>
                  </a:lnTo>
                  <a:lnTo>
                    <a:pt x="188" y="273"/>
                  </a:lnTo>
                  <a:lnTo>
                    <a:pt x="201" y="273"/>
                  </a:lnTo>
                  <a:lnTo>
                    <a:pt x="215" y="259"/>
                  </a:lnTo>
                  <a:lnTo>
                    <a:pt x="215" y="244"/>
                  </a:lnTo>
                  <a:lnTo>
                    <a:pt x="201" y="244"/>
                  </a:lnTo>
                  <a:lnTo>
                    <a:pt x="174" y="244"/>
                  </a:lnTo>
                  <a:lnTo>
                    <a:pt x="159" y="259"/>
                  </a:lnTo>
                  <a:lnTo>
                    <a:pt x="159" y="230"/>
                  </a:lnTo>
                  <a:lnTo>
                    <a:pt x="143" y="230"/>
                  </a:lnTo>
                  <a:lnTo>
                    <a:pt x="143" y="217"/>
                  </a:lnTo>
                  <a:lnTo>
                    <a:pt x="130" y="188"/>
                  </a:lnTo>
                  <a:lnTo>
                    <a:pt x="143" y="174"/>
                  </a:lnTo>
                  <a:lnTo>
                    <a:pt x="159" y="174"/>
                  </a:lnTo>
                  <a:lnTo>
                    <a:pt x="174" y="159"/>
                  </a:lnTo>
                  <a:lnTo>
                    <a:pt x="188" y="143"/>
                  </a:lnTo>
                  <a:lnTo>
                    <a:pt x="201" y="143"/>
                  </a:lnTo>
                  <a:lnTo>
                    <a:pt x="188" y="143"/>
                  </a:lnTo>
                  <a:lnTo>
                    <a:pt x="188" y="130"/>
                  </a:lnTo>
                  <a:lnTo>
                    <a:pt x="188" y="116"/>
                  </a:lnTo>
                  <a:lnTo>
                    <a:pt x="174" y="102"/>
                  </a:lnTo>
                  <a:lnTo>
                    <a:pt x="188" y="102"/>
                  </a:lnTo>
                  <a:lnTo>
                    <a:pt x="201" y="71"/>
                  </a:lnTo>
                  <a:lnTo>
                    <a:pt x="231" y="71"/>
                  </a:lnTo>
                  <a:lnTo>
                    <a:pt x="244" y="87"/>
                  </a:lnTo>
                  <a:lnTo>
                    <a:pt x="260" y="102"/>
                  </a:lnTo>
                  <a:lnTo>
                    <a:pt x="260" y="116"/>
                  </a:lnTo>
                  <a:lnTo>
                    <a:pt x="289" y="130"/>
                  </a:lnTo>
                  <a:lnTo>
                    <a:pt x="302" y="143"/>
                  </a:lnTo>
                  <a:lnTo>
                    <a:pt x="331" y="130"/>
                  </a:lnTo>
                  <a:lnTo>
                    <a:pt x="331" y="116"/>
                  </a:lnTo>
                  <a:lnTo>
                    <a:pt x="331" y="102"/>
                  </a:lnTo>
                  <a:lnTo>
                    <a:pt x="360" y="102"/>
                  </a:lnTo>
                  <a:lnTo>
                    <a:pt x="374" y="87"/>
                  </a:lnTo>
                  <a:lnTo>
                    <a:pt x="360" y="87"/>
                  </a:lnTo>
                  <a:lnTo>
                    <a:pt x="331" y="71"/>
                  </a:lnTo>
                  <a:lnTo>
                    <a:pt x="318" y="58"/>
                  </a:lnTo>
                  <a:lnTo>
                    <a:pt x="360" y="44"/>
                  </a:lnTo>
                  <a:lnTo>
                    <a:pt x="374" y="29"/>
                  </a:lnTo>
                  <a:lnTo>
                    <a:pt x="390" y="29"/>
                  </a:lnTo>
                  <a:lnTo>
                    <a:pt x="374" y="29"/>
                  </a:lnTo>
                  <a:lnTo>
                    <a:pt x="390" y="15"/>
                  </a:lnTo>
                  <a:lnTo>
                    <a:pt x="419" y="15"/>
                  </a:lnTo>
                  <a:lnTo>
                    <a:pt x="432" y="0"/>
                  </a:lnTo>
                  <a:lnTo>
                    <a:pt x="461" y="15"/>
                  </a:lnTo>
                  <a:lnTo>
                    <a:pt x="477" y="15"/>
                  </a:lnTo>
                  <a:lnTo>
                    <a:pt x="490" y="15"/>
                  </a:lnTo>
                  <a:lnTo>
                    <a:pt x="504" y="15"/>
                  </a:lnTo>
                  <a:lnTo>
                    <a:pt x="504" y="0"/>
                  </a:lnTo>
                  <a:lnTo>
                    <a:pt x="519" y="15"/>
                  </a:lnTo>
                  <a:lnTo>
                    <a:pt x="533" y="29"/>
                  </a:lnTo>
                  <a:lnTo>
                    <a:pt x="519" y="44"/>
                  </a:lnTo>
                  <a:lnTo>
                    <a:pt x="504" y="44"/>
                  </a:lnTo>
                  <a:lnTo>
                    <a:pt x="490" y="44"/>
                  </a:lnTo>
                  <a:lnTo>
                    <a:pt x="504" y="58"/>
                  </a:lnTo>
                  <a:lnTo>
                    <a:pt x="490" y="58"/>
                  </a:lnTo>
                  <a:lnTo>
                    <a:pt x="461" y="58"/>
                  </a:lnTo>
                  <a:lnTo>
                    <a:pt x="448" y="71"/>
                  </a:lnTo>
                  <a:lnTo>
                    <a:pt x="432" y="87"/>
                  </a:lnTo>
                  <a:lnTo>
                    <a:pt x="432" y="102"/>
                  </a:lnTo>
                  <a:lnTo>
                    <a:pt x="419" y="116"/>
                  </a:lnTo>
                  <a:lnTo>
                    <a:pt x="403" y="102"/>
                  </a:lnTo>
                  <a:lnTo>
                    <a:pt x="390" y="102"/>
                  </a:lnTo>
                  <a:lnTo>
                    <a:pt x="390" y="116"/>
                  </a:lnTo>
                  <a:lnTo>
                    <a:pt x="374" y="130"/>
                  </a:lnTo>
                  <a:lnTo>
                    <a:pt x="390" y="143"/>
                  </a:lnTo>
                  <a:lnTo>
                    <a:pt x="403" y="159"/>
                  </a:lnTo>
                  <a:lnTo>
                    <a:pt x="419" y="174"/>
                  </a:lnTo>
                  <a:lnTo>
                    <a:pt x="432" y="188"/>
                  </a:lnTo>
                  <a:lnTo>
                    <a:pt x="448" y="174"/>
                  </a:lnTo>
                  <a:lnTo>
                    <a:pt x="461" y="174"/>
                  </a:lnTo>
                  <a:lnTo>
                    <a:pt x="477" y="174"/>
                  </a:lnTo>
                  <a:lnTo>
                    <a:pt x="504" y="188"/>
                  </a:lnTo>
                  <a:lnTo>
                    <a:pt x="504" y="201"/>
                  </a:lnTo>
                  <a:lnTo>
                    <a:pt x="519" y="217"/>
                  </a:lnTo>
                  <a:lnTo>
                    <a:pt x="533" y="244"/>
                  </a:lnTo>
                  <a:lnTo>
                    <a:pt x="533" y="24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2" name="Freeform 26"/>
            <p:cNvSpPr>
              <a:spLocks/>
            </p:cNvSpPr>
            <p:nvPr/>
          </p:nvSpPr>
          <p:spPr bwMode="auto">
            <a:xfrm>
              <a:off x="2199" y="1787"/>
              <a:ext cx="186" cy="135"/>
            </a:xfrm>
            <a:custGeom>
              <a:avLst/>
              <a:gdLst>
                <a:gd name="T0" fmla="*/ 130 w 244"/>
                <a:gd name="T1" fmla="*/ 14 h 202"/>
                <a:gd name="T2" fmla="*/ 115 w 244"/>
                <a:gd name="T3" fmla="*/ 14 h 202"/>
                <a:gd name="T4" fmla="*/ 85 w 244"/>
                <a:gd name="T5" fmla="*/ 14 h 202"/>
                <a:gd name="T6" fmla="*/ 72 w 244"/>
                <a:gd name="T7" fmla="*/ 29 h 202"/>
                <a:gd name="T8" fmla="*/ 58 w 244"/>
                <a:gd name="T9" fmla="*/ 43 h 202"/>
                <a:gd name="T10" fmla="*/ 58 w 244"/>
                <a:gd name="T11" fmla="*/ 58 h 202"/>
                <a:gd name="T12" fmla="*/ 43 w 244"/>
                <a:gd name="T13" fmla="*/ 72 h 202"/>
                <a:gd name="T14" fmla="*/ 27 w 244"/>
                <a:gd name="T15" fmla="*/ 58 h 202"/>
                <a:gd name="T16" fmla="*/ 14 w 244"/>
                <a:gd name="T17" fmla="*/ 58 h 202"/>
                <a:gd name="T18" fmla="*/ 14 w 244"/>
                <a:gd name="T19" fmla="*/ 72 h 202"/>
                <a:gd name="T20" fmla="*/ 0 w 244"/>
                <a:gd name="T21" fmla="*/ 87 h 202"/>
                <a:gd name="T22" fmla="*/ 14 w 244"/>
                <a:gd name="T23" fmla="*/ 101 h 202"/>
                <a:gd name="T24" fmla="*/ 27 w 244"/>
                <a:gd name="T25" fmla="*/ 115 h 202"/>
                <a:gd name="T26" fmla="*/ 43 w 244"/>
                <a:gd name="T27" fmla="*/ 130 h 202"/>
                <a:gd name="T28" fmla="*/ 58 w 244"/>
                <a:gd name="T29" fmla="*/ 144 h 202"/>
                <a:gd name="T30" fmla="*/ 72 w 244"/>
                <a:gd name="T31" fmla="*/ 130 h 202"/>
                <a:gd name="T32" fmla="*/ 85 w 244"/>
                <a:gd name="T33" fmla="*/ 130 h 202"/>
                <a:gd name="T34" fmla="*/ 101 w 244"/>
                <a:gd name="T35" fmla="*/ 130 h 202"/>
                <a:gd name="T36" fmla="*/ 130 w 244"/>
                <a:gd name="T37" fmla="*/ 144 h 202"/>
                <a:gd name="T38" fmla="*/ 130 w 244"/>
                <a:gd name="T39" fmla="*/ 159 h 202"/>
                <a:gd name="T40" fmla="*/ 144 w 244"/>
                <a:gd name="T41" fmla="*/ 173 h 202"/>
                <a:gd name="T42" fmla="*/ 159 w 244"/>
                <a:gd name="T43" fmla="*/ 202 h 202"/>
                <a:gd name="T44" fmla="*/ 173 w 244"/>
                <a:gd name="T45" fmla="*/ 188 h 202"/>
                <a:gd name="T46" fmla="*/ 186 w 244"/>
                <a:gd name="T47" fmla="*/ 173 h 202"/>
                <a:gd name="T48" fmla="*/ 202 w 244"/>
                <a:gd name="T49" fmla="*/ 173 h 202"/>
                <a:gd name="T50" fmla="*/ 215 w 244"/>
                <a:gd name="T51" fmla="*/ 173 h 202"/>
                <a:gd name="T52" fmla="*/ 215 w 244"/>
                <a:gd name="T53" fmla="*/ 144 h 202"/>
                <a:gd name="T54" fmla="*/ 231 w 244"/>
                <a:gd name="T55" fmla="*/ 130 h 202"/>
                <a:gd name="T56" fmla="*/ 231 w 244"/>
                <a:gd name="T57" fmla="*/ 144 h 202"/>
                <a:gd name="T58" fmla="*/ 231 w 244"/>
                <a:gd name="T59" fmla="*/ 159 h 202"/>
                <a:gd name="T60" fmla="*/ 244 w 244"/>
                <a:gd name="T61" fmla="*/ 159 h 202"/>
                <a:gd name="T62" fmla="*/ 244 w 244"/>
                <a:gd name="T63" fmla="*/ 144 h 202"/>
                <a:gd name="T64" fmla="*/ 244 w 244"/>
                <a:gd name="T65" fmla="*/ 130 h 202"/>
                <a:gd name="T66" fmla="*/ 231 w 244"/>
                <a:gd name="T67" fmla="*/ 115 h 202"/>
                <a:gd name="T68" fmla="*/ 215 w 244"/>
                <a:gd name="T69" fmla="*/ 130 h 202"/>
                <a:gd name="T70" fmla="*/ 202 w 244"/>
                <a:gd name="T71" fmla="*/ 115 h 202"/>
                <a:gd name="T72" fmla="*/ 215 w 244"/>
                <a:gd name="T73" fmla="*/ 101 h 202"/>
                <a:gd name="T74" fmla="*/ 231 w 244"/>
                <a:gd name="T75" fmla="*/ 101 h 202"/>
                <a:gd name="T76" fmla="*/ 231 w 244"/>
                <a:gd name="T77" fmla="*/ 87 h 202"/>
                <a:gd name="T78" fmla="*/ 231 w 244"/>
                <a:gd name="T79" fmla="*/ 72 h 202"/>
                <a:gd name="T80" fmla="*/ 215 w 244"/>
                <a:gd name="T81" fmla="*/ 43 h 202"/>
                <a:gd name="T82" fmla="*/ 215 w 244"/>
                <a:gd name="T83" fmla="*/ 29 h 202"/>
                <a:gd name="T84" fmla="*/ 215 w 244"/>
                <a:gd name="T85" fmla="*/ 14 h 202"/>
                <a:gd name="T86" fmla="*/ 202 w 244"/>
                <a:gd name="T87" fmla="*/ 14 h 202"/>
                <a:gd name="T88" fmla="*/ 186 w 244"/>
                <a:gd name="T89" fmla="*/ 14 h 202"/>
                <a:gd name="T90" fmla="*/ 173 w 244"/>
                <a:gd name="T91" fmla="*/ 14 h 202"/>
                <a:gd name="T92" fmla="*/ 173 w 244"/>
                <a:gd name="T93" fmla="*/ 0 h 202"/>
                <a:gd name="T94" fmla="*/ 159 w 244"/>
                <a:gd name="T95" fmla="*/ 0 h 202"/>
                <a:gd name="T96" fmla="*/ 144 w 244"/>
                <a:gd name="T97" fmla="*/ 14 h 202"/>
                <a:gd name="T98" fmla="*/ 130 w 244"/>
                <a:gd name="T99" fmla="*/ 14 h 202"/>
                <a:gd name="T100" fmla="*/ 130 w 244"/>
                <a:gd name="T101" fmla="*/ 1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02">
                  <a:moveTo>
                    <a:pt x="130" y="14"/>
                  </a:moveTo>
                  <a:lnTo>
                    <a:pt x="115" y="14"/>
                  </a:lnTo>
                  <a:lnTo>
                    <a:pt x="85" y="14"/>
                  </a:lnTo>
                  <a:lnTo>
                    <a:pt x="72" y="29"/>
                  </a:lnTo>
                  <a:lnTo>
                    <a:pt x="58" y="43"/>
                  </a:lnTo>
                  <a:lnTo>
                    <a:pt x="58" y="58"/>
                  </a:lnTo>
                  <a:lnTo>
                    <a:pt x="43" y="72"/>
                  </a:lnTo>
                  <a:lnTo>
                    <a:pt x="27" y="58"/>
                  </a:lnTo>
                  <a:lnTo>
                    <a:pt x="14" y="58"/>
                  </a:lnTo>
                  <a:lnTo>
                    <a:pt x="14" y="72"/>
                  </a:lnTo>
                  <a:lnTo>
                    <a:pt x="0" y="87"/>
                  </a:lnTo>
                  <a:lnTo>
                    <a:pt x="14" y="101"/>
                  </a:lnTo>
                  <a:lnTo>
                    <a:pt x="27" y="115"/>
                  </a:lnTo>
                  <a:lnTo>
                    <a:pt x="43" y="130"/>
                  </a:lnTo>
                  <a:lnTo>
                    <a:pt x="58" y="144"/>
                  </a:lnTo>
                  <a:lnTo>
                    <a:pt x="72" y="130"/>
                  </a:lnTo>
                  <a:lnTo>
                    <a:pt x="85" y="130"/>
                  </a:lnTo>
                  <a:lnTo>
                    <a:pt x="101" y="130"/>
                  </a:lnTo>
                  <a:lnTo>
                    <a:pt x="130" y="144"/>
                  </a:lnTo>
                  <a:lnTo>
                    <a:pt x="130" y="159"/>
                  </a:lnTo>
                  <a:lnTo>
                    <a:pt x="144" y="173"/>
                  </a:lnTo>
                  <a:lnTo>
                    <a:pt x="159" y="202"/>
                  </a:lnTo>
                  <a:lnTo>
                    <a:pt x="173" y="188"/>
                  </a:lnTo>
                  <a:lnTo>
                    <a:pt x="186" y="173"/>
                  </a:lnTo>
                  <a:lnTo>
                    <a:pt x="202" y="173"/>
                  </a:lnTo>
                  <a:lnTo>
                    <a:pt x="215" y="173"/>
                  </a:lnTo>
                  <a:lnTo>
                    <a:pt x="215" y="144"/>
                  </a:lnTo>
                  <a:lnTo>
                    <a:pt x="231" y="130"/>
                  </a:lnTo>
                  <a:lnTo>
                    <a:pt x="231" y="144"/>
                  </a:lnTo>
                  <a:lnTo>
                    <a:pt x="231" y="159"/>
                  </a:lnTo>
                  <a:lnTo>
                    <a:pt x="244" y="159"/>
                  </a:lnTo>
                  <a:lnTo>
                    <a:pt x="244" y="144"/>
                  </a:lnTo>
                  <a:lnTo>
                    <a:pt x="244" y="130"/>
                  </a:lnTo>
                  <a:lnTo>
                    <a:pt x="231" y="115"/>
                  </a:lnTo>
                  <a:lnTo>
                    <a:pt x="215" y="130"/>
                  </a:lnTo>
                  <a:lnTo>
                    <a:pt x="202" y="115"/>
                  </a:lnTo>
                  <a:lnTo>
                    <a:pt x="215" y="101"/>
                  </a:lnTo>
                  <a:lnTo>
                    <a:pt x="231" y="101"/>
                  </a:lnTo>
                  <a:lnTo>
                    <a:pt x="231" y="87"/>
                  </a:lnTo>
                  <a:lnTo>
                    <a:pt x="231" y="72"/>
                  </a:lnTo>
                  <a:lnTo>
                    <a:pt x="215" y="43"/>
                  </a:lnTo>
                  <a:lnTo>
                    <a:pt x="215" y="29"/>
                  </a:lnTo>
                  <a:lnTo>
                    <a:pt x="215" y="14"/>
                  </a:lnTo>
                  <a:lnTo>
                    <a:pt x="202" y="14"/>
                  </a:lnTo>
                  <a:lnTo>
                    <a:pt x="186" y="14"/>
                  </a:lnTo>
                  <a:lnTo>
                    <a:pt x="173" y="14"/>
                  </a:lnTo>
                  <a:lnTo>
                    <a:pt x="173" y="0"/>
                  </a:lnTo>
                  <a:lnTo>
                    <a:pt x="159" y="0"/>
                  </a:lnTo>
                  <a:lnTo>
                    <a:pt x="144" y="14"/>
                  </a:lnTo>
                  <a:lnTo>
                    <a:pt x="130" y="14"/>
                  </a:lnTo>
                  <a:lnTo>
                    <a:pt x="130" y="1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3" name="Freeform 27"/>
            <p:cNvSpPr>
              <a:spLocks/>
            </p:cNvSpPr>
            <p:nvPr/>
          </p:nvSpPr>
          <p:spPr bwMode="auto">
            <a:xfrm>
              <a:off x="3129" y="3230"/>
              <a:ext cx="85" cy="132"/>
            </a:xfrm>
            <a:custGeom>
              <a:avLst/>
              <a:gdLst>
                <a:gd name="T0" fmla="*/ 37 w 110"/>
                <a:gd name="T1" fmla="*/ 194 h 208"/>
                <a:gd name="T2" fmla="*/ 29 w 110"/>
                <a:gd name="T3" fmla="*/ 190 h 208"/>
                <a:gd name="T4" fmla="*/ 19 w 110"/>
                <a:gd name="T5" fmla="*/ 179 h 208"/>
                <a:gd name="T6" fmla="*/ 19 w 110"/>
                <a:gd name="T7" fmla="*/ 163 h 208"/>
                <a:gd name="T8" fmla="*/ 10 w 110"/>
                <a:gd name="T9" fmla="*/ 150 h 208"/>
                <a:gd name="T10" fmla="*/ 0 w 110"/>
                <a:gd name="T11" fmla="*/ 136 h 208"/>
                <a:gd name="T12" fmla="*/ 10 w 110"/>
                <a:gd name="T13" fmla="*/ 126 h 208"/>
                <a:gd name="T14" fmla="*/ 10 w 110"/>
                <a:gd name="T15" fmla="*/ 121 h 208"/>
                <a:gd name="T16" fmla="*/ 10 w 110"/>
                <a:gd name="T17" fmla="*/ 107 h 208"/>
                <a:gd name="T18" fmla="*/ 4 w 110"/>
                <a:gd name="T19" fmla="*/ 95 h 208"/>
                <a:gd name="T20" fmla="*/ 0 w 110"/>
                <a:gd name="T21" fmla="*/ 78 h 208"/>
                <a:gd name="T22" fmla="*/ 4 w 110"/>
                <a:gd name="T23" fmla="*/ 62 h 208"/>
                <a:gd name="T24" fmla="*/ 0 w 110"/>
                <a:gd name="T25" fmla="*/ 51 h 208"/>
                <a:gd name="T26" fmla="*/ 10 w 110"/>
                <a:gd name="T27" fmla="*/ 41 h 208"/>
                <a:gd name="T28" fmla="*/ 23 w 110"/>
                <a:gd name="T29" fmla="*/ 26 h 208"/>
                <a:gd name="T30" fmla="*/ 39 w 110"/>
                <a:gd name="T31" fmla="*/ 18 h 208"/>
                <a:gd name="T32" fmla="*/ 45 w 110"/>
                <a:gd name="T33" fmla="*/ 10 h 208"/>
                <a:gd name="T34" fmla="*/ 52 w 110"/>
                <a:gd name="T35" fmla="*/ 6 h 208"/>
                <a:gd name="T36" fmla="*/ 68 w 110"/>
                <a:gd name="T37" fmla="*/ 6 h 208"/>
                <a:gd name="T38" fmla="*/ 81 w 110"/>
                <a:gd name="T39" fmla="*/ 0 h 208"/>
                <a:gd name="T40" fmla="*/ 95 w 110"/>
                <a:gd name="T41" fmla="*/ 4 h 208"/>
                <a:gd name="T42" fmla="*/ 99 w 110"/>
                <a:gd name="T43" fmla="*/ 0 h 208"/>
                <a:gd name="T44" fmla="*/ 105 w 110"/>
                <a:gd name="T45" fmla="*/ 6 h 208"/>
                <a:gd name="T46" fmla="*/ 110 w 110"/>
                <a:gd name="T47" fmla="*/ 22 h 208"/>
                <a:gd name="T48" fmla="*/ 110 w 110"/>
                <a:gd name="T49" fmla="*/ 35 h 208"/>
                <a:gd name="T50" fmla="*/ 110 w 110"/>
                <a:gd name="T51" fmla="*/ 51 h 208"/>
                <a:gd name="T52" fmla="*/ 110 w 110"/>
                <a:gd name="T53" fmla="*/ 80 h 208"/>
                <a:gd name="T54" fmla="*/ 97 w 110"/>
                <a:gd name="T55" fmla="*/ 93 h 208"/>
                <a:gd name="T56" fmla="*/ 81 w 110"/>
                <a:gd name="T57" fmla="*/ 107 h 208"/>
                <a:gd name="T58" fmla="*/ 81 w 110"/>
                <a:gd name="T59" fmla="*/ 121 h 208"/>
                <a:gd name="T60" fmla="*/ 81 w 110"/>
                <a:gd name="T61" fmla="*/ 136 h 208"/>
                <a:gd name="T62" fmla="*/ 68 w 110"/>
                <a:gd name="T63" fmla="*/ 165 h 208"/>
                <a:gd name="T64" fmla="*/ 68 w 110"/>
                <a:gd name="T65" fmla="*/ 179 h 208"/>
                <a:gd name="T66" fmla="*/ 52 w 110"/>
                <a:gd name="T67" fmla="*/ 194 h 208"/>
                <a:gd name="T68" fmla="*/ 52 w 110"/>
                <a:gd name="T69" fmla="*/ 208 h 208"/>
                <a:gd name="T70" fmla="*/ 39 w 110"/>
                <a:gd name="T71" fmla="*/ 194 h 208"/>
                <a:gd name="T72" fmla="*/ 39 w 110"/>
                <a:gd name="T73" fmla="*/ 194 h 208"/>
                <a:gd name="T74" fmla="*/ 37 w 110"/>
                <a:gd name="T75" fmla="*/ 19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208">
                  <a:moveTo>
                    <a:pt x="37" y="194"/>
                  </a:moveTo>
                  <a:lnTo>
                    <a:pt x="29" y="190"/>
                  </a:lnTo>
                  <a:lnTo>
                    <a:pt x="19" y="179"/>
                  </a:lnTo>
                  <a:lnTo>
                    <a:pt x="19" y="163"/>
                  </a:lnTo>
                  <a:lnTo>
                    <a:pt x="10" y="150"/>
                  </a:lnTo>
                  <a:lnTo>
                    <a:pt x="0" y="136"/>
                  </a:lnTo>
                  <a:lnTo>
                    <a:pt x="10" y="126"/>
                  </a:lnTo>
                  <a:lnTo>
                    <a:pt x="10" y="121"/>
                  </a:lnTo>
                  <a:lnTo>
                    <a:pt x="10" y="107"/>
                  </a:lnTo>
                  <a:lnTo>
                    <a:pt x="4" y="95"/>
                  </a:lnTo>
                  <a:lnTo>
                    <a:pt x="0" y="78"/>
                  </a:lnTo>
                  <a:lnTo>
                    <a:pt x="4" y="62"/>
                  </a:lnTo>
                  <a:lnTo>
                    <a:pt x="0" y="51"/>
                  </a:lnTo>
                  <a:lnTo>
                    <a:pt x="10" y="41"/>
                  </a:lnTo>
                  <a:lnTo>
                    <a:pt x="23" y="26"/>
                  </a:lnTo>
                  <a:lnTo>
                    <a:pt x="39" y="18"/>
                  </a:lnTo>
                  <a:lnTo>
                    <a:pt x="45" y="10"/>
                  </a:lnTo>
                  <a:lnTo>
                    <a:pt x="52" y="6"/>
                  </a:lnTo>
                  <a:lnTo>
                    <a:pt x="68" y="6"/>
                  </a:lnTo>
                  <a:lnTo>
                    <a:pt x="81" y="0"/>
                  </a:lnTo>
                  <a:lnTo>
                    <a:pt x="95" y="4"/>
                  </a:lnTo>
                  <a:lnTo>
                    <a:pt x="99" y="0"/>
                  </a:lnTo>
                  <a:lnTo>
                    <a:pt x="105" y="6"/>
                  </a:lnTo>
                  <a:lnTo>
                    <a:pt x="110" y="22"/>
                  </a:lnTo>
                  <a:lnTo>
                    <a:pt x="110" y="35"/>
                  </a:lnTo>
                  <a:lnTo>
                    <a:pt x="110" y="51"/>
                  </a:lnTo>
                  <a:lnTo>
                    <a:pt x="110" y="80"/>
                  </a:lnTo>
                  <a:lnTo>
                    <a:pt x="97" y="93"/>
                  </a:lnTo>
                  <a:lnTo>
                    <a:pt x="81" y="107"/>
                  </a:lnTo>
                  <a:lnTo>
                    <a:pt x="81" y="121"/>
                  </a:lnTo>
                  <a:lnTo>
                    <a:pt x="81" y="136"/>
                  </a:lnTo>
                  <a:lnTo>
                    <a:pt x="68" y="165"/>
                  </a:lnTo>
                  <a:lnTo>
                    <a:pt x="68" y="179"/>
                  </a:lnTo>
                  <a:lnTo>
                    <a:pt x="52" y="194"/>
                  </a:lnTo>
                  <a:lnTo>
                    <a:pt x="52" y="208"/>
                  </a:lnTo>
                  <a:lnTo>
                    <a:pt x="39" y="194"/>
                  </a:lnTo>
                  <a:lnTo>
                    <a:pt x="39" y="194"/>
                  </a:lnTo>
                  <a:lnTo>
                    <a:pt x="37" y="19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4" name="Freeform 28"/>
            <p:cNvSpPr>
              <a:spLocks/>
            </p:cNvSpPr>
            <p:nvPr/>
          </p:nvSpPr>
          <p:spPr bwMode="auto">
            <a:xfrm>
              <a:off x="3048" y="3372"/>
              <a:ext cx="155" cy="217"/>
            </a:xfrm>
            <a:custGeom>
              <a:avLst/>
              <a:gdLst>
                <a:gd name="T0" fmla="*/ 29 w 204"/>
                <a:gd name="T1" fmla="*/ 57 h 344"/>
                <a:gd name="T2" fmla="*/ 72 w 204"/>
                <a:gd name="T3" fmla="*/ 43 h 344"/>
                <a:gd name="T4" fmla="*/ 101 w 204"/>
                <a:gd name="T5" fmla="*/ 27 h 344"/>
                <a:gd name="T6" fmla="*/ 130 w 204"/>
                <a:gd name="T7" fmla="*/ 27 h 344"/>
                <a:gd name="T8" fmla="*/ 146 w 204"/>
                <a:gd name="T9" fmla="*/ 14 h 344"/>
                <a:gd name="T10" fmla="*/ 159 w 204"/>
                <a:gd name="T11" fmla="*/ 14 h 344"/>
                <a:gd name="T12" fmla="*/ 188 w 204"/>
                <a:gd name="T13" fmla="*/ 43 h 344"/>
                <a:gd name="T14" fmla="*/ 188 w 204"/>
                <a:gd name="T15" fmla="*/ 57 h 344"/>
                <a:gd name="T16" fmla="*/ 204 w 204"/>
                <a:gd name="T17" fmla="*/ 70 h 344"/>
                <a:gd name="T18" fmla="*/ 188 w 204"/>
                <a:gd name="T19" fmla="*/ 115 h 344"/>
                <a:gd name="T20" fmla="*/ 204 w 204"/>
                <a:gd name="T21" fmla="*/ 128 h 344"/>
                <a:gd name="T22" fmla="*/ 175 w 204"/>
                <a:gd name="T23" fmla="*/ 142 h 344"/>
                <a:gd name="T24" fmla="*/ 175 w 204"/>
                <a:gd name="T25" fmla="*/ 171 h 344"/>
                <a:gd name="T26" fmla="*/ 175 w 204"/>
                <a:gd name="T27" fmla="*/ 200 h 344"/>
                <a:gd name="T28" fmla="*/ 159 w 204"/>
                <a:gd name="T29" fmla="*/ 243 h 344"/>
                <a:gd name="T30" fmla="*/ 159 w 204"/>
                <a:gd name="T31" fmla="*/ 301 h 344"/>
                <a:gd name="T32" fmla="*/ 146 w 204"/>
                <a:gd name="T33" fmla="*/ 330 h 344"/>
                <a:gd name="T34" fmla="*/ 117 w 204"/>
                <a:gd name="T35" fmla="*/ 316 h 344"/>
                <a:gd name="T36" fmla="*/ 72 w 204"/>
                <a:gd name="T37" fmla="*/ 316 h 344"/>
                <a:gd name="T38" fmla="*/ 72 w 204"/>
                <a:gd name="T39" fmla="*/ 344 h 344"/>
                <a:gd name="T40" fmla="*/ 43 w 204"/>
                <a:gd name="T41" fmla="*/ 344 h 344"/>
                <a:gd name="T42" fmla="*/ 16 w 204"/>
                <a:gd name="T43" fmla="*/ 316 h 344"/>
                <a:gd name="T44" fmla="*/ 0 w 204"/>
                <a:gd name="T45" fmla="*/ 287 h 344"/>
                <a:gd name="T46" fmla="*/ 0 w 204"/>
                <a:gd name="T47" fmla="*/ 243 h 344"/>
                <a:gd name="T48" fmla="*/ 29 w 204"/>
                <a:gd name="T49" fmla="*/ 229 h 344"/>
                <a:gd name="T50" fmla="*/ 29 w 204"/>
                <a:gd name="T51" fmla="*/ 200 h 344"/>
                <a:gd name="T52" fmla="*/ 58 w 204"/>
                <a:gd name="T53" fmla="*/ 171 h 344"/>
                <a:gd name="T54" fmla="*/ 16 w 204"/>
                <a:gd name="T55" fmla="*/ 171 h 344"/>
                <a:gd name="T56" fmla="*/ 16 w 204"/>
                <a:gd name="T57" fmla="*/ 128 h 344"/>
                <a:gd name="T58" fmla="*/ 0 w 204"/>
                <a:gd name="T59" fmla="*/ 86 h 344"/>
                <a:gd name="T60" fmla="*/ 16 w 204"/>
                <a:gd name="T61" fmla="*/ 57 h 344"/>
                <a:gd name="T62" fmla="*/ 16 w 204"/>
                <a:gd name="T63" fmla="*/ 4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4" h="344">
                  <a:moveTo>
                    <a:pt x="16" y="43"/>
                  </a:moveTo>
                  <a:lnTo>
                    <a:pt x="29" y="57"/>
                  </a:lnTo>
                  <a:lnTo>
                    <a:pt x="43" y="43"/>
                  </a:lnTo>
                  <a:lnTo>
                    <a:pt x="72" y="43"/>
                  </a:lnTo>
                  <a:lnTo>
                    <a:pt x="88" y="43"/>
                  </a:lnTo>
                  <a:lnTo>
                    <a:pt x="101" y="27"/>
                  </a:lnTo>
                  <a:lnTo>
                    <a:pt x="117" y="27"/>
                  </a:lnTo>
                  <a:lnTo>
                    <a:pt x="130" y="27"/>
                  </a:lnTo>
                  <a:lnTo>
                    <a:pt x="130" y="14"/>
                  </a:lnTo>
                  <a:lnTo>
                    <a:pt x="146" y="14"/>
                  </a:lnTo>
                  <a:lnTo>
                    <a:pt x="159" y="0"/>
                  </a:lnTo>
                  <a:lnTo>
                    <a:pt x="159" y="14"/>
                  </a:lnTo>
                  <a:lnTo>
                    <a:pt x="175" y="27"/>
                  </a:lnTo>
                  <a:lnTo>
                    <a:pt x="188" y="43"/>
                  </a:lnTo>
                  <a:lnTo>
                    <a:pt x="175" y="43"/>
                  </a:lnTo>
                  <a:lnTo>
                    <a:pt x="188" y="57"/>
                  </a:lnTo>
                  <a:lnTo>
                    <a:pt x="188" y="70"/>
                  </a:lnTo>
                  <a:lnTo>
                    <a:pt x="204" y="70"/>
                  </a:lnTo>
                  <a:lnTo>
                    <a:pt x="204" y="86"/>
                  </a:lnTo>
                  <a:lnTo>
                    <a:pt x="188" y="115"/>
                  </a:lnTo>
                  <a:lnTo>
                    <a:pt x="204" y="115"/>
                  </a:lnTo>
                  <a:lnTo>
                    <a:pt x="204" y="128"/>
                  </a:lnTo>
                  <a:lnTo>
                    <a:pt x="188" y="142"/>
                  </a:lnTo>
                  <a:lnTo>
                    <a:pt x="175" y="142"/>
                  </a:lnTo>
                  <a:lnTo>
                    <a:pt x="175" y="157"/>
                  </a:lnTo>
                  <a:lnTo>
                    <a:pt x="175" y="171"/>
                  </a:lnTo>
                  <a:lnTo>
                    <a:pt x="175" y="186"/>
                  </a:lnTo>
                  <a:lnTo>
                    <a:pt x="175" y="200"/>
                  </a:lnTo>
                  <a:lnTo>
                    <a:pt x="175" y="214"/>
                  </a:lnTo>
                  <a:lnTo>
                    <a:pt x="159" y="243"/>
                  </a:lnTo>
                  <a:lnTo>
                    <a:pt x="159" y="272"/>
                  </a:lnTo>
                  <a:lnTo>
                    <a:pt x="159" y="301"/>
                  </a:lnTo>
                  <a:lnTo>
                    <a:pt x="159" y="316"/>
                  </a:lnTo>
                  <a:lnTo>
                    <a:pt x="146" y="330"/>
                  </a:lnTo>
                  <a:lnTo>
                    <a:pt x="130" y="316"/>
                  </a:lnTo>
                  <a:lnTo>
                    <a:pt x="117" y="316"/>
                  </a:lnTo>
                  <a:lnTo>
                    <a:pt x="88" y="301"/>
                  </a:lnTo>
                  <a:lnTo>
                    <a:pt x="72" y="316"/>
                  </a:lnTo>
                  <a:lnTo>
                    <a:pt x="72" y="330"/>
                  </a:lnTo>
                  <a:lnTo>
                    <a:pt x="72" y="344"/>
                  </a:lnTo>
                  <a:lnTo>
                    <a:pt x="58" y="344"/>
                  </a:lnTo>
                  <a:lnTo>
                    <a:pt x="43" y="344"/>
                  </a:lnTo>
                  <a:lnTo>
                    <a:pt x="16" y="330"/>
                  </a:lnTo>
                  <a:lnTo>
                    <a:pt x="16" y="316"/>
                  </a:lnTo>
                  <a:lnTo>
                    <a:pt x="16" y="301"/>
                  </a:lnTo>
                  <a:lnTo>
                    <a:pt x="0" y="287"/>
                  </a:lnTo>
                  <a:lnTo>
                    <a:pt x="16" y="258"/>
                  </a:lnTo>
                  <a:lnTo>
                    <a:pt x="0" y="243"/>
                  </a:lnTo>
                  <a:lnTo>
                    <a:pt x="16" y="243"/>
                  </a:lnTo>
                  <a:lnTo>
                    <a:pt x="29" y="229"/>
                  </a:lnTo>
                  <a:lnTo>
                    <a:pt x="29" y="214"/>
                  </a:lnTo>
                  <a:lnTo>
                    <a:pt x="29" y="200"/>
                  </a:lnTo>
                  <a:lnTo>
                    <a:pt x="43" y="186"/>
                  </a:lnTo>
                  <a:lnTo>
                    <a:pt x="58" y="171"/>
                  </a:lnTo>
                  <a:lnTo>
                    <a:pt x="29" y="171"/>
                  </a:lnTo>
                  <a:lnTo>
                    <a:pt x="16" y="171"/>
                  </a:lnTo>
                  <a:lnTo>
                    <a:pt x="16" y="142"/>
                  </a:lnTo>
                  <a:lnTo>
                    <a:pt x="16" y="128"/>
                  </a:lnTo>
                  <a:lnTo>
                    <a:pt x="0" y="99"/>
                  </a:lnTo>
                  <a:lnTo>
                    <a:pt x="0" y="86"/>
                  </a:lnTo>
                  <a:lnTo>
                    <a:pt x="0" y="70"/>
                  </a:lnTo>
                  <a:lnTo>
                    <a:pt x="16" y="57"/>
                  </a:lnTo>
                  <a:lnTo>
                    <a:pt x="16" y="43"/>
                  </a:lnTo>
                  <a:lnTo>
                    <a:pt x="16" y="43"/>
                  </a:lnTo>
                  <a:lnTo>
                    <a:pt x="16" y="4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5" name="Freeform 29"/>
            <p:cNvSpPr>
              <a:spLocks/>
            </p:cNvSpPr>
            <p:nvPr/>
          </p:nvSpPr>
          <p:spPr bwMode="auto">
            <a:xfrm>
              <a:off x="3421" y="3692"/>
              <a:ext cx="307" cy="164"/>
            </a:xfrm>
            <a:custGeom>
              <a:avLst/>
              <a:gdLst>
                <a:gd name="T0" fmla="*/ 403 w 403"/>
                <a:gd name="T1" fmla="*/ 13 h 258"/>
                <a:gd name="T2" fmla="*/ 403 w 403"/>
                <a:gd name="T3" fmla="*/ 29 h 258"/>
                <a:gd name="T4" fmla="*/ 403 w 403"/>
                <a:gd name="T5" fmla="*/ 42 h 258"/>
                <a:gd name="T6" fmla="*/ 390 w 403"/>
                <a:gd name="T7" fmla="*/ 71 h 258"/>
                <a:gd name="T8" fmla="*/ 376 w 403"/>
                <a:gd name="T9" fmla="*/ 71 h 258"/>
                <a:gd name="T10" fmla="*/ 361 w 403"/>
                <a:gd name="T11" fmla="*/ 85 h 258"/>
                <a:gd name="T12" fmla="*/ 361 w 403"/>
                <a:gd name="T13" fmla="*/ 100 h 258"/>
                <a:gd name="T14" fmla="*/ 361 w 403"/>
                <a:gd name="T15" fmla="*/ 114 h 258"/>
                <a:gd name="T16" fmla="*/ 361 w 403"/>
                <a:gd name="T17" fmla="*/ 128 h 258"/>
                <a:gd name="T18" fmla="*/ 347 w 403"/>
                <a:gd name="T19" fmla="*/ 143 h 258"/>
                <a:gd name="T20" fmla="*/ 347 w 403"/>
                <a:gd name="T21" fmla="*/ 157 h 258"/>
                <a:gd name="T22" fmla="*/ 347 w 403"/>
                <a:gd name="T23" fmla="*/ 172 h 258"/>
                <a:gd name="T24" fmla="*/ 361 w 403"/>
                <a:gd name="T25" fmla="*/ 172 h 258"/>
                <a:gd name="T26" fmla="*/ 347 w 403"/>
                <a:gd name="T27" fmla="*/ 186 h 258"/>
                <a:gd name="T28" fmla="*/ 361 w 403"/>
                <a:gd name="T29" fmla="*/ 186 h 258"/>
                <a:gd name="T30" fmla="*/ 361 w 403"/>
                <a:gd name="T31" fmla="*/ 215 h 258"/>
                <a:gd name="T32" fmla="*/ 332 w 403"/>
                <a:gd name="T33" fmla="*/ 228 h 258"/>
                <a:gd name="T34" fmla="*/ 332 w 403"/>
                <a:gd name="T35" fmla="*/ 258 h 258"/>
                <a:gd name="T36" fmla="*/ 302 w 403"/>
                <a:gd name="T37" fmla="*/ 244 h 258"/>
                <a:gd name="T38" fmla="*/ 289 w 403"/>
                <a:gd name="T39" fmla="*/ 258 h 258"/>
                <a:gd name="T40" fmla="*/ 260 w 403"/>
                <a:gd name="T41" fmla="*/ 244 h 258"/>
                <a:gd name="T42" fmla="*/ 244 w 403"/>
                <a:gd name="T43" fmla="*/ 215 h 258"/>
                <a:gd name="T44" fmla="*/ 244 w 403"/>
                <a:gd name="T45" fmla="*/ 199 h 258"/>
                <a:gd name="T46" fmla="*/ 215 w 403"/>
                <a:gd name="T47" fmla="*/ 186 h 258"/>
                <a:gd name="T48" fmla="*/ 188 w 403"/>
                <a:gd name="T49" fmla="*/ 186 h 258"/>
                <a:gd name="T50" fmla="*/ 174 w 403"/>
                <a:gd name="T51" fmla="*/ 172 h 258"/>
                <a:gd name="T52" fmla="*/ 145 w 403"/>
                <a:gd name="T53" fmla="*/ 172 h 258"/>
                <a:gd name="T54" fmla="*/ 130 w 403"/>
                <a:gd name="T55" fmla="*/ 143 h 258"/>
                <a:gd name="T56" fmla="*/ 116 w 403"/>
                <a:gd name="T57" fmla="*/ 128 h 258"/>
                <a:gd name="T58" fmla="*/ 74 w 403"/>
                <a:gd name="T59" fmla="*/ 114 h 258"/>
                <a:gd name="T60" fmla="*/ 58 w 403"/>
                <a:gd name="T61" fmla="*/ 100 h 258"/>
                <a:gd name="T62" fmla="*/ 45 w 403"/>
                <a:gd name="T63" fmla="*/ 100 h 258"/>
                <a:gd name="T64" fmla="*/ 14 w 403"/>
                <a:gd name="T65" fmla="*/ 85 h 258"/>
                <a:gd name="T66" fmla="*/ 0 w 403"/>
                <a:gd name="T67" fmla="*/ 71 h 258"/>
                <a:gd name="T68" fmla="*/ 0 w 403"/>
                <a:gd name="T69" fmla="*/ 58 h 258"/>
                <a:gd name="T70" fmla="*/ 14 w 403"/>
                <a:gd name="T71" fmla="*/ 42 h 258"/>
                <a:gd name="T72" fmla="*/ 14 w 403"/>
                <a:gd name="T73" fmla="*/ 13 h 258"/>
                <a:gd name="T74" fmla="*/ 29 w 403"/>
                <a:gd name="T75" fmla="*/ 13 h 258"/>
                <a:gd name="T76" fmla="*/ 45 w 403"/>
                <a:gd name="T77" fmla="*/ 0 h 258"/>
                <a:gd name="T78" fmla="*/ 58 w 403"/>
                <a:gd name="T79" fmla="*/ 13 h 258"/>
                <a:gd name="T80" fmla="*/ 58 w 403"/>
                <a:gd name="T81" fmla="*/ 29 h 258"/>
                <a:gd name="T82" fmla="*/ 87 w 403"/>
                <a:gd name="T83" fmla="*/ 13 h 258"/>
                <a:gd name="T84" fmla="*/ 116 w 403"/>
                <a:gd name="T85" fmla="*/ 13 h 258"/>
                <a:gd name="T86" fmla="*/ 130 w 403"/>
                <a:gd name="T87" fmla="*/ 29 h 258"/>
                <a:gd name="T88" fmla="*/ 159 w 403"/>
                <a:gd name="T89" fmla="*/ 42 h 258"/>
                <a:gd name="T90" fmla="*/ 188 w 403"/>
                <a:gd name="T91" fmla="*/ 58 h 258"/>
                <a:gd name="T92" fmla="*/ 215 w 403"/>
                <a:gd name="T93" fmla="*/ 58 h 258"/>
                <a:gd name="T94" fmla="*/ 244 w 403"/>
                <a:gd name="T95" fmla="*/ 42 h 258"/>
                <a:gd name="T96" fmla="*/ 260 w 403"/>
                <a:gd name="T97" fmla="*/ 42 h 258"/>
                <a:gd name="T98" fmla="*/ 273 w 403"/>
                <a:gd name="T99" fmla="*/ 42 h 258"/>
                <a:gd name="T100" fmla="*/ 289 w 403"/>
                <a:gd name="T101" fmla="*/ 42 h 258"/>
                <a:gd name="T102" fmla="*/ 302 w 403"/>
                <a:gd name="T103" fmla="*/ 29 h 258"/>
                <a:gd name="T104" fmla="*/ 318 w 403"/>
                <a:gd name="T105" fmla="*/ 29 h 258"/>
                <a:gd name="T106" fmla="*/ 332 w 403"/>
                <a:gd name="T107" fmla="*/ 42 h 258"/>
                <a:gd name="T108" fmla="*/ 347 w 403"/>
                <a:gd name="T109" fmla="*/ 29 h 258"/>
                <a:gd name="T110" fmla="*/ 376 w 403"/>
                <a:gd name="T111" fmla="*/ 29 h 258"/>
                <a:gd name="T112" fmla="*/ 403 w 403"/>
                <a:gd name="T113" fmla="*/ 13 h 258"/>
                <a:gd name="T114" fmla="*/ 403 w 403"/>
                <a:gd name="T115" fmla="*/ 13 h 258"/>
                <a:gd name="T116" fmla="*/ 403 w 403"/>
                <a:gd name="T117" fmla="*/ 1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3" h="258">
                  <a:moveTo>
                    <a:pt x="403" y="13"/>
                  </a:moveTo>
                  <a:lnTo>
                    <a:pt x="403" y="29"/>
                  </a:lnTo>
                  <a:lnTo>
                    <a:pt x="403" y="42"/>
                  </a:lnTo>
                  <a:lnTo>
                    <a:pt x="390" y="71"/>
                  </a:lnTo>
                  <a:lnTo>
                    <a:pt x="376" y="71"/>
                  </a:lnTo>
                  <a:lnTo>
                    <a:pt x="361" y="85"/>
                  </a:lnTo>
                  <a:lnTo>
                    <a:pt x="361" y="100"/>
                  </a:lnTo>
                  <a:lnTo>
                    <a:pt x="361" y="114"/>
                  </a:lnTo>
                  <a:lnTo>
                    <a:pt x="361" y="128"/>
                  </a:lnTo>
                  <a:lnTo>
                    <a:pt x="347" y="143"/>
                  </a:lnTo>
                  <a:lnTo>
                    <a:pt x="347" y="157"/>
                  </a:lnTo>
                  <a:lnTo>
                    <a:pt x="347" y="172"/>
                  </a:lnTo>
                  <a:lnTo>
                    <a:pt x="361" y="172"/>
                  </a:lnTo>
                  <a:lnTo>
                    <a:pt x="347" y="186"/>
                  </a:lnTo>
                  <a:lnTo>
                    <a:pt x="361" y="186"/>
                  </a:lnTo>
                  <a:lnTo>
                    <a:pt x="361" y="215"/>
                  </a:lnTo>
                  <a:lnTo>
                    <a:pt x="332" y="228"/>
                  </a:lnTo>
                  <a:lnTo>
                    <a:pt x="332" y="258"/>
                  </a:lnTo>
                  <a:lnTo>
                    <a:pt x="302" y="244"/>
                  </a:lnTo>
                  <a:lnTo>
                    <a:pt x="289" y="258"/>
                  </a:lnTo>
                  <a:lnTo>
                    <a:pt x="260" y="244"/>
                  </a:lnTo>
                  <a:lnTo>
                    <a:pt x="244" y="215"/>
                  </a:lnTo>
                  <a:lnTo>
                    <a:pt x="244" y="199"/>
                  </a:lnTo>
                  <a:lnTo>
                    <a:pt x="215" y="186"/>
                  </a:lnTo>
                  <a:lnTo>
                    <a:pt x="188" y="186"/>
                  </a:lnTo>
                  <a:lnTo>
                    <a:pt x="174" y="172"/>
                  </a:lnTo>
                  <a:lnTo>
                    <a:pt x="145" y="172"/>
                  </a:lnTo>
                  <a:lnTo>
                    <a:pt x="130" y="143"/>
                  </a:lnTo>
                  <a:lnTo>
                    <a:pt x="116" y="128"/>
                  </a:lnTo>
                  <a:lnTo>
                    <a:pt x="74" y="114"/>
                  </a:lnTo>
                  <a:lnTo>
                    <a:pt x="58" y="100"/>
                  </a:lnTo>
                  <a:lnTo>
                    <a:pt x="45" y="100"/>
                  </a:lnTo>
                  <a:lnTo>
                    <a:pt x="14" y="85"/>
                  </a:lnTo>
                  <a:lnTo>
                    <a:pt x="0" y="71"/>
                  </a:lnTo>
                  <a:lnTo>
                    <a:pt x="0" y="58"/>
                  </a:lnTo>
                  <a:lnTo>
                    <a:pt x="14" y="42"/>
                  </a:lnTo>
                  <a:lnTo>
                    <a:pt x="14" y="13"/>
                  </a:lnTo>
                  <a:lnTo>
                    <a:pt x="29" y="13"/>
                  </a:lnTo>
                  <a:lnTo>
                    <a:pt x="45" y="0"/>
                  </a:lnTo>
                  <a:lnTo>
                    <a:pt x="58" y="13"/>
                  </a:lnTo>
                  <a:lnTo>
                    <a:pt x="58" y="29"/>
                  </a:lnTo>
                  <a:lnTo>
                    <a:pt x="87" y="13"/>
                  </a:lnTo>
                  <a:lnTo>
                    <a:pt x="116" y="13"/>
                  </a:lnTo>
                  <a:lnTo>
                    <a:pt x="130" y="29"/>
                  </a:lnTo>
                  <a:lnTo>
                    <a:pt x="159" y="42"/>
                  </a:lnTo>
                  <a:lnTo>
                    <a:pt x="188" y="58"/>
                  </a:lnTo>
                  <a:lnTo>
                    <a:pt x="215" y="58"/>
                  </a:lnTo>
                  <a:lnTo>
                    <a:pt x="244" y="42"/>
                  </a:lnTo>
                  <a:lnTo>
                    <a:pt x="260" y="42"/>
                  </a:lnTo>
                  <a:lnTo>
                    <a:pt x="273" y="42"/>
                  </a:lnTo>
                  <a:lnTo>
                    <a:pt x="289" y="42"/>
                  </a:lnTo>
                  <a:lnTo>
                    <a:pt x="302" y="29"/>
                  </a:lnTo>
                  <a:lnTo>
                    <a:pt x="318" y="29"/>
                  </a:lnTo>
                  <a:lnTo>
                    <a:pt x="332" y="42"/>
                  </a:lnTo>
                  <a:lnTo>
                    <a:pt x="347" y="29"/>
                  </a:lnTo>
                  <a:lnTo>
                    <a:pt x="376" y="29"/>
                  </a:lnTo>
                  <a:lnTo>
                    <a:pt x="403" y="13"/>
                  </a:lnTo>
                  <a:lnTo>
                    <a:pt x="403" y="13"/>
                  </a:lnTo>
                  <a:lnTo>
                    <a:pt x="403" y="1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6" name="Freeform 30"/>
            <p:cNvSpPr>
              <a:spLocks/>
            </p:cNvSpPr>
            <p:nvPr/>
          </p:nvSpPr>
          <p:spPr bwMode="auto">
            <a:xfrm>
              <a:off x="2398" y="2002"/>
              <a:ext cx="36" cy="20"/>
            </a:xfrm>
            <a:custGeom>
              <a:avLst/>
              <a:gdLst>
                <a:gd name="T0" fmla="*/ 29 w 45"/>
                <a:gd name="T1" fmla="*/ 29 h 29"/>
                <a:gd name="T2" fmla="*/ 15 w 45"/>
                <a:gd name="T3" fmla="*/ 29 h 29"/>
                <a:gd name="T4" fmla="*/ 0 w 45"/>
                <a:gd name="T5" fmla="*/ 29 h 29"/>
                <a:gd name="T6" fmla="*/ 0 w 45"/>
                <a:gd name="T7" fmla="*/ 0 h 29"/>
                <a:gd name="T8" fmla="*/ 15 w 45"/>
                <a:gd name="T9" fmla="*/ 0 h 29"/>
                <a:gd name="T10" fmla="*/ 29 w 45"/>
                <a:gd name="T11" fmla="*/ 0 h 29"/>
                <a:gd name="T12" fmla="*/ 45 w 45"/>
                <a:gd name="T13" fmla="*/ 15 h 29"/>
                <a:gd name="T14" fmla="*/ 29 w 45"/>
                <a:gd name="T15" fmla="*/ 29 h 29"/>
                <a:gd name="T16" fmla="*/ 29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9" y="29"/>
                  </a:moveTo>
                  <a:lnTo>
                    <a:pt x="15" y="29"/>
                  </a:lnTo>
                  <a:lnTo>
                    <a:pt x="0" y="29"/>
                  </a:lnTo>
                  <a:lnTo>
                    <a:pt x="0" y="0"/>
                  </a:lnTo>
                  <a:lnTo>
                    <a:pt x="15" y="0"/>
                  </a:lnTo>
                  <a:lnTo>
                    <a:pt x="29" y="0"/>
                  </a:lnTo>
                  <a:lnTo>
                    <a:pt x="45" y="15"/>
                  </a:lnTo>
                  <a:lnTo>
                    <a:pt x="29" y="29"/>
                  </a:lnTo>
                  <a:lnTo>
                    <a:pt x="29" y="2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7" name="Freeform 31"/>
            <p:cNvSpPr>
              <a:spLocks/>
            </p:cNvSpPr>
            <p:nvPr/>
          </p:nvSpPr>
          <p:spPr bwMode="auto">
            <a:xfrm>
              <a:off x="2398" y="2002"/>
              <a:ext cx="36" cy="20"/>
            </a:xfrm>
            <a:custGeom>
              <a:avLst/>
              <a:gdLst>
                <a:gd name="T0" fmla="*/ 29 w 45"/>
                <a:gd name="T1" fmla="*/ 29 h 29"/>
                <a:gd name="T2" fmla="*/ 15 w 45"/>
                <a:gd name="T3" fmla="*/ 29 h 29"/>
                <a:gd name="T4" fmla="*/ 0 w 45"/>
                <a:gd name="T5" fmla="*/ 29 h 29"/>
                <a:gd name="T6" fmla="*/ 0 w 45"/>
                <a:gd name="T7" fmla="*/ 0 h 29"/>
                <a:gd name="T8" fmla="*/ 15 w 45"/>
                <a:gd name="T9" fmla="*/ 0 h 29"/>
                <a:gd name="T10" fmla="*/ 29 w 45"/>
                <a:gd name="T11" fmla="*/ 0 h 29"/>
                <a:gd name="T12" fmla="*/ 45 w 45"/>
                <a:gd name="T13" fmla="*/ 15 h 29"/>
                <a:gd name="T14" fmla="*/ 29 w 45"/>
                <a:gd name="T15" fmla="*/ 29 h 29"/>
                <a:gd name="T16" fmla="*/ 29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9" y="29"/>
                  </a:moveTo>
                  <a:lnTo>
                    <a:pt x="15" y="29"/>
                  </a:lnTo>
                  <a:lnTo>
                    <a:pt x="0" y="29"/>
                  </a:lnTo>
                  <a:lnTo>
                    <a:pt x="0" y="0"/>
                  </a:lnTo>
                  <a:lnTo>
                    <a:pt x="15" y="0"/>
                  </a:lnTo>
                  <a:lnTo>
                    <a:pt x="29" y="0"/>
                  </a:lnTo>
                  <a:lnTo>
                    <a:pt x="45" y="15"/>
                  </a:lnTo>
                  <a:lnTo>
                    <a:pt x="29" y="29"/>
                  </a:lnTo>
                  <a:lnTo>
                    <a:pt x="29" y="29"/>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28" name="Freeform 32"/>
            <p:cNvSpPr>
              <a:spLocks/>
            </p:cNvSpPr>
            <p:nvPr/>
          </p:nvSpPr>
          <p:spPr bwMode="auto">
            <a:xfrm>
              <a:off x="2516" y="2313"/>
              <a:ext cx="31" cy="9"/>
            </a:xfrm>
            <a:custGeom>
              <a:avLst/>
              <a:gdLst>
                <a:gd name="T0" fmla="*/ 0 w 43"/>
                <a:gd name="T1" fmla="*/ 0 h 14"/>
                <a:gd name="T2" fmla="*/ 29 w 43"/>
                <a:gd name="T3" fmla="*/ 0 h 14"/>
                <a:gd name="T4" fmla="*/ 43 w 43"/>
                <a:gd name="T5" fmla="*/ 0 h 14"/>
                <a:gd name="T6" fmla="*/ 43 w 43"/>
                <a:gd name="T7" fmla="*/ 14 h 14"/>
                <a:gd name="T8" fmla="*/ 29 w 43"/>
                <a:gd name="T9" fmla="*/ 14 h 14"/>
                <a:gd name="T10" fmla="*/ 14 w 43"/>
                <a:gd name="T11" fmla="*/ 14 h 14"/>
                <a:gd name="T12" fmla="*/ 0 w 43"/>
                <a:gd name="T13" fmla="*/ 0 h 14"/>
                <a:gd name="T14" fmla="*/ 0 w 43"/>
                <a:gd name="T15" fmla="*/ 0 h 14"/>
                <a:gd name="T16" fmla="*/ 0 w 43"/>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4">
                  <a:moveTo>
                    <a:pt x="0" y="0"/>
                  </a:moveTo>
                  <a:lnTo>
                    <a:pt x="29" y="0"/>
                  </a:lnTo>
                  <a:lnTo>
                    <a:pt x="43" y="0"/>
                  </a:lnTo>
                  <a:lnTo>
                    <a:pt x="43" y="14"/>
                  </a:lnTo>
                  <a:lnTo>
                    <a:pt x="29" y="14"/>
                  </a:lnTo>
                  <a:lnTo>
                    <a:pt x="14" y="14"/>
                  </a:lnTo>
                  <a:lnTo>
                    <a:pt x="0" y="0"/>
                  </a:lnTo>
                  <a:lnTo>
                    <a:pt x="0" y="0"/>
                  </a:lnTo>
                  <a:lnTo>
                    <a:pt x="0" y="0"/>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29" name="Freeform 33"/>
            <p:cNvSpPr>
              <a:spLocks/>
            </p:cNvSpPr>
            <p:nvPr/>
          </p:nvSpPr>
          <p:spPr bwMode="auto">
            <a:xfrm>
              <a:off x="2516" y="2313"/>
              <a:ext cx="31" cy="9"/>
            </a:xfrm>
            <a:custGeom>
              <a:avLst/>
              <a:gdLst>
                <a:gd name="T0" fmla="*/ 0 w 43"/>
                <a:gd name="T1" fmla="*/ 0 h 14"/>
                <a:gd name="T2" fmla="*/ 29 w 43"/>
                <a:gd name="T3" fmla="*/ 0 h 14"/>
                <a:gd name="T4" fmla="*/ 43 w 43"/>
                <a:gd name="T5" fmla="*/ 0 h 14"/>
                <a:gd name="T6" fmla="*/ 43 w 43"/>
                <a:gd name="T7" fmla="*/ 14 h 14"/>
                <a:gd name="T8" fmla="*/ 29 w 43"/>
                <a:gd name="T9" fmla="*/ 14 h 14"/>
                <a:gd name="T10" fmla="*/ 14 w 43"/>
                <a:gd name="T11" fmla="*/ 14 h 14"/>
                <a:gd name="T12" fmla="*/ 0 w 43"/>
                <a:gd name="T13" fmla="*/ 0 h 14"/>
                <a:gd name="T14" fmla="*/ 0 w 43"/>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4">
                  <a:moveTo>
                    <a:pt x="0" y="0"/>
                  </a:moveTo>
                  <a:lnTo>
                    <a:pt x="29" y="0"/>
                  </a:lnTo>
                  <a:lnTo>
                    <a:pt x="43" y="0"/>
                  </a:lnTo>
                  <a:lnTo>
                    <a:pt x="43" y="14"/>
                  </a:lnTo>
                  <a:lnTo>
                    <a:pt x="29" y="14"/>
                  </a:lnTo>
                  <a:lnTo>
                    <a:pt x="14" y="14"/>
                  </a:lnTo>
                  <a:lnTo>
                    <a:pt x="0" y="0"/>
                  </a:lnTo>
                  <a:lnTo>
                    <a:pt x="0" y="0"/>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30" name="Freeform 34"/>
            <p:cNvSpPr>
              <a:spLocks/>
            </p:cNvSpPr>
            <p:nvPr/>
          </p:nvSpPr>
          <p:spPr bwMode="auto">
            <a:xfrm>
              <a:off x="2434" y="1912"/>
              <a:ext cx="31" cy="26"/>
            </a:xfrm>
            <a:custGeom>
              <a:avLst/>
              <a:gdLst>
                <a:gd name="T0" fmla="*/ 0 w 42"/>
                <a:gd name="T1" fmla="*/ 29 h 43"/>
                <a:gd name="T2" fmla="*/ 13 w 42"/>
                <a:gd name="T3" fmla="*/ 14 h 43"/>
                <a:gd name="T4" fmla="*/ 29 w 42"/>
                <a:gd name="T5" fmla="*/ 0 h 43"/>
                <a:gd name="T6" fmla="*/ 42 w 42"/>
                <a:gd name="T7" fmla="*/ 14 h 43"/>
                <a:gd name="T8" fmla="*/ 42 w 42"/>
                <a:gd name="T9" fmla="*/ 29 h 43"/>
                <a:gd name="T10" fmla="*/ 13 w 42"/>
                <a:gd name="T11" fmla="*/ 43 h 43"/>
                <a:gd name="T12" fmla="*/ 0 w 42"/>
                <a:gd name="T13" fmla="*/ 29 h 43"/>
                <a:gd name="T14" fmla="*/ 0 w 42"/>
                <a:gd name="T15" fmla="*/ 29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3">
                  <a:moveTo>
                    <a:pt x="0" y="29"/>
                  </a:moveTo>
                  <a:lnTo>
                    <a:pt x="13" y="14"/>
                  </a:lnTo>
                  <a:lnTo>
                    <a:pt x="29" y="0"/>
                  </a:lnTo>
                  <a:lnTo>
                    <a:pt x="42" y="14"/>
                  </a:lnTo>
                  <a:lnTo>
                    <a:pt x="42" y="29"/>
                  </a:lnTo>
                  <a:lnTo>
                    <a:pt x="13" y="43"/>
                  </a:lnTo>
                  <a:lnTo>
                    <a:pt x="0" y="29"/>
                  </a:lnTo>
                  <a:lnTo>
                    <a:pt x="0" y="2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1" name="Freeform 35"/>
            <p:cNvSpPr>
              <a:spLocks/>
            </p:cNvSpPr>
            <p:nvPr/>
          </p:nvSpPr>
          <p:spPr bwMode="auto">
            <a:xfrm>
              <a:off x="2189" y="1823"/>
              <a:ext cx="638" cy="512"/>
            </a:xfrm>
            <a:custGeom>
              <a:avLst/>
              <a:gdLst>
                <a:gd name="T0" fmla="*/ 71 w 835"/>
                <a:gd name="T1" fmla="*/ 690 h 804"/>
                <a:gd name="T2" fmla="*/ 157 w 835"/>
                <a:gd name="T3" fmla="*/ 632 h 804"/>
                <a:gd name="T4" fmla="*/ 186 w 835"/>
                <a:gd name="T5" fmla="*/ 618 h 804"/>
                <a:gd name="T6" fmla="*/ 228 w 835"/>
                <a:gd name="T7" fmla="*/ 632 h 804"/>
                <a:gd name="T8" fmla="*/ 287 w 835"/>
                <a:gd name="T9" fmla="*/ 645 h 804"/>
                <a:gd name="T10" fmla="*/ 343 w 835"/>
                <a:gd name="T11" fmla="*/ 618 h 804"/>
                <a:gd name="T12" fmla="*/ 401 w 835"/>
                <a:gd name="T13" fmla="*/ 587 h 804"/>
                <a:gd name="T14" fmla="*/ 372 w 835"/>
                <a:gd name="T15" fmla="*/ 576 h 804"/>
                <a:gd name="T16" fmla="*/ 358 w 835"/>
                <a:gd name="T17" fmla="*/ 517 h 804"/>
                <a:gd name="T18" fmla="*/ 389 w 835"/>
                <a:gd name="T19" fmla="*/ 475 h 804"/>
                <a:gd name="T20" fmla="*/ 416 w 835"/>
                <a:gd name="T21" fmla="*/ 417 h 804"/>
                <a:gd name="T22" fmla="*/ 416 w 835"/>
                <a:gd name="T23" fmla="*/ 360 h 804"/>
                <a:gd name="T24" fmla="*/ 459 w 835"/>
                <a:gd name="T25" fmla="*/ 345 h 804"/>
                <a:gd name="T26" fmla="*/ 430 w 835"/>
                <a:gd name="T27" fmla="*/ 316 h 804"/>
                <a:gd name="T28" fmla="*/ 459 w 835"/>
                <a:gd name="T29" fmla="*/ 273 h 804"/>
                <a:gd name="T30" fmla="*/ 502 w 835"/>
                <a:gd name="T31" fmla="*/ 244 h 804"/>
                <a:gd name="T32" fmla="*/ 446 w 835"/>
                <a:gd name="T33" fmla="*/ 228 h 804"/>
                <a:gd name="T34" fmla="*/ 446 w 835"/>
                <a:gd name="T35" fmla="*/ 172 h 804"/>
                <a:gd name="T36" fmla="*/ 475 w 835"/>
                <a:gd name="T37" fmla="*/ 102 h 804"/>
                <a:gd name="T38" fmla="*/ 517 w 835"/>
                <a:gd name="T39" fmla="*/ 87 h 804"/>
                <a:gd name="T40" fmla="*/ 560 w 835"/>
                <a:gd name="T41" fmla="*/ 71 h 804"/>
                <a:gd name="T42" fmla="*/ 589 w 835"/>
                <a:gd name="T43" fmla="*/ 42 h 804"/>
                <a:gd name="T44" fmla="*/ 618 w 835"/>
                <a:gd name="T45" fmla="*/ 29 h 804"/>
                <a:gd name="T46" fmla="*/ 674 w 835"/>
                <a:gd name="T47" fmla="*/ 42 h 804"/>
                <a:gd name="T48" fmla="*/ 674 w 835"/>
                <a:gd name="T49" fmla="*/ 116 h 804"/>
                <a:gd name="T50" fmla="*/ 661 w 835"/>
                <a:gd name="T51" fmla="*/ 186 h 804"/>
                <a:gd name="T52" fmla="*/ 705 w 835"/>
                <a:gd name="T53" fmla="*/ 215 h 804"/>
                <a:gd name="T54" fmla="*/ 719 w 835"/>
                <a:gd name="T55" fmla="*/ 273 h 804"/>
                <a:gd name="T56" fmla="*/ 690 w 835"/>
                <a:gd name="T57" fmla="*/ 345 h 804"/>
                <a:gd name="T58" fmla="*/ 719 w 835"/>
                <a:gd name="T59" fmla="*/ 374 h 804"/>
                <a:gd name="T60" fmla="*/ 735 w 835"/>
                <a:gd name="T61" fmla="*/ 430 h 804"/>
                <a:gd name="T62" fmla="*/ 690 w 835"/>
                <a:gd name="T63" fmla="*/ 475 h 804"/>
                <a:gd name="T64" fmla="*/ 719 w 835"/>
                <a:gd name="T65" fmla="*/ 502 h 804"/>
                <a:gd name="T66" fmla="*/ 791 w 835"/>
                <a:gd name="T67" fmla="*/ 502 h 804"/>
                <a:gd name="T68" fmla="*/ 835 w 835"/>
                <a:gd name="T69" fmla="*/ 576 h 804"/>
                <a:gd name="T70" fmla="*/ 791 w 835"/>
                <a:gd name="T71" fmla="*/ 645 h 804"/>
                <a:gd name="T72" fmla="*/ 748 w 835"/>
                <a:gd name="T73" fmla="*/ 661 h 804"/>
                <a:gd name="T74" fmla="*/ 719 w 835"/>
                <a:gd name="T75" fmla="*/ 674 h 804"/>
                <a:gd name="T76" fmla="*/ 674 w 835"/>
                <a:gd name="T77" fmla="*/ 690 h 804"/>
                <a:gd name="T78" fmla="*/ 690 w 835"/>
                <a:gd name="T79" fmla="*/ 733 h 804"/>
                <a:gd name="T80" fmla="*/ 748 w 835"/>
                <a:gd name="T81" fmla="*/ 733 h 804"/>
                <a:gd name="T82" fmla="*/ 719 w 835"/>
                <a:gd name="T83" fmla="*/ 775 h 804"/>
                <a:gd name="T84" fmla="*/ 661 w 835"/>
                <a:gd name="T85" fmla="*/ 789 h 804"/>
                <a:gd name="T86" fmla="*/ 589 w 835"/>
                <a:gd name="T87" fmla="*/ 775 h 804"/>
                <a:gd name="T88" fmla="*/ 517 w 835"/>
                <a:gd name="T89" fmla="*/ 775 h 804"/>
                <a:gd name="T90" fmla="*/ 475 w 835"/>
                <a:gd name="T91" fmla="*/ 746 h 804"/>
                <a:gd name="T92" fmla="*/ 416 w 835"/>
                <a:gd name="T93" fmla="*/ 760 h 804"/>
                <a:gd name="T94" fmla="*/ 343 w 835"/>
                <a:gd name="T95" fmla="*/ 760 h 804"/>
                <a:gd name="T96" fmla="*/ 300 w 835"/>
                <a:gd name="T97" fmla="*/ 717 h 804"/>
                <a:gd name="T98" fmla="*/ 242 w 835"/>
                <a:gd name="T99" fmla="*/ 704 h 804"/>
                <a:gd name="T100" fmla="*/ 213 w 835"/>
                <a:gd name="T101" fmla="*/ 760 h 804"/>
                <a:gd name="T102" fmla="*/ 143 w 835"/>
                <a:gd name="T103" fmla="*/ 733 h 804"/>
                <a:gd name="T104" fmla="*/ 71 w 835"/>
                <a:gd name="T105" fmla="*/ 733 h 804"/>
                <a:gd name="T106" fmla="*/ 27 w 835"/>
                <a:gd name="T107" fmla="*/ 746 h 804"/>
                <a:gd name="T108" fmla="*/ 27 w 835"/>
                <a:gd name="T109" fmla="*/ 717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5" h="804">
                  <a:moveTo>
                    <a:pt x="27" y="717"/>
                  </a:moveTo>
                  <a:lnTo>
                    <a:pt x="56" y="704"/>
                  </a:lnTo>
                  <a:lnTo>
                    <a:pt x="71" y="704"/>
                  </a:lnTo>
                  <a:lnTo>
                    <a:pt x="71" y="690"/>
                  </a:lnTo>
                  <a:lnTo>
                    <a:pt x="114" y="674"/>
                  </a:lnTo>
                  <a:lnTo>
                    <a:pt x="143" y="674"/>
                  </a:lnTo>
                  <a:lnTo>
                    <a:pt x="157" y="645"/>
                  </a:lnTo>
                  <a:lnTo>
                    <a:pt x="157" y="632"/>
                  </a:lnTo>
                  <a:lnTo>
                    <a:pt x="172" y="632"/>
                  </a:lnTo>
                  <a:lnTo>
                    <a:pt x="186" y="645"/>
                  </a:lnTo>
                  <a:lnTo>
                    <a:pt x="201" y="632"/>
                  </a:lnTo>
                  <a:lnTo>
                    <a:pt x="186" y="618"/>
                  </a:lnTo>
                  <a:lnTo>
                    <a:pt x="201" y="618"/>
                  </a:lnTo>
                  <a:lnTo>
                    <a:pt x="213" y="618"/>
                  </a:lnTo>
                  <a:lnTo>
                    <a:pt x="228" y="618"/>
                  </a:lnTo>
                  <a:lnTo>
                    <a:pt x="228" y="632"/>
                  </a:lnTo>
                  <a:lnTo>
                    <a:pt x="242" y="632"/>
                  </a:lnTo>
                  <a:lnTo>
                    <a:pt x="257" y="645"/>
                  </a:lnTo>
                  <a:lnTo>
                    <a:pt x="271" y="645"/>
                  </a:lnTo>
                  <a:lnTo>
                    <a:pt x="287" y="645"/>
                  </a:lnTo>
                  <a:lnTo>
                    <a:pt x="316" y="645"/>
                  </a:lnTo>
                  <a:lnTo>
                    <a:pt x="329" y="645"/>
                  </a:lnTo>
                  <a:lnTo>
                    <a:pt x="329" y="632"/>
                  </a:lnTo>
                  <a:lnTo>
                    <a:pt x="343" y="618"/>
                  </a:lnTo>
                  <a:lnTo>
                    <a:pt x="358" y="618"/>
                  </a:lnTo>
                  <a:lnTo>
                    <a:pt x="372" y="618"/>
                  </a:lnTo>
                  <a:lnTo>
                    <a:pt x="389" y="603"/>
                  </a:lnTo>
                  <a:lnTo>
                    <a:pt x="401" y="587"/>
                  </a:lnTo>
                  <a:lnTo>
                    <a:pt x="389" y="587"/>
                  </a:lnTo>
                  <a:lnTo>
                    <a:pt x="358" y="587"/>
                  </a:lnTo>
                  <a:lnTo>
                    <a:pt x="358" y="576"/>
                  </a:lnTo>
                  <a:lnTo>
                    <a:pt x="372" y="576"/>
                  </a:lnTo>
                  <a:lnTo>
                    <a:pt x="372" y="546"/>
                  </a:lnTo>
                  <a:lnTo>
                    <a:pt x="358" y="546"/>
                  </a:lnTo>
                  <a:lnTo>
                    <a:pt x="358" y="531"/>
                  </a:lnTo>
                  <a:lnTo>
                    <a:pt x="358" y="517"/>
                  </a:lnTo>
                  <a:lnTo>
                    <a:pt x="372" y="502"/>
                  </a:lnTo>
                  <a:lnTo>
                    <a:pt x="389" y="475"/>
                  </a:lnTo>
                  <a:lnTo>
                    <a:pt x="372" y="475"/>
                  </a:lnTo>
                  <a:lnTo>
                    <a:pt x="389" y="475"/>
                  </a:lnTo>
                  <a:lnTo>
                    <a:pt x="401" y="459"/>
                  </a:lnTo>
                  <a:lnTo>
                    <a:pt x="401" y="446"/>
                  </a:lnTo>
                  <a:lnTo>
                    <a:pt x="401" y="430"/>
                  </a:lnTo>
                  <a:lnTo>
                    <a:pt x="416" y="417"/>
                  </a:lnTo>
                  <a:lnTo>
                    <a:pt x="430" y="401"/>
                  </a:lnTo>
                  <a:lnTo>
                    <a:pt x="430" y="387"/>
                  </a:lnTo>
                  <a:lnTo>
                    <a:pt x="416" y="374"/>
                  </a:lnTo>
                  <a:lnTo>
                    <a:pt x="416" y="360"/>
                  </a:lnTo>
                  <a:lnTo>
                    <a:pt x="430" y="345"/>
                  </a:lnTo>
                  <a:lnTo>
                    <a:pt x="430" y="360"/>
                  </a:lnTo>
                  <a:lnTo>
                    <a:pt x="446" y="360"/>
                  </a:lnTo>
                  <a:lnTo>
                    <a:pt x="459" y="345"/>
                  </a:lnTo>
                  <a:lnTo>
                    <a:pt x="446" y="345"/>
                  </a:lnTo>
                  <a:lnTo>
                    <a:pt x="446" y="331"/>
                  </a:lnTo>
                  <a:lnTo>
                    <a:pt x="446" y="316"/>
                  </a:lnTo>
                  <a:lnTo>
                    <a:pt x="430" y="316"/>
                  </a:lnTo>
                  <a:lnTo>
                    <a:pt x="430" y="302"/>
                  </a:lnTo>
                  <a:lnTo>
                    <a:pt x="446" y="287"/>
                  </a:lnTo>
                  <a:lnTo>
                    <a:pt x="459" y="287"/>
                  </a:lnTo>
                  <a:lnTo>
                    <a:pt x="459" y="273"/>
                  </a:lnTo>
                  <a:lnTo>
                    <a:pt x="459" y="258"/>
                  </a:lnTo>
                  <a:lnTo>
                    <a:pt x="475" y="258"/>
                  </a:lnTo>
                  <a:lnTo>
                    <a:pt x="475" y="244"/>
                  </a:lnTo>
                  <a:lnTo>
                    <a:pt x="502" y="244"/>
                  </a:lnTo>
                  <a:lnTo>
                    <a:pt x="502" y="228"/>
                  </a:lnTo>
                  <a:lnTo>
                    <a:pt x="475" y="215"/>
                  </a:lnTo>
                  <a:lnTo>
                    <a:pt x="459" y="215"/>
                  </a:lnTo>
                  <a:lnTo>
                    <a:pt x="446" y="228"/>
                  </a:lnTo>
                  <a:lnTo>
                    <a:pt x="475" y="201"/>
                  </a:lnTo>
                  <a:lnTo>
                    <a:pt x="459" y="201"/>
                  </a:lnTo>
                  <a:lnTo>
                    <a:pt x="446" y="186"/>
                  </a:lnTo>
                  <a:lnTo>
                    <a:pt x="446" y="172"/>
                  </a:lnTo>
                  <a:lnTo>
                    <a:pt x="446" y="143"/>
                  </a:lnTo>
                  <a:lnTo>
                    <a:pt x="446" y="130"/>
                  </a:lnTo>
                  <a:lnTo>
                    <a:pt x="459" y="116"/>
                  </a:lnTo>
                  <a:lnTo>
                    <a:pt x="475" y="102"/>
                  </a:lnTo>
                  <a:lnTo>
                    <a:pt x="488" y="116"/>
                  </a:lnTo>
                  <a:lnTo>
                    <a:pt x="488" y="102"/>
                  </a:lnTo>
                  <a:lnTo>
                    <a:pt x="502" y="102"/>
                  </a:lnTo>
                  <a:lnTo>
                    <a:pt x="517" y="87"/>
                  </a:lnTo>
                  <a:lnTo>
                    <a:pt x="517" y="102"/>
                  </a:lnTo>
                  <a:lnTo>
                    <a:pt x="531" y="102"/>
                  </a:lnTo>
                  <a:lnTo>
                    <a:pt x="546" y="87"/>
                  </a:lnTo>
                  <a:lnTo>
                    <a:pt x="560" y="71"/>
                  </a:lnTo>
                  <a:lnTo>
                    <a:pt x="575" y="71"/>
                  </a:lnTo>
                  <a:lnTo>
                    <a:pt x="575" y="58"/>
                  </a:lnTo>
                  <a:lnTo>
                    <a:pt x="589" y="58"/>
                  </a:lnTo>
                  <a:lnTo>
                    <a:pt x="589" y="42"/>
                  </a:lnTo>
                  <a:lnTo>
                    <a:pt x="603" y="42"/>
                  </a:lnTo>
                  <a:lnTo>
                    <a:pt x="618" y="58"/>
                  </a:lnTo>
                  <a:lnTo>
                    <a:pt x="632" y="42"/>
                  </a:lnTo>
                  <a:lnTo>
                    <a:pt x="618" y="29"/>
                  </a:lnTo>
                  <a:lnTo>
                    <a:pt x="632" y="29"/>
                  </a:lnTo>
                  <a:lnTo>
                    <a:pt x="647" y="0"/>
                  </a:lnTo>
                  <a:lnTo>
                    <a:pt x="661" y="29"/>
                  </a:lnTo>
                  <a:lnTo>
                    <a:pt x="674" y="42"/>
                  </a:lnTo>
                  <a:lnTo>
                    <a:pt x="661" y="71"/>
                  </a:lnTo>
                  <a:lnTo>
                    <a:pt x="661" y="87"/>
                  </a:lnTo>
                  <a:lnTo>
                    <a:pt x="661" y="102"/>
                  </a:lnTo>
                  <a:lnTo>
                    <a:pt x="674" y="116"/>
                  </a:lnTo>
                  <a:lnTo>
                    <a:pt x="674" y="130"/>
                  </a:lnTo>
                  <a:lnTo>
                    <a:pt x="661" y="143"/>
                  </a:lnTo>
                  <a:lnTo>
                    <a:pt x="661" y="157"/>
                  </a:lnTo>
                  <a:lnTo>
                    <a:pt x="661" y="186"/>
                  </a:lnTo>
                  <a:lnTo>
                    <a:pt x="661" y="201"/>
                  </a:lnTo>
                  <a:lnTo>
                    <a:pt x="674" y="201"/>
                  </a:lnTo>
                  <a:lnTo>
                    <a:pt x="690" y="215"/>
                  </a:lnTo>
                  <a:lnTo>
                    <a:pt x="705" y="215"/>
                  </a:lnTo>
                  <a:lnTo>
                    <a:pt x="705" y="228"/>
                  </a:lnTo>
                  <a:lnTo>
                    <a:pt x="719" y="244"/>
                  </a:lnTo>
                  <a:lnTo>
                    <a:pt x="719" y="258"/>
                  </a:lnTo>
                  <a:lnTo>
                    <a:pt x="719" y="273"/>
                  </a:lnTo>
                  <a:lnTo>
                    <a:pt x="719" y="287"/>
                  </a:lnTo>
                  <a:lnTo>
                    <a:pt x="719" y="360"/>
                  </a:lnTo>
                  <a:lnTo>
                    <a:pt x="705" y="345"/>
                  </a:lnTo>
                  <a:lnTo>
                    <a:pt x="690" y="345"/>
                  </a:lnTo>
                  <a:lnTo>
                    <a:pt x="674" y="345"/>
                  </a:lnTo>
                  <a:lnTo>
                    <a:pt x="674" y="360"/>
                  </a:lnTo>
                  <a:lnTo>
                    <a:pt x="690" y="360"/>
                  </a:lnTo>
                  <a:lnTo>
                    <a:pt x="719" y="374"/>
                  </a:lnTo>
                  <a:lnTo>
                    <a:pt x="719" y="387"/>
                  </a:lnTo>
                  <a:lnTo>
                    <a:pt x="735" y="401"/>
                  </a:lnTo>
                  <a:lnTo>
                    <a:pt x="735" y="417"/>
                  </a:lnTo>
                  <a:lnTo>
                    <a:pt x="735" y="430"/>
                  </a:lnTo>
                  <a:lnTo>
                    <a:pt x="735" y="446"/>
                  </a:lnTo>
                  <a:lnTo>
                    <a:pt x="719" y="459"/>
                  </a:lnTo>
                  <a:lnTo>
                    <a:pt x="705" y="475"/>
                  </a:lnTo>
                  <a:lnTo>
                    <a:pt x="690" y="475"/>
                  </a:lnTo>
                  <a:lnTo>
                    <a:pt x="690" y="488"/>
                  </a:lnTo>
                  <a:lnTo>
                    <a:pt x="690" y="502"/>
                  </a:lnTo>
                  <a:lnTo>
                    <a:pt x="705" y="517"/>
                  </a:lnTo>
                  <a:lnTo>
                    <a:pt x="719" y="502"/>
                  </a:lnTo>
                  <a:lnTo>
                    <a:pt x="735" y="502"/>
                  </a:lnTo>
                  <a:lnTo>
                    <a:pt x="748" y="488"/>
                  </a:lnTo>
                  <a:lnTo>
                    <a:pt x="764" y="502"/>
                  </a:lnTo>
                  <a:lnTo>
                    <a:pt x="791" y="502"/>
                  </a:lnTo>
                  <a:lnTo>
                    <a:pt x="820" y="517"/>
                  </a:lnTo>
                  <a:lnTo>
                    <a:pt x="835" y="531"/>
                  </a:lnTo>
                  <a:lnTo>
                    <a:pt x="835" y="560"/>
                  </a:lnTo>
                  <a:lnTo>
                    <a:pt x="835" y="576"/>
                  </a:lnTo>
                  <a:lnTo>
                    <a:pt x="820" y="603"/>
                  </a:lnTo>
                  <a:lnTo>
                    <a:pt x="820" y="618"/>
                  </a:lnTo>
                  <a:lnTo>
                    <a:pt x="806" y="632"/>
                  </a:lnTo>
                  <a:lnTo>
                    <a:pt x="791" y="645"/>
                  </a:lnTo>
                  <a:lnTo>
                    <a:pt x="777" y="645"/>
                  </a:lnTo>
                  <a:lnTo>
                    <a:pt x="764" y="645"/>
                  </a:lnTo>
                  <a:lnTo>
                    <a:pt x="764" y="661"/>
                  </a:lnTo>
                  <a:lnTo>
                    <a:pt x="748" y="661"/>
                  </a:lnTo>
                  <a:lnTo>
                    <a:pt x="735" y="661"/>
                  </a:lnTo>
                  <a:lnTo>
                    <a:pt x="719" y="661"/>
                  </a:lnTo>
                  <a:lnTo>
                    <a:pt x="705" y="674"/>
                  </a:lnTo>
                  <a:lnTo>
                    <a:pt x="719" y="674"/>
                  </a:lnTo>
                  <a:lnTo>
                    <a:pt x="719" y="690"/>
                  </a:lnTo>
                  <a:lnTo>
                    <a:pt x="705" y="704"/>
                  </a:lnTo>
                  <a:lnTo>
                    <a:pt x="690" y="690"/>
                  </a:lnTo>
                  <a:lnTo>
                    <a:pt x="674" y="690"/>
                  </a:lnTo>
                  <a:lnTo>
                    <a:pt x="661" y="690"/>
                  </a:lnTo>
                  <a:lnTo>
                    <a:pt x="661" y="704"/>
                  </a:lnTo>
                  <a:lnTo>
                    <a:pt x="674" y="717"/>
                  </a:lnTo>
                  <a:lnTo>
                    <a:pt x="690" y="733"/>
                  </a:lnTo>
                  <a:lnTo>
                    <a:pt x="705" y="733"/>
                  </a:lnTo>
                  <a:lnTo>
                    <a:pt x="719" y="746"/>
                  </a:lnTo>
                  <a:lnTo>
                    <a:pt x="735" y="733"/>
                  </a:lnTo>
                  <a:lnTo>
                    <a:pt x="748" y="733"/>
                  </a:lnTo>
                  <a:lnTo>
                    <a:pt x="764" y="746"/>
                  </a:lnTo>
                  <a:lnTo>
                    <a:pt x="748" y="760"/>
                  </a:lnTo>
                  <a:lnTo>
                    <a:pt x="735" y="775"/>
                  </a:lnTo>
                  <a:lnTo>
                    <a:pt x="719" y="775"/>
                  </a:lnTo>
                  <a:lnTo>
                    <a:pt x="705" y="789"/>
                  </a:lnTo>
                  <a:lnTo>
                    <a:pt x="690" y="804"/>
                  </a:lnTo>
                  <a:lnTo>
                    <a:pt x="674" y="789"/>
                  </a:lnTo>
                  <a:lnTo>
                    <a:pt x="661" y="789"/>
                  </a:lnTo>
                  <a:lnTo>
                    <a:pt x="632" y="804"/>
                  </a:lnTo>
                  <a:lnTo>
                    <a:pt x="618" y="789"/>
                  </a:lnTo>
                  <a:lnTo>
                    <a:pt x="603" y="789"/>
                  </a:lnTo>
                  <a:lnTo>
                    <a:pt x="589" y="775"/>
                  </a:lnTo>
                  <a:lnTo>
                    <a:pt x="575" y="775"/>
                  </a:lnTo>
                  <a:lnTo>
                    <a:pt x="560" y="775"/>
                  </a:lnTo>
                  <a:lnTo>
                    <a:pt x="546" y="775"/>
                  </a:lnTo>
                  <a:lnTo>
                    <a:pt x="517" y="775"/>
                  </a:lnTo>
                  <a:lnTo>
                    <a:pt x="517" y="760"/>
                  </a:lnTo>
                  <a:lnTo>
                    <a:pt x="502" y="760"/>
                  </a:lnTo>
                  <a:lnTo>
                    <a:pt x="488" y="760"/>
                  </a:lnTo>
                  <a:lnTo>
                    <a:pt x="475" y="746"/>
                  </a:lnTo>
                  <a:lnTo>
                    <a:pt x="459" y="733"/>
                  </a:lnTo>
                  <a:lnTo>
                    <a:pt x="446" y="746"/>
                  </a:lnTo>
                  <a:lnTo>
                    <a:pt x="446" y="760"/>
                  </a:lnTo>
                  <a:lnTo>
                    <a:pt x="416" y="760"/>
                  </a:lnTo>
                  <a:lnTo>
                    <a:pt x="401" y="746"/>
                  </a:lnTo>
                  <a:lnTo>
                    <a:pt x="372" y="746"/>
                  </a:lnTo>
                  <a:lnTo>
                    <a:pt x="358" y="760"/>
                  </a:lnTo>
                  <a:lnTo>
                    <a:pt x="343" y="760"/>
                  </a:lnTo>
                  <a:lnTo>
                    <a:pt x="343" y="746"/>
                  </a:lnTo>
                  <a:lnTo>
                    <a:pt x="329" y="733"/>
                  </a:lnTo>
                  <a:lnTo>
                    <a:pt x="316" y="717"/>
                  </a:lnTo>
                  <a:lnTo>
                    <a:pt x="300" y="717"/>
                  </a:lnTo>
                  <a:lnTo>
                    <a:pt x="287" y="717"/>
                  </a:lnTo>
                  <a:lnTo>
                    <a:pt x="271" y="717"/>
                  </a:lnTo>
                  <a:lnTo>
                    <a:pt x="257" y="717"/>
                  </a:lnTo>
                  <a:lnTo>
                    <a:pt x="242" y="704"/>
                  </a:lnTo>
                  <a:lnTo>
                    <a:pt x="228" y="717"/>
                  </a:lnTo>
                  <a:lnTo>
                    <a:pt x="228" y="733"/>
                  </a:lnTo>
                  <a:lnTo>
                    <a:pt x="228" y="746"/>
                  </a:lnTo>
                  <a:lnTo>
                    <a:pt x="213" y="760"/>
                  </a:lnTo>
                  <a:lnTo>
                    <a:pt x="186" y="760"/>
                  </a:lnTo>
                  <a:lnTo>
                    <a:pt x="172" y="746"/>
                  </a:lnTo>
                  <a:lnTo>
                    <a:pt x="172" y="733"/>
                  </a:lnTo>
                  <a:lnTo>
                    <a:pt x="143" y="733"/>
                  </a:lnTo>
                  <a:lnTo>
                    <a:pt x="114" y="717"/>
                  </a:lnTo>
                  <a:lnTo>
                    <a:pt x="85" y="733"/>
                  </a:lnTo>
                  <a:lnTo>
                    <a:pt x="71" y="746"/>
                  </a:lnTo>
                  <a:lnTo>
                    <a:pt x="71" y="733"/>
                  </a:lnTo>
                  <a:lnTo>
                    <a:pt x="56" y="733"/>
                  </a:lnTo>
                  <a:lnTo>
                    <a:pt x="56" y="746"/>
                  </a:lnTo>
                  <a:lnTo>
                    <a:pt x="40" y="746"/>
                  </a:lnTo>
                  <a:lnTo>
                    <a:pt x="27" y="746"/>
                  </a:lnTo>
                  <a:lnTo>
                    <a:pt x="27" y="717"/>
                  </a:lnTo>
                  <a:lnTo>
                    <a:pt x="13" y="717"/>
                  </a:lnTo>
                  <a:lnTo>
                    <a:pt x="0" y="717"/>
                  </a:lnTo>
                  <a:lnTo>
                    <a:pt x="27" y="717"/>
                  </a:lnTo>
                  <a:lnTo>
                    <a:pt x="27" y="717"/>
                  </a:lnTo>
                  <a:lnTo>
                    <a:pt x="27" y="717"/>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2" name="Freeform 36"/>
            <p:cNvSpPr>
              <a:spLocks/>
            </p:cNvSpPr>
            <p:nvPr/>
          </p:nvSpPr>
          <p:spPr bwMode="auto">
            <a:xfrm>
              <a:off x="2293" y="2026"/>
              <a:ext cx="229" cy="182"/>
            </a:xfrm>
            <a:custGeom>
              <a:avLst/>
              <a:gdLst>
                <a:gd name="T0" fmla="*/ 274 w 303"/>
                <a:gd name="T1" fmla="*/ 29 h 287"/>
                <a:gd name="T2" fmla="*/ 260 w 303"/>
                <a:gd name="T3" fmla="*/ 15 h 287"/>
                <a:gd name="T4" fmla="*/ 245 w 303"/>
                <a:gd name="T5" fmla="*/ 0 h 287"/>
                <a:gd name="T6" fmla="*/ 187 w 303"/>
                <a:gd name="T7" fmla="*/ 15 h 287"/>
                <a:gd name="T8" fmla="*/ 144 w 303"/>
                <a:gd name="T9" fmla="*/ 29 h 287"/>
                <a:gd name="T10" fmla="*/ 115 w 303"/>
                <a:gd name="T11" fmla="*/ 44 h 287"/>
                <a:gd name="T12" fmla="*/ 130 w 303"/>
                <a:gd name="T13" fmla="*/ 58 h 287"/>
                <a:gd name="T14" fmla="*/ 159 w 303"/>
                <a:gd name="T15" fmla="*/ 58 h 287"/>
                <a:gd name="T16" fmla="*/ 187 w 303"/>
                <a:gd name="T17" fmla="*/ 44 h 287"/>
                <a:gd name="T18" fmla="*/ 171 w 303"/>
                <a:gd name="T19" fmla="*/ 71 h 287"/>
                <a:gd name="T20" fmla="*/ 171 w 303"/>
                <a:gd name="T21" fmla="*/ 100 h 287"/>
                <a:gd name="T22" fmla="*/ 171 w 303"/>
                <a:gd name="T23" fmla="*/ 116 h 287"/>
                <a:gd name="T24" fmla="*/ 144 w 303"/>
                <a:gd name="T25" fmla="*/ 130 h 287"/>
                <a:gd name="T26" fmla="*/ 115 w 303"/>
                <a:gd name="T27" fmla="*/ 159 h 287"/>
                <a:gd name="T28" fmla="*/ 86 w 303"/>
                <a:gd name="T29" fmla="*/ 159 h 287"/>
                <a:gd name="T30" fmla="*/ 59 w 303"/>
                <a:gd name="T31" fmla="*/ 159 h 287"/>
                <a:gd name="T32" fmla="*/ 27 w 303"/>
                <a:gd name="T33" fmla="*/ 143 h 287"/>
                <a:gd name="T34" fmla="*/ 14 w 303"/>
                <a:gd name="T35" fmla="*/ 174 h 287"/>
                <a:gd name="T36" fmla="*/ 27 w 303"/>
                <a:gd name="T37" fmla="*/ 188 h 287"/>
                <a:gd name="T38" fmla="*/ 43 w 303"/>
                <a:gd name="T39" fmla="*/ 201 h 287"/>
                <a:gd name="T40" fmla="*/ 27 w 303"/>
                <a:gd name="T41" fmla="*/ 215 h 287"/>
                <a:gd name="T42" fmla="*/ 72 w 303"/>
                <a:gd name="T43" fmla="*/ 201 h 287"/>
                <a:gd name="T44" fmla="*/ 101 w 303"/>
                <a:gd name="T45" fmla="*/ 201 h 287"/>
                <a:gd name="T46" fmla="*/ 101 w 303"/>
                <a:gd name="T47" fmla="*/ 230 h 287"/>
                <a:gd name="T48" fmla="*/ 101 w 303"/>
                <a:gd name="T49" fmla="*/ 230 h 287"/>
                <a:gd name="T50" fmla="*/ 130 w 303"/>
                <a:gd name="T51" fmla="*/ 244 h 287"/>
                <a:gd name="T52" fmla="*/ 130 w 303"/>
                <a:gd name="T53" fmla="*/ 259 h 287"/>
                <a:gd name="T54" fmla="*/ 159 w 303"/>
                <a:gd name="T55" fmla="*/ 287 h 287"/>
                <a:gd name="T56" fmla="*/ 202 w 303"/>
                <a:gd name="T57" fmla="*/ 287 h 287"/>
                <a:gd name="T58" fmla="*/ 231 w 303"/>
                <a:gd name="T59" fmla="*/ 273 h 287"/>
                <a:gd name="T60" fmla="*/ 245 w 303"/>
                <a:gd name="T61" fmla="*/ 259 h 287"/>
                <a:gd name="T62" fmla="*/ 231 w 303"/>
                <a:gd name="T63" fmla="*/ 230 h 287"/>
                <a:gd name="T64" fmla="*/ 231 w 303"/>
                <a:gd name="T65" fmla="*/ 201 h 287"/>
                <a:gd name="T66" fmla="*/ 260 w 303"/>
                <a:gd name="T67" fmla="*/ 159 h 287"/>
                <a:gd name="T68" fmla="*/ 260 w 303"/>
                <a:gd name="T69" fmla="*/ 159 h 287"/>
                <a:gd name="T70" fmla="*/ 274 w 303"/>
                <a:gd name="T71" fmla="*/ 130 h 287"/>
                <a:gd name="T72" fmla="*/ 289 w 303"/>
                <a:gd name="T73" fmla="*/ 100 h 287"/>
                <a:gd name="T74" fmla="*/ 303 w 303"/>
                <a:gd name="T75" fmla="*/ 71 h 287"/>
                <a:gd name="T76" fmla="*/ 289 w 303"/>
                <a:gd name="T77" fmla="*/ 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287">
                  <a:moveTo>
                    <a:pt x="289" y="44"/>
                  </a:moveTo>
                  <a:lnTo>
                    <a:pt x="274" y="29"/>
                  </a:lnTo>
                  <a:lnTo>
                    <a:pt x="274" y="15"/>
                  </a:lnTo>
                  <a:lnTo>
                    <a:pt x="260" y="15"/>
                  </a:lnTo>
                  <a:lnTo>
                    <a:pt x="245" y="15"/>
                  </a:lnTo>
                  <a:lnTo>
                    <a:pt x="245" y="0"/>
                  </a:lnTo>
                  <a:lnTo>
                    <a:pt x="202" y="15"/>
                  </a:lnTo>
                  <a:lnTo>
                    <a:pt x="187" y="15"/>
                  </a:lnTo>
                  <a:lnTo>
                    <a:pt x="171" y="29"/>
                  </a:lnTo>
                  <a:lnTo>
                    <a:pt x="144" y="29"/>
                  </a:lnTo>
                  <a:lnTo>
                    <a:pt x="130" y="44"/>
                  </a:lnTo>
                  <a:lnTo>
                    <a:pt x="115" y="44"/>
                  </a:lnTo>
                  <a:lnTo>
                    <a:pt x="115" y="58"/>
                  </a:lnTo>
                  <a:lnTo>
                    <a:pt x="130" y="58"/>
                  </a:lnTo>
                  <a:lnTo>
                    <a:pt x="144" y="44"/>
                  </a:lnTo>
                  <a:lnTo>
                    <a:pt x="159" y="58"/>
                  </a:lnTo>
                  <a:lnTo>
                    <a:pt x="171" y="44"/>
                  </a:lnTo>
                  <a:lnTo>
                    <a:pt x="187" y="44"/>
                  </a:lnTo>
                  <a:lnTo>
                    <a:pt x="187" y="58"/>
                  </a:lnTo>
                  <a:lnTo>
                    <a:pt x="171" y="71"/>
                  </a:lnTo>
                  <a:lnTo>
                    <a:pt x="171" y="85"/>
                  </a:lnTo>
                  <a:lnTo>
                    <a:pt x="171" y="100"/>
                  </a:lnTo>
                  <a:lnTo>
                    <a:pt x="159" y="100"/>
                  </a:lnTo>
                  <a:lnTo>
                    <a:pt x="171" y="116"/>
                  </a:lnTo>
                  <a:lnTo>
                    <a:pt x="159" y="130"/>
                  </a:lnTo>
                  <a:lnTo>
                    <a:pt x="144" y="130"/>
                  </a:lnTo>
                  <a:lnTo>
                    <a:pt x="130" y="143"/>
                  </a:lnTo>
                  <a:lnTo>
                    <a:pt x="115" y="159"/>
                  </a:lnTo>
                  <a:lnTo>
                    <a:pt x="101" y="143"/>
                  </a:lnTo>
                  <a:lnTo>
                    <a:pt x="86" y="159"/>
                  </a:lnTo>
                  <a:lnTo>
                    <a:pt x="72" y="159"/>
                  </a:lnTo>
                  <a:lnTo>
                    <a:pt x="59" y="159"/>
                  </a:lnTo>
                  <a:lnTo>
                    <a:pt x="43" y="159"/>
                  </a:lnTo>
                  <a:lnTo>
                    <a:pt x="27" y="143"/>
                  </a:lnTo>
                  <a:lnTo>
                    <a:pt x="14" y="159"/>
                  </a:lnTo>
                  <a:lnTo>
                    <a:pt x="14" y="174"/>
                  </a:lnTo>
                  <a:lnTo>
                    <a:pt x="0" y="188"/>
                  </a:lnTo>
                  <a:lnTo>
                    <a:pt x="27" y="188"/>
                  </a:lnTo>
                  <a:lnTo>
                    <a:pt x="43" y="188"/>
                  </a:lnTo>
                  <a:lnTo>
                    <a:pt x="43" y="201"/>
                  </a:lnTo>
                  <a:lnTo>
                    <a:pt x="27" y="201"/>
                  </a:lnTo>
                  <a:lnTo>
                    <a:pt x="27" y="215"/>
                  </a:lnTo>
                  <a:lnTo>
                    <a:pt x="59" y="215"/>
                  </a:lnTo>
                  <a:lnTo>
                    <a:pt x="72" y="201"/>
                  </a:lnTo>
                  <a:lnTo>
                    <a:pt x="86" y="201"/>
                  </a:lnTo>
                  <a:lnTo>
                    <a:pt x="101" y="201"/>
                  </a:lnTo>
                  <a:lnTo>
                    <a:pt x="101" y="215"/>
                  </a:lnTo>
                  <a:lnTo>
                    <a:pt x="101" y="230"/>
                  </a:lnTo>
                  <a:lnTo>
                    <a:pt x="115" y="230"/>
                  </a:lnTo>
                  <a:lnTo>
                    <a:pt x="101" y="230"/>
                  </a:lnTo>
                  <a:lnTo>
                    <a:pt x="101" y="244"/>
                  </a:lnTo>
                  <a:lnTo>
                    <a:pt x="130" y="244"/>
                  </a:lnTo>
                  <a:lnTo>
                    <a:pt x="144" y="244"/>
                  </a:lnTo>
                  <a:lnTo>
                    <a:pt x="130" y="259"/>
                  </a:lnTo>
                  <a:lnTo>
                    <a:pt x="144" y="273"/>
                  </a:lnTo>
                  <a:lnTo>
                    <a:pt x="159" y="287"/>
                  </a:lnTo>
                  <a:lnTo>
                    <a:pt x="171" y="287"/>
                  </a:lnTo>
                  <a:lnTo>
                    <a:pt x="202" y="287"/>
                  </a:lnTo>
                  <a:lnTo>
                    <a:pt x="216" y="287"/>
                  </a:lnTo>
                  <a:lnTo>
                    <a:pt x="231" y="273"/>
                  </a:lnTo>
                  <a:lnTo>
                    <a:pt x="231" y="259"/>
                  </a:lnTo>
                  <a:lnTo>
                    <a:pt x="245" y="259"/>
                  </a:lnTo>
                  <a:lnTo>
                    <a:pt x="245" y="230"/>
                  </a:lnTo>
                  <a:lnTo>
                    <a:pt x="231" y="230"/>
                  </a:lnTo>
                  <a:lnTo>
                    <a:pt x="231" y="215"/>
                  </a:lnTo>
                  <a:lnTo>
                    <a:pt x="231" y="201"/>
                  </a:lnTo>
                  <a:lnTo>
                    <a:pt x="245" y="188"/>
                  </a:lnTo>
                  <a:lnTo>
                    <a:pt x="260" y="159"/>
                  </a:lnTo>
                  <a:lnTo>
                    <a:pt x="245" y="159"/>
                  </a:lnTo>
                  <a:lnTo>
                    <a:pt x="260" y="159"/>
                  </a:lnTo>
                  <a:lnTo>
                    <a:pt x="274" y="143"/>
                  </a:lnTo>
                  <a:lnTo>
                    <a:pt x="274" y="130"/>
                  </a:lnTo>
                  <a:lnTo>
                    <a:pt x="274" y="116"/>
                  </a:lnTo>
                  <a:lnTo>
                    <a:pt x="289" y="100"/>
                  </a:lnTo>
                  <a:lnTo>
                    <a:pt x="303" y="85"/>
                  </a:lnTo>
                  <a:lnTo>
                    <a:pt x="303" y="71"/>
                  </a:lnTo>
                  <a:lnTo>
                    <a:pt x="289" y="58"/>
                  </a:lnTo>
                  <a:lnTo>
                    <a:pt x="289" y="44"/>
                  </a:lnTo>
                  <a:lnTo>
                    <a:pt x="289" y="4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3" name="Freeform 37"/>
            <p:cNvSpPr>
              <a:spLocks/>
            </p:cNvSpPr>
            <p:nvPr/>
          </p:nvSpPr>
          <p:spPr bwMode="auto">
            <a:xfrm>
              <a:off x="2443" y="1514"/>
              <a:ext cx="319" cy="375"/>
            </a:xfrm>
            <a:custGeom>
              <a:avLst/>
              <a:gdLst>
                <a:gd name="T0" fmla="*/ 173 w 419"/>
                <a:gd name="T1" fmla="*/ 574 h 589"/>
                <a:gd name="T2" fmla="*/ 130 w 419"/>
                <a:gd name="T3" fmla="*/ 560 h 589"/>
                <a:gd name="T4" fmla="*/ 115 w 419"/>
                <a:gd name="T5" fmla="*/ 560 h 589"/>
                <a:gd name="T6" fmla="*/ 72 w 419"/>
                <a:gd name="T7" fmla="*/ 545 h 589"/>
                <a:gd name="T8" fmla="*/ 58 w 419"/>
                <a:gd name="T9" fmla="*/ 589 h 589"/>
                <a:gd name="T10" fmla="*/ 29 w 419"/>
                <a:gd name="T11" fmla="*/ 545 h 589"/>
                <a:gd name="T12" fmla="*/ 14 w 419"/>
                <a:gd name="T13" fmla="*/ 574 h 589"/>
                <a:gd name="T14" fmla="*/ 0 w 419"/>
                <a:gd name="T15" fmla="*/ 531 h 589"/>
                <a:gd name="T16" fmla="*/ 14 w 419"/>
                <a:gd name="T17" fmla="*/ 502 h 589"/>
                <a:gd name="T18" fmla="*/ 43 w 419"/>
                <a:gd name="T19" fmla="*/ 473 h 589"/>
                <a:gd name="T20" fmla="*/ 87 w 419"/>
                <a:gd name="T21" fmla="*/ 444 h 589"/>
                <a:gd name="T22" fmla="*/ 115 w 419"/>
                <a:gd name="T23" fmla="*/ 417 h 589"/>
                <a:gd name="T24" fmla="*/ 87 w 419"/>
                <a:gd name="T25" fmla="*/ 388 h 589"/>
                <a:gd name="T26" fmla="*/ 58 w 419"/>
                <a:gd name="T27" fmla="*/ 374 h 589"/>
                <a:gd name="T28" fmla="*/ 87 w 419"/>
                <a:gd name="T29" fmla="*/ 343 h 589"/>
                <a:gd name="T30" fmla="*/ 43 w 419"/>
                <a:gd name="T31" fmla="*/ 358 h 589"/>
                <a:gd name="T32" fmla="*/ 29 w 419"/>
                <a:gd name="T33" fmla="*/ 343 h 589"/>
                <a:gd name="T34" fmla="*/ 72 w 419"/>
                <a:gd name="T35" fmla="*/ 302 h 589"/>
                <a:gd name="T36" fmla="*/ 72 w 419"/>
                <a:gd name="T37" fmla="*/ 287 h 589"/>
                <a:gd name="T38" fmla="*/ 115 w 419"/>
                <a:gd name="T39" fmla="*/ 244 h 589"/>
                <a:gd name="T40" fmla="*/ 72 w 419"/>
                <a:gd name="T41" fmla="*/ 258 h 589"/>
                <a:gd name="T42" fmla="*/ 29 w 419"/>
                <a:gd name="T43" fmla="*/ 258 h 589"/>
                <a:gd name="T44" fmla="*/ 58 w 419"/>
                <a:gd name="T45" fmla="*/ 215 h 589"/>
                <a:gd name="T46" fmla="*/ 87 w 419"/>
                <a:gd name="T47" fmla="*/ 186 h 589"/>
                <a:gd name="T48" fmla="*/ 115 w 419"/>
                <a:gd name="T49" fmla="*/ 157 h 589"/>
                <a:gd name="T50" fmla="*/ 101 w 419"/>
                <a:gd name="T51" fmla="*/ 143 h 589"/>
                <a:gd name="T52" fmla="*/ 101 w 419"/>
                <a:gd name="T53" fmla="*/ 101 h 589"/>
                <a:gd name="T54" fmla="*/ 144 w 419"/>
                <a:gd name="T55" fmla="*/ 85 h 589"/>
                <a:gd name="T56" fmla="*/ 173 w 419"/>
                <a:gd name="T57" fmla="*/ 114 h 589"/>
                <a:gd name="T58" fmla="*/ 157 w 419"/>
                <a:gd name="T59" fmla="*/ 71 h 589"/>
                <a:gd name="T60" fmla="*/ 173 w 419"/>
                <a:gd name="T61" fmla="*/ 42 h 589"/>
                <a:gd name="T62" fmla="*/ 202 w 419"/>
                <a:gd name="T63" fmla="*/ 42 h 589"/>
                <a:gd name="T64" fmla="*/ 231 w 419"/>
                <a:gd name="T65" fmla="*/ 0 h 589"/>
                <a:gd name="T66" fmla="*/ 258 w 419"/>
                <a:gd name="T67" fmla="*/ 29 h 589"/>
                <a:gd name="T68" fmla="*/ 303 w 419"/>
                <a:gd name="T69" fmla="*/ 42 h 589"/>
                <a:gd name="T70" fmla="*/ 345 w 419"/>
                <a:gd name="T71" fmla="*/ 42 h 589"/>
                <a:gd name="T72" fmla="*/ 361 w 419"/>
                <a:gd name="T73" fmla="*/ 71 h 589"/>
                <a:gd name="T74" fmla="*/ 318 w 419"/>
                <a:gd name="T75" fmla="*/ 101 h 589"/>
                <a:gd name="T76" fmla="*/ 274 w 419"/>
                <a:gd name="T77" fmla="*/ 114 h 589"/>
                <a:gd name="T78" fmla="*/ 245 w 419"/>
                <a:gd name="T79" fmla="*/ 143 h 589"/>
                <a:gd name="T80" fmla="*/ 231 w 419"/>
                <a:gd name="T81" fmla="*/ 172 h 589"/>
                <a:gd name="T82" fmla="*/ 215 w 419"/>
                <a:gd name="T83" fmla="*/ 199 h 589"/>
                <a:gd name="T84" fmla="*/ 274 w 419"/>
                <a:gd name="T85" fmla="*/ 186 h 589"/>
                <a:gd name="T86" fmla="*/ 345 w 419"/>
                <a:gd name="T87" fmla="*/ 186 h 589"/>
                <a:gd name="T88" fmla="*/ 376 w 419"/>
                <a:gd name="T89" fmla="*/ 215 h 589"/>
                <a:gd name="T90" fmla="*/ 419 w 419"/>
                <a:gd name="T91" fmla="*/ 215 h 589"/>
                <a:gd name="T92" fmla="*/ 406 w 419"/>
                <a:gd name="T93" fmla="*/ 258 h 589"/>
                <a:gd name="T94" fmla="*/ 376 w 419"/>
                <a:gd name="T95" fmla="*/ 273 h 589"/>
                <a:gd name="T96" fmla="*/ 376 w 419"/>
                <a:gd name="T97" fmla="*/ 316 h 589"/>
                <a:gd name="T98" fmla="*/ 332 w 419"/>
                <a:gd name="T99" fmla="*/ 358 h 589"/>
                <a:gd name="T100" fmla="*/ 289 w 419"/>
                <a:gd name="T101" fmla="*/ 358 h 589"/>
                <a:gd name="T102" fmla="*/ 245 w 419"/>
                <a:gd name="T103" fmla="*/ 374 h 589"/>
                <a:gd name="T104" fmla="*/ 289 w 419"/>
                <a:gd name="T105" fmla="*/ 388 h 589"/>
                <a:gd name="T106" fmla="*/ 245 w 419"/>
                <a:gd name="T107" fmla="*/ 417 h 589"/>
                <a:gd name="T108" fmla="*/ 202 w 419"/>
                <a:gd name="T109" fmla="*/ 401 h 589"/>
                <a:gd name="T110" fmla="*/ 202 w 419"/>
                <a:gd name="T111" fmla="*/ 417 h 589"/>
                <a:gd name="T112" fmla="*/ 258 w 419"/>
                <a:gd name="T113" fmla="*/ 430 h 589"/>
                <a:gd name="T114" fmla="*/ 303 w 419"/>
                <a:gd name="T115" fmla="*/ 459 h 589"/>
                <a:gd name="T116" fmla="*/ 289 w 419"/>
                <a:gd name="T117" fmla="*/ 517 h 589"/>
                <a:gd name="T118" fmla="*/ 274 w 419"/>
                <a:gd name="T119" fmla="*/ 531 h 589"/>
                <a:gd name="T120" fmla="*/ 245 w 419"/>
                <a:gd name="T121" fmla="*/ 545 h 589"/>
                <a:gd name="T122" fmla="*/ 215 w 419"/>
                <a:gd name="T123" fmla="*/ 574 h 589"/>
                <a:gd name="T124" fmla="*/ 186 w 419"/>
                <a:gd name="T125" fmla="*/ 57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589">
                  <a:moveTo>
                    <a:pt x="186" y="574"/>
                  </a:moveTo>
                  <a:lnTo>
                    <a:pt x="186" y="560"/>
                  </a:lnTo>
                  <a:lnTo>
                    <a:pt x="173" y="574"/>
                  </a:lnTo>
                  <a:lnTo>
                    <a:pt x="157" y="574"/>
                  </a:lnTo>
                  <a:lnTo>
                    <a:pt x="144" y="560"/>
                  </a:lnTo>
                  <a:lnTo>
                    <a:pt x="130" y="560"/>
                  </a:lnTo>
                  <a:lnTo>
                    <a:pt x="130" y="574"/>
                  </a:lnTo>
                  <a:lnTo>
                    <a:pt x="115" y="574"/>
                  </a:lnTo>
                  <a:lnTo>
                    <a:pt x="115" y="560"/>
                  </a:lnTo>
                  <a:lnTo>
                    <a:pt x="87" y="574"/>
                  </a:lnTo>
                  <a:lnTo>
                    <a:pt x="87" y="560"/>
                  </a:lnTo>
                  <a:lnTo>
                    <a:pt x="72" y="545"/>
                  </a:lnTo>
                  <a:lnTo>
                    <a:pt x="58" y="560"/>
                  </a:lnTo>
                  <a:lnTo>
                    <a:pt x="58" y="574"/>
                  </a:lnTo>
                  <a:lnTo>
                    <a:pt x="58" y="589"/>
                  </a:lnTo>
                  <a:lnTo>
                    <a:pt x="43" y="574"/>
                  </a:lnTo>
                  <a:lnTo>
                    <a:pt x="43" y="560"/>
                  </a:lnTo>
                  <a:lnTo>
                    <a:pt x="29" y="545"/>
                  </a:lnTo>
                  <a:lnTo>
                    <a:pt x="14" y="545"/>
                  </a:lnTo>
                  <a:lnTo>
                    <a:pt x="14" y="560"/>
                  </a:lnTo>
                  <a:lnTo>
                    <a:pt x="14" y="574"/>
                  </a:lnTo>
                  <a:lnTo>
                    <a:pt x="0" y="574"/>
                  </a:lnTo>
                  <a:lnTo>
                    <a:pt x="0" y="560"/>
                  </a:lnTo>
                  <a:lnTo>
                    <a:pt x="0" y="531"/>
                  </a:lnTo>
                  <a:lnTo>
                    <a:pt x="0" y="517"/>
                  </a:lnTo>
                  <a:lnTo>
                    <a:pt x="14" y="517"/>
                  </a:lnTo>
                  <a:lnTo>
                    <a:pt x="14" y="502"/>
                  </a:lnTo>
                  <a:lnTo>
                    <a:pt x="29" y="502"/>
                  </a:lnTo>
                  <a:lnTo>
                    <a:pt x="43" y="488"/>
                  </a:lnTo>
                  <a:lnTo>
                    <a:pt x="43" y="473"/>
                  </a:lnTo>
                  <a:lnTo>
                    <a:pt x="58" y="473"/>
                  </a:lnTo>
                  <a:lnTo>
                    <a:pt x="72" y="459"/>
                  </a:lnTo>
                  <a:lnTo>
                    <a:pt x="87" y="444"/>
                  </a:lnTo>
                  <a:lnTo>
                    <a:pt x="101" y="430"/>
                  </a:lnTo>
                  <a:lnTo>
                    <a:pt x="101" y="417"/>
                  </a:lnTo>
                  <a:lnTo>
                    <a:pt x="115" y="417"/>
                  </a:lnTo>
                  <a:lnTo>
                    <a:pt x="115" y="401"/>
                  </a:lnTo>
                  <a:lnTo>
                    <a:pt x="101" y="401"/>
                  </a:lnTo>
                  <a:lnTo>
                    <a:pt x="87" y="388"/>
                  </a:lnTo>
                  <a:lnTo>
                    <a:pt x="72" y="388"/>
                  </a:lnTo>
                  <a:lnTo>
                    <a:pt x="58" y="388"/>
                  </a:lnTo>
                  <a:lnTo>
                    <a:pt x="58" y="374"/>
                  </a:lnTo>
                  <a:lnTo>
                    <a:pt x="72" y="374"/>
                  </a:lnTo>
                  <a:lnTo>
                    <a:pt x="87" y="358"/>
                  </a:lnTo>
                  <a:lnTo>
                    <a:pt x="87" y="343"/>
                  </a:lnTo>
                  <a:lnTo>
                    <a:pt x="72" y="331"/>
                  </a:lnTo>
                  <a:lnTo>
                    <a:pt x="58" y="331"/>
                  </a:lnTo>
                  <a:lnTo>
                    <a:pt x="43" y="358"/>
                  </a:lnTo>
                  <a:lnTo>
                    <a:pt x="29" y="374"/>
                  </a:lnTo>
                  <a:lnTo>
                    <a:pt x="29" y="358"/>
                  </a:lnTo>
                  <a:lnTo>
                    <a:pt x="29" y="343"/>
                  </a:lnTo>
                  <a:lnTo>
                    <a:pt x="43" y="316"/>
                  </a:lnTo>
                  <a:lnTo>
                    <a:pt x="58" y="302"/>
                  </a:lnTo>
                  <a:lnTo>
                    <a:pt x="72" y="302"/>
                  </a:lnTo>
                  <a:lnTo>
                    <a:pt x="87" y="302"/>
                  </a:lnTo>
                  <a:lnTo>
                    <a:pt x="87" y="287"/>
                  </a:lnTo>
                  <a:lnTo>
                    <a:pt x="72" y="287"/>
                  </a:lnTo>
                  <a:lnTo>
                    <a:pt x="87" y="273"/>
                  </a:lnTo>
                  <a:lnTo>
                    <a:pt x="101" y="258"/>
                  </a:lnTo>
                  <a:lnTo>
                    <a:pt x="115" y="244"/>
                  </a:lnTo>
                  <a:lnTo>
                    <a:pt x="101" y="244"/>
                  </a:lnTo>
                  <a:lnTo>
                    <a:pt x="87" y="258"/>
                  </a:lnTo>
                  <a:lnTo>
                    <a:pt x="72" y="258"/>
                  </a:lnTo>
                  <a:lnTo>
                    <a:pt x="58" y="287"/>
                  </a:lnTo>
                  <a:lnTo>
                    <a:pt x="43" y="273"/>
                  </a:lnTo>
                  <a:lnTo>
                    <a:pt x="29" y="258"/>
                  </a:lnTo>
                  <a:lnTo>
                    <a:pt x="58" y="244"/>
                  </a:lnTo>
                  <a:lnTo>
                    <a:pt x="58" y="229"/>
                  </a:lnTo>
                  <a:lnTo>
                    <a:pt x="58" y="215"/>
                  </a:lnTo>
                  <a:lnTo>
                    <a:pt x="72" y="199"/>
                  </a:lnTo>
                  <a:lnTo>
                    <a:pt x="87" y="199"/>
                  </a:lnTo>
                  <a:lnTo>
                    <a:pt x="87" y="186"/>
                  </a:lnTo>
                  <a:lnTo>
                    <a:pt x="87" y="172"/>
                  </a:lnTo>
                  <a:lnTo>
                    <a:pt x="115" y="172"/>
                  </a:lnTo>
                  <a:lnTo>
                    <a:pt x="115" y="157"/>
                  </a:lnTo>
                  <a:lnTo>
                    <a:pt x="101" y="143"/>
                  </a:lnTo>
                  <a:lnTo>
                    <a:pt x="87" y="143"/>
                  </a:lnTo>
                  <a:lnTo>
                    <a:pt x="101" y="143"/>
                  </a:lnTo>
                  <a:lnTo>
                    <a:pt x="101" y="130"/>
                  </a:lnTo>
                  <a:lnTo>
                    <a:pt x="101" y="114"/>
                  </a:lnTo>
                  <a:lnTo>
                    <a:pt x="101" y="101"/>
                  </a:lnTo>
                  <a:lnTo>
                    <a:pt x="115" y="85"/>
                  </a:lnTo>
                  <a:lnTo>
                    <a:pt x="130" y="85"/>
                  </a:lnTo>
                  <a:lnTo>
                    <a:pt x="144" y="85"/>
                  </a:lnTo>
                  <a:lnTo>
                    <a:pt x="144" y="101"/>
                  </a:lnTo>
                  <a:lnTo>
                    <a:pt x="157" y="101"/>
                  </a:lnTo>
                  <a:lnTo>
                    <a:pt x="173" y="114"/>
                  </a:lnTo>
                  <a:lnTo>
                    <a:pt x="173" y="101"/>
                  </a:lnTo>
                  <a:lnTo>
                    <a:pt x="173" y="85"/>
                  </a:lnTo>
                  <a:lnTo>
                    <a:pt x="157" y="71"/>
                  </a:lnTo>
                  <a:lnTo>
                    <a:pt x="173" y="58"/>
                  </a:lnTo>
                  <a:lnTo>
                    <a:pt x="186" y="58"/>
                  </a:lnTo>
                  <a:lnTo>
                    <a:pt x="173" y="42"/>
                  </a:lnTo>
                  <a:lnTo>
                    <a:pt x="202" y="58"/>
                  </a:lnTo>
                  <a:lnTo>
                    <a:pt x="215" y="42"/>
                  </a:lnTo>
                  <a:lnTo>
                    <a:pt x="202" y="42"/>
                  </a:lnTo>
                  <a:lnTo>
                    <a:pt x="215" y="13"/>
                  </a:lnTo>
                  <a:lnTo>
                    <a:pt x="215" y="0"/>
                  </a:lnTo>
                  <a:lnTo>
                    <a:pt x="231" y="0"/>
                  </a:lnTo>
                  <a:lnTo>
                    <a:pt x="258" y="13"/>
                  </a:lnTo>
                  <a:lnTo>
                    <a:pt x="245" y="13"/>
                  </a:lnTo>
                  <a:lnTo>
                    <a:pt x="258" y="29"/>
                  </a:lnTo>
                  <a:lnTo>
                    <a:pt x="274" y="13"/>
                  </a:lnTo>
                  <a:lnTo>
                    <a:pt x="274" y="29"/>
                  </a:lnTo>
                  <a:lnTo>
                    <a:pt x="303" y="42"/>
                  </a:lnTo>
                  <a:lnTo>
                    <a:pt x="332" y="29"/>
                  </a:lnTo>
                  <a:lnTo>
                    <a:pt x="332" y="42"/>
                  </a:lnTo>
                  <a:lnTo>
                    <a:pt x="345" y="42"/>
                  </a:lnTo>
                  <a:lnTo>
                    <a:pt x="361" y="42"/>
                  </a:lnTo>
                  <a:lnTo>
                    <a:pt x="376" y="58"/>
                  </a:lnTo>
                  <a:lnTo>
                    <a:pt x="361" y="71"/>
                  </a:lnTo>
                  <a:lnTo>
                    <a:pt x="361" y="85"/>
                  </a:lnTo>
                  <a:lnTo>
                    <a:pt x="332" y="85"/>
                  </a:lnTo>
                  <a:lnTo>
                    <a:pt x="318" y="101"/>
                  </a:lnTo>
                  <a:lnTo>
                    <a:pt x="303" y="114"/>
                  </a:lnTo>
                  <a:lnTo>
                    <a:pt x="289" y="114"/>
                  </a:lnTo>
                  <a:lnTo>
                    <a:pt x="274" y="114"/>
                  </a:lnTo>
                  <a:lnTo>
                    <a:pt x="258" y="130"/>
                  </a:lnTo>
                  <a:lnTo>
                    <a:pt x="258" y="143"/>
                  </a:lnTo>
                  <a:lnTo>
                    <a:pt x="245" y="143"/>
                  </a:lnTo>
                  <a:lnTo>
                    <a:pt x="215" y="157"/>
                  </a:lnTo>
                  <a:lnTo>
                    <a:pt x="215" y="172"/>
                  </a:lnTo>
                  <a:lnTo>
                    <a:pt x="231" y="172"/>
                  </a:lnTo>
                  <a:lnTo>
                    <a:pt x="215" y="172"/>
                  </a:lnTo>
                  <a:lnTo>
                    <a:pt x="215" y="186"/>
                  </a:lnTo>
                  <a:lnTo>
                    <a:pt x="215" y="199"/>
                  </a:lnTo>
                  <a:lnTo>
                    <a:pt x="231" y="199"/>
                  </a:lnTo>
                  <a:lnTo>
                    <a:pt x="258" y="186"/>
                  </a:lnTo>
                  <a:lnTo>
                    <a:pt x="274" y="186"/>
                  </a:lnTo>
                  <a:lnTo>
                    <a:pt x="303" y="186"/>
                  </a:lnTo>
                  <a:lnTo>
                    <a:pt x="318" y="186"/>
                  </a:lnTo>
                  <a:lnTo>
                    <a:pt x="345" y="186"/>
                  </a:lnTo>
                  <a:lnTo>
                    <a:pt x="361" y="186"/>
                  </a:lnTo>
                  <a:lnTo>
                    <a:pt x="376" y="199"/>
                  </a:lnTo>
                  <a:lnTo>
                    <a:pt x="376" y="215"/>
                  </a:lnTo>
                  <a:lnTo>
                    <a:pt x="390" y="215"/>
                  </a:lnTo>
                  <a:lnTo>
                    <a:pt x="406" y="215"/>
                  </a:lnTo>
                  <a:lnTo>
                    <a:pt x="419" y="215"/>
                  </a:lnTo>
                  <a:lnTo>
                    <a:pt x="419" y="229"/>
                  </a:lnTo>
                  <a:lnTo>
                    <a:pt x="419" y="244"/>
                  </a:lnTo>
                  <a:lnTo>
                    <a:pt x="406" y="258"/>
                  </a:lnTo>
                  <a:lnTo>
                    <a:pt x="390" y="258"/>
                  </a:lnTo>
                  <a:lnTo>
                    <a:pt x="390" y="273"/>
                  </a:lnTo>
                  <a:lnTo>
                    <a:pt x="376" y="273"/>
                  </a:lnTo>
                  <a:lnTo>
                    <a:pt x="361" y="287"/>
                  </a:lnTo>
                  <a:lnTo>
                    <a:pt x="376" y="302"/>
                  </a:lnTo>
                  <a:lnTo>
                    <a:pt x="376" y="316"/>
                  </a:lnTo>
                  <a:lnTo>
                    <a:pt x="361" y="331"/>
                  </a:lnTo>
                  <a:lnTo>
                    <a:pt x="332" y="343"/>
                  </a:lnTo>
                  <a:lnTo>
                    <a:pt x="332" y="358"/>
                  </a:lnTo>
                  <a:lnTo>
                    <a:pt x="318" y="358"/>
                  </a:lnTo>
                  <a:lnTo>
                    <a:pt x="303" y="374"/>
                  </a:lnTo>
                  <a:lnTo>
                    <a:pt x="289" y="358"/>
                  </a:lnTo>
                  <a:lnTo>
                    <a:pt x="274" y="358"/>
                  </a:lnTo>
                  <a:lnTo>
                    <a:pt x="245" y="358"/>
                  </a:lnTo>
                  <a:lnTo>
                    <a:pt x="245" y="374"/>
                  </a:lnTo>
                  <a:lnTo>
                    <a:pt x="258" y="374"/>
                  </a:lnTo>
                  <a:lnTo>
                    <a:pt x="274" y="388"/>
                  </a:lnTo>
                  <a:lnTo>
                    <a:pt x="289" y="388"/>
                  </a:lnTo>
                  <a:lnTo>
                    <a:pt x="274" y="401"/>
                  </a:lnTo>
                  <a:lnTo>
                    <a:pt x="245" y="401"/>
                  </a:lnTo>
                  <a:lnTo>
                    <a:pt x="245" y="417"/>
                  </a:lnTo>
                  <a:lnTo>
                    <a:pt x="231" y="417"/>
                  </a:lnTo>
                  <a:lnTo>
                    <a:pt x="215" y="417"/>
                  </a:lnTo>
                  <a:lnTo>
                    <a:pt x="202" y="401"/>
                  </a:lnTo>
                  <a:lnTo>
                    <a:pt x="186" y="401"/>
                  </a:lnTo>
                  <a:lnTo>
                    <a:pt x="186" y="417"/>
                  </a:lnTo>
                  <a:lnTo>
                    <a:pt x="202" y="417"/>
                  </a:lnTo>
                  <a:lnTo>
                    <a:pt x="215" y="430"/>
                  </a:lnTo>
                  <a:lnTo>
                    <a:pt x="231" y="430"/>
                  </a:lnTo>
                  <a:lnTo>
                    <a:pt x="258" y="430"/>
                  </a:lnTo>
                  <a:lnTo>
                    <a:pt x="274" y="430"/>
                  </a:lnTo>
                  <a:lnTo>
                    <a:pt x="289" y="444"/>
                  </a:lnTo>
                  <a:lnTo>
                    <a:pt x="303" y="459"/>
                  </a:lnTo>
                  <a:lnTo>
                    <a:pt x="318" y="488"/>
                  </a:lnTo>
                  <a:lnTo>
                    <a:pt x="303" y="517"/>
                  </a:lnTo>
                  <a:lnTo>
                    <a:pt x="289" y="517"/>
                  </a:lnTo>
                  <a:lnTo>
                    <a:pt x="303" y="531"/>
                  </a:lnTo>
                  <a:lnTo>
                    <a:pt x="289" y="545"/>
                  </a:lnTo>
                  <a:lnTo>
                    <a:pt x="274" y="531"/>
                  </a:lnTo>
                  <a:lnTo>
                    <a:pt x="258" y="531"/>
                  </a:lnTo>
                  <a:lnTo>
                    <a:pt x="258" y="545"/>
                  </a:lnTo>
                  <a:lnTo>
                    <a:pt x="245" y="545"/>
                  </a:lnTo>
                  <a:lnTo>
                    <a:pt x="245" y="560"/>
                  </a:lnTo>
                  <a:lnTo>
                    <a:pt x="231" y="560"/>
                  </a:lnTo>
                  <a:lnTo>
                    <a:pt x="215" y="574"/>
                  </a:lnTo>
                  <a:lnTo>
                    <a:pt x="202" y="589"/>
                  </a:lnTo>
                  <a:lnTo>
                    <a:pt x="186" y="589"/>
                  </a:lnTo>
                  <a:lnTo>
                    <a:pt x="186" y="574"/>
                  </a:lnTo>
                  <a:lnTo>
                    <a:pt x="186" y="57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4" name="Freeform 38"/>
            <p:cNvSpPr>
              <a:spLocks/>
            </p:cNvSpPr>
            <p:nvPr/>
          </p:nvSpPr>
          <p:spPr bwMode="auto">
            <a:xfrm>
              <a:off x="2983" y="2744"/>
              <a:ext cx="395" cy="174"/>
            </a:xfrm>
            <a:custGeom>
              <a:avLst/>
              <a:gdLst>
                <a:gd name="T0" fmla="*/ 53 w 385"/>
                <a:gd name="T1" fmla="*/ 145 h 183"/>
                <a:gd name="T2" fmla="*/ 63 w 385"/>
                <a:gd name="T3" fmla="*/ 135 h 183"/>
                <a:gd name="T4" fmla="*/ 53 w 385"/>
                <a:gd name="T5" fmla="*/ 116 h 183"/>
                <a:gd name="T6" fmla="*/ 75 w 385"/>
                <a:gd name="T7" fmla="*/ 116 h 183"/>
                <a:gd name="T8" fmla="*/ 63 w 385"/>
                <a:gd name="T9" fmla="*/ 86 h 183"/>
                <a:gd name="T10" fmla="*/ 53 w 385"/>
                <a:gd name="T11" fmla="*/ 97 h 183"/>
                <a:gd name="T12" fmla="*/ 32 w 385"/>
                <a:gd name="T13" fmla="*/ 116 h 183"/>
                <a:gd name="T14" fmla="*/ 0 w 385"/>
                <a:gd name="T15" fmla="*/ 106 h 183"/>
                <a:gd name="T16" fmla="*/ 32 w 385"/>
                <a:gd name="T17" fmla="*/ 68 h 183"/>
                <a:gd name="T18" fmla="*/ 41 w 385"/>
                <a:gd name="T19" fmla="*/ 47 h 183"/>
                <a:gd name="T20" fmla="*/ 84 w 385"/>
                <a:gd name="T21" fmla="*/ 38 h 183"/>
                <a:gd name="T22" fmla="*/ 96 w 385"/>
                <a:gd name="T23" fmla="*/ 9 h 183"/>
                <a:gd name="T24" fmla="*/ 118 w 385"/>
                <a:gd name="T25" fmla="*/ 9 h 183"/>
                <a:gd name="T26" fmla="*/ 139 w 385"/>
                <a:gd name="T27" fmla="*/ 0 h 183"/>
                <a:gd name="T28" fmla="*/ 150 w 385"/>
                <a:gd name="T29" fmla="*/ 0 h 183"/>
                <a:gd name="T30" fmla="*/ 159 w 385"/>
                <a:gd name="T31" fmla="*/ 0 h 183"/>
                <a:gd name="T32" fmla="*/ 193 w 385"/>
                <a:gd name="T33" fmla="*/ 9 h 183"/>
                <a:gd name="T34" fmla="*/ 212 w 385"/>
                <a:gd name="T35" fmla="*/ 9 h 183"/>
                <a:gd name="T36" fmla="*/ 234 w 385"/>
                <a:gd name="T37" fmla="*/ 9 h 183"/>
                <a:gd name="T38" fmla="*/ 272 w 385"/>
                <a:gd name="T39" fmla="*/ 13 h 183"/>
                <a:gd name="T40" fmla="*/ 277 w 385"/>
                <a:gd name="T41" fmla="*/ 20 h 183"/>
                <a:gd name="T42" fmla="*/ 290 w 385"/>
                <a:gd name="T43" fmla="*/ 29 h 183"/>
                <a:gd name="T44" fmla="*/ 309 w 385"/>
                <a:gd name="T45" fmla="*/ 47 h 183"/>
                <a:gd name="T46" fmla="*/ 298 w 385"/>
                <a:gd name="T47" fmla="*/ 68 h 183"/>
                <a:gd name="T48" fmla="*/ 309 w 385"/>
                <a:gd name="T49" fmla="*/ 77 h 183"/>
                <a:gd name="T50" fmla="*/ 332 w 385"/>
                <a:gd name="T51" fmla="*/ 86 h 183"/>
                <a:gd name="T52" fmla="*/ 385 w 385"/>
                <a:gd name="T53" fmla="*/ 97 h 183"/>
                <a:gd name="T54" fmla="*/ 373 w 385"/>
                <a:gd name="T55" fmla="*/ 106 h 183"/>
                <a:gd name="T56" fmla="*/ 373 w 385"/>
                <a:gd name="T57" fmla="*/ 125 h 183"/>
                <a:gd name="T58" fmla="*/ 352 w 385"/>
                <a:gd name="T59" fmla="*/ 116 h 183"/>
                <a:gd name="T60" fmla="*/ 332 w 385"/>
                <a:gd name="T61" fmla="*/ 135 h 183"/>
                <a:gd name="T62" fmla="*/ 332 w 385"/>
                <a:gd name="T63" fmla="*/ 154 h 183"/>
                <a:gd name="T64" fmla="*/ 309 w 385"/>
                <a:gd name="T65" fmla="*/ 145 h 183"/>
                <a:gd name="T66" fmla="*/ 287 w 385"/>
                <a:gd name="T67" fmla="*/ 145 h 183"/>
                <a:gd name="T68" fmla="*/ 277 w 385"/>
                <a:gd name="T69" fmla="*/ 125 h 183"/>
                <a:gd name="T70" fmla="*/ 267 w 385"/>
                <a:gd name="T71" fmla="*/ 135 h 183"/>
                <a:gd name="T72" fmla="*/ 255 w 385"/>
                <a:gd name="T73" fmla="*/ 154 h 183"/>
                <a:gd name="T74" fmla="*/ 234 w 385"/>
                <a:gd name="T75" fmla="*/ 174 h 183"/>
                <a:gd name="T76" fmla="*/ 224 w 385"/>
                <a:gd name="T77" fmla="*/ 174 h 183"/>
                <a:gd name="T78" fmla="*/ 202 w 385"/>
                <a:gd name="T79" fmla="*/ 154 h 183"/>
                <a:gd name="T80" fmla="*/ 202 w 385"/>
                <a:gd name="T81" fmla="*/ 135 h 183"/>
                <a:gd name="T82" fmla="*/ 181 w 385"/>
                <a:gd name="T83" fmla="*/ 125 h 183"/>
                <a:gd name="T84" fmla="*/ 171 w 385"/>
                <a:gd name="T85" fmla="*/ 145 h 183"/>
                <a:gd name="T86" fmla="*/ 150 w 385"/>
                <a:gd name="T87" fmla="*/ 165 h 183"/>
                <a:gd name="T88" fmla="*/ 118 w 385"/>
                <a:gd name="T89" fmla="*/ 154 h 183"/>
                <a:gd name="T90" fmla="*/ 63 w 385"/>
                <a:gd name="T91" fmla="*/ 154 h 183"/>
                <a:gd name="T92" fmla="*/ 63 w 385"/>
                <a:gd name="T93" fmla="*/ 15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5" h="183">
                  <a:moveTo>
                    <a:pt x="63" y="154"/>
                  </a:moveTo>
                  <a:lnTo>
                    <a:pt x="53" y="145"/>
                  </a:lnTo>
                  <a:lnTo>
                    <a:pt x="53" y="135"/>
                  </a:lnTo>
                  <a:lnTo>
                    <a:pt x="63" y="135"/>
                  </a:lnTo>
                  <a:lnTo>
                    <a:pt x="53" y="125"/>
                  </a:lnTo>
                  <a:lnTo>
                    <a:pt x="53" y="116"/>
                  </a:lnTo>
                  <a:lnTo>
                    <a:pt x="63" y="116"/>
                  </a:lnTo>
                  <a:lnTo>
                    <a:pt x="75" y="116"/>
                  </a:lnTo>
                  <a:lnTo>
                    <a:pt x="75" y="106"/>
                  </a:lnTo>
                  <a:lnTo>
                    <a:pt x="63" y="86"/>
                  </a:lnTo>
                  <a:lnTo>
                    <a:pt x="53" y="86"/>
                  </a:lnTo>
                  <a:lnTo>
                    <a:pt x="53" y="97"/>
                  </a:lnTo>
                  <a:lnTo>
                    <a:pt x="41" y="97"/>
                  </a:lnTo>
                  <a:lnTo>
                    <a:pt x="32" y="116"/>
                  </a:lnTo>
                  <a:lnTo>
                    <a:pt x="10" y="125"/>
                  </a:lnTo>
                  <a:lnTo>
                    <a:pt x="0" y="106"/>
                  </a:lnTo>
                  <a:lnTo>
                    <a:pt x="10" y="86"/>
                  </a:lnTo>
                  <a:lnTo>
                    <a:pt x="32" y="68"/>
                  </a:lnTo>
                  <a:lnTo>
                    <a:pt x="32" y="57"/>
                  </a:lnTo>
                  <a:lnTo>
                    <a:pt x="41" y="47"/>
                  </a:lnTo>
                  <a:lnTo>
                    <a:pt x="63" y="47"/>
                  </a:lnTo>
                  <a:lnTo>
                    <a:pt x="84" y="38"/>
                  </a:lnTo>
                  <a:lnTo>
                    <a:pt x="96" y="20"/>
                  </a:lnTo>
                  <a:lnTo>
                    <a:pt x="96" y="9"/>
                  </a:lnTo>
                  <a:lnTo>
                    <a:pt x="107" y="0"/>
                  </a:lnTo>
                  <a:lnTo>
                    <a:pt x="118" y="9"/>
                  </a:lnTo>
                  <a:lnTo>
                    <a:pt x="130" y="20"/>
                  </a:lnTo>
                  <a:lnTo>
                    <a:pt x="139" y="0"/>
                  </a:lnTo>
                  <a:lnTo>
                    <a:pt x="150" y="9"/>
                  </a:lnTo>
                  <a:lnTo>
                    <a:pt x="150" y="0"/>
                  </a:lnTo>
                  <a:lnTo>
                    <a:pt x="159" y="9"/>
                  </a:lnTo>
                  <a:lnTo>
                    <a:pt x="159" y="0"/>
                  </a:lnTo>
                  <a:lnTo>
                    <a:pt x="181" y="9"/>
                  </a:lnTo>
                  <a:lnTo>
                    <a:pt x="193" y="9"/>
                  </a:lnTo>
                  <a:lnTo>
                    <a:pt x="202" y="9"/>
                  </a:lnTo>
                  <a:lnTo>
                    <a:pt x="212" y="9"/>
                  </a:lnTo>
                  <a:lnTo>
                    <a:pt x="224" y="9"/>
                  </a:lnTo>
                  <a:lnTo>
                    <a:pt x="234" y="9"/>
                  </a:lnTo>
                  <a:lnTo>
                    <a:pt x="246" y="9"/>
                  </a:lnTo>
                  <a:lnTo>
                    <a:pt x="272" y="13"/>
                  </a:lnTo>
                  <a:lnTo>
                    <a:pt x="267" y="20"/>
                  </a:lnTo>
                  <a:lnTo>
                    <a:pt x="277" y="20"/>
                  </a:lnTo>
                  <a:lnTo>
                    <a:pt x="287" y="19"/>
                  </a:lnTo>
                  <a:lnTo>
                    <a:pt x="290" y="29"/>
                  </a:lnTo>
                  <a:lnTo>
                    <a:pt x="309" y="38"/>
                  </a:lnTo>
                  <a:lnTo>
                    <a:pt x="309" y="47"/>
                  </a:lnTo>
                  <a:lnTo>
                    <a:pt x="298" y="57"/>
                  </a:lnTo>
                  <a:lnTo>
                    <a:pt x="298" y="68"/>
                  </a:lnTo>
                  <a:lnTo>
                    <a:pt x="309" y="68"/>
                  </a:lnTo>
                  <a:lnTo>
                    <a:pt x="309" y="77"/>
                  </a:lnTo>
                  <a:lnTo>
                    <a:pt x="320" y="77"/>
                  </a:lnTo>
                  <a:lnTo>
                    <a:pt x="332" y="86"/>
                  </a:lnTo>
                  <a:lnTo>
                    <a:pt x="342" y="97"/>
                  </a:lnTo>
                  <a:lnTo>
                    <a:pt x="385" y="97"/>
                  </a:lnTo>
                  <a:lnTo>
                    <a:pt x="373" y="97"/>
                  </a:lnTo>
                  <a:lnTo>
                    <a:pt x="373" y="106"/>
                  </a:lnTo>
                  <a:lnTo>
                    <a:pt x="373" y="116"/>
                  </a:lnTo>
                  <a:lnTo>
                    <a:pt x="373" y="125"/>
                  </a:lnTo>
                  <a:lnTo>
                    <a:pt x="364" y="125"/>
                  </a:lnTo>
                  <a:lnTo>
                    <a:pt x="352" y="116"/>
                  </a:lnTo>
                  <a:lnTo>
                    <a:pt x="342" y="125"/>
                  </a:lnTo>
                  <a:lnTo>
                    <a:pt x="332" y="135"/>
                  </a:lnTo>
                  <a:lnTo>
                    <a:pt x="342" y="145"/>
                  </a:lnTo>
                  <a:lnTo>
                    <a:pt x="332" y="154"/>
                  </a:lnTo>
                  <a:lnTo>
                    <a:pt x="320" y="145"/>
                  </a:lnTo>
                  <a:lnTo>
                    <a:pt x="309" y="145"/>
                  </a:lnTo>
                  <a:lnTo>
                    <a:pt x="298" y="145"/>
                  </a:lnTo>
                  <a:lnTo>
                    <a:pt x="287" y="145"/>
                  </a:lnTo>
                  <a:lnTo>
                    <a:pt x="287" y="135"/>
                  </a:lnTo>
                  <a:lnTo>
                    <a:pt x="277" y="125"/>
                  </a:lnTo>
                  <a:lnTo>
                    <a:pt x="267" y="125"/>
                  </a:lnTo>
                  <a:lnTo>
                    <a:pt x="267" y="135"/>
                  </a:lnTo>
                  <a:lnTo>
                    <a:pt x="267" y="154"/>
                  </a:lnTo>
                  <a:lnTo>
                    <a:pt x="255" y="154"/>
                  </a:lnTo>
                  <a:lnTo>
                    <a:pt x="246" y="165"/>
                  </a:lnTo>
                  <a:lnTo>
                    <a:pt x="234" y="174"/>
                  </a:lnTo>
                  <a:lnTo>
                    <a:pt x="234" y="183"/>
                  </a:lnTo>
                  <a:lnTo>
                    <a:pt x="224" y="174"/>
                  </a:lnTo>
                  <a:lnTo>
                    <a:pt x="212" y="165"/>
                  </a:lnTo>
                  <a:lnTo>
                    <a:pt x="202" y="154"/>
                  </a:lnTo>
                  <a:lnTo>
                    <a:pt x="202" y="145"/>
                  </a:lnTo>
                  <a:lnTo>
                    <a:pt x="202" y="135"/>
                  </a:lnTo>
                  <a:lnTo>
                    <a:pt x="193" y="125"/>
                  </a:lnTo>
                  <a:lnTo>
                    <a:pt x="181" y="125"/>
                  </a:lnTo>
                  <a:lnTo>
                    <a:pt x="171" y="135"/>
                  </a:lnTo>
                  <a:lnTo>
                    <a:pt x="171" y="145"/>
                  </a:lnTo>
                  <a:lnTo>
                    <a:pt x="159" y="165"/>
                  </a:lnTo>
                  <a:lnTo>
                    <a:pt x="150" y="165"/>
                  </a:lnTo>
                  <a:lnTo>
                    <a:pt x="130" y="165"/>
                  </a:lnTo>
                  <a:lnTo>
                    <a:pt x="118" y="154"/>
                  </a:lnTo>
                  <a:lnTo>
                    <a:pt x="75" y="165"/>
                  </a:lnTo>
                  <a:lnTo>
                    <a:pt x="63" y="154"/>
                  </a:lnTo>
                  <a:lnTo>
                    <a:pt x="63" y="154"/>
                  </a:lnTo>
                  <a:lnTo>
                    <a:pt x="63" y="15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5" name="Freeform 39"/>
            <p:cNvSpPr>
              <a:spLocks/>
            </p:cNvSpPr>
            <p:nvPr/>
          </p:nvSpPr>
          <p:spPr bwMode="auto">
            <a:xfrm>
              <a:off x="3350" y="1852"/>
              <a:ext cx="195" cy="211"/>
            </a:xfrm>
            <a:custGeom>
              <a:avLst/>
              <a:gdLst>
                <a:gd name="T0" fmla="*/ 56 w 258"/>
                <a:gd name="T1" fmla="*/ 303 h 332"/>
                <a:gd name="T2" fmla="*/ 101 w 258"/>
                <a:gd name="T3" fmla="*/ 318 h 332"/>
                <a:gd name="T4" fmla="*/ 99 w 258"/>
                <a:gd name="T5" fmla="*/ 332 h 332"/>
                <a:gd name="T6" fmla="*/ 128 w 258"/>
                <a:gd name="T7" fmla="*/ 318 h 332"/>
                <a:gd name="T8" fmla="*/ 99 w 258"/>
                <a:gd name="T9" fmla="*/ 289 h 332"/>
                <a:gd name="T10" fmla="*/ 128 w 258"/>
                <a:gd name="T11" fmla="*/ 274 h 332"/>
                <a:gd name="T12" fmla="*/ 114 w 258"/>
                <a:gd name="T13" fmla="*/ 246 h 332"/>
                <a:gd name="T14" fmla="*/ 128 w 258"/>
                <a:gd name="T15" fmla="*/ 231 h 332"/>
                <a:gd name="T16" fmla="*/ 143 w 258"/>
                <a:gd name="T17" fmla="*/ 217 h 332"/>
                <a:gd name="T18" fmla="*/ 173 w 258"/>
                <a:gd name="T19" fmla="*/ 204 h 332"/>
                <a:gd name="T20" fmla="*/ 202 w 258"/>
                <a:gd name="T21" fmla="*/ 173 h 332"/>
                <a:gd name="T22" fmla="*/ 202 w 258"/>
                <a:gd name="T23" fmla="*/ 130 h 332"/>
                <a:gd name="T24" fmla="*/ 231 w 258"/>
                <a:gd name="T25" fmla="*/ 115 h 332"/>
                <a:gd name="T26" fmla="*/ 244 w 258"/>
                <a:gd name="T27" fmla="*/ 130 h 332"/>
                <a:gd name="T28" fmla="*/ 258 w 258"/>
                <a:gd name="T29" fmla="*/ 101 h 332"/>
                <a:gd name="T30" fmla="*/ 244 w 258"/>
                <a:gd name="T31" fmla="*/ 74 h 332"/>
                <a:gd name="T32" fmla="*/ 215 w 258"/>
                <a:gd name="T33" fmla="*/ 74 h 332"/>
                <a:gd name="T34" fmla="*/ 202 w 258"/>
                <a:gd name="T35" fmla="*/ 58 h 332"/>
                <a:gd name="T36" fmla="*/ 215 w 258"/>
                <a:gd name="T37" fmla="*/ 29 h 332"/>
                <a:gd name="T38" fmla="*/ 215 w 258"/>
                <a:gd name="T39" fmla="*/ 16 h 332"/>
                <a:gd name="T40" fmla="*/ 202 w 258"/>
                <a:gd name="T41" fmla="*/ 0 h 332"/>
                <a:gd name="T42" fmla="*/ 186 w 258"/>
                <a:gd name="T43" fmla="*/ 16 h 332"/>
                <a:gd name="T44" fmla="*/ 143 w 258"/>
                <a:gd name="T45" fmla="*/ 16 h 332"/>
                <a:gd name="T46" fmla="*/ 143 w 258"/>
                <a:gd name="T47" fmla="*/ 45 h 332"/>
                <a:gd name="T48" fmla="*/ 143 w 258"/>
                <a:gd name="T49" fmla="*/ 74 h 332"/>
                <a:gd name="T50" fmla="*/ 128 w 258"/>
                <a:gd name="T51" fmla="*/ 45 h 332"/>
                <a:gd name="T52" fmla="*/ 114 w 258"/>
                <a:gd name="T53" fmla="*/ 45 h 332"/>
                <a:gd name="T54" fmla="*/ 99 w 258"/>
                <a:gd name="T55" fmla="*/ 29 h 332"/>
                <a:gd name="T56" fmla="*/ 87 w 258"/>
                <a:gd name="T57" fmla="*/ 58 h 332"/>
                <a:gd name="T58" fmla="*/ 72 w 258"/>
                <a:gd name="T59" fmla="*/ 74 h 332"/>
                <a:gd name="T60" fmla="*/ 56 w 258"/>
                <a:gd name="T61" fmla="*/ 45 h 332"/>
                <a:gd name="T62" fmla="*/ 43 w 258"/>
                <a:gd name="T63" fmla="*/ 29 h 332"/>
                <a:gd name="T64" fmla="*/ 27 w 258"/>
                <a:gd name="T65" fmla="*/ 45 h 332"/>
                <a:gd name="T66" fmla="*/ 13 w 258"/>
                <a:gd name="T67" fmla="*/ 74 h 332"/>
                <a:gd name="T68" fmla="*/ 13 w 258"/>
                <a:gd name="T69" fmla="*/ 115 h 332"/>
                <a:gd name="T70" fmla="*/ 13 w 258"/>
                <a:gd name="T71" fmla="*/ 146 h 332"/>
                <a:gd name="T72" fmla="*/ 13 w 258"/>
                <a:gd name="T73" fmla="*/ 173 h 332"/>
                <a:gd name="T74" fmla="*/ 13 w 258"/>
                <a:gd name="T75" fmla="*/ 204 h 332"/>
                <a:gd name="T76" fmla="*/ 27 w 258"/>
                <a:gd name="T77" fmla="*/ 217 h 332"/>
                <a:gd name="T78" fmla="*/ 43 w 258"/>
                <a:gd name="T79" fmla="*/ 246 h 332"/>
                <a:gd name="T80" fmla="*/ 43 w 258"/>
                <a:gd name="T81" fmla="*/ 289 h 332"/>
                <a:gd name="T82" fmla="*/ 43 w 258"/>
                <a:gd name="T83" fmla="*/ 318 h 332"/>
                <a:gd name="T84" fmla="*/ 43 w 258"/>
                <a:gd name="T85" fmla="*/ 30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8" h="332">
                  <a:moveTo>
                    <a:pt x="43" y="303"/>
                  </a:moveTo>
                  <a:lnTo>
                    <a:pt x="56" y="303"/>
                  </a:lnTo>
                  <a:lnTo>
                    <a:pt x="72" y="318"/>
                  </a:lnTo>
                  <a:lnTo>
                    <a:pt x="101" y="318"/>
                  </a:lnTo>
                  <a:lnTo>
                    <a:pt x="107" y="324"/>
                  </a:lnTo>
                  <a:lnTo>
                    <a:pt x="99" y="332"/>
                  </a:lnTo>
                  <a:lnTo>
                    <a:pt x="114" y="318"/>
                  </a:lnTo>
                  <a:lnTo>
                    <a:pt x="128" y="318"/>
                  </a:lnTo>
                  <a:lnTo>
                    <a:pt x="114" y="303"/>
                  </a:lnTo>
                  <a:lnTo>
                    <a:pt x="99" y="289"/>
                  </a:lnTo>
                  <a:lnTo>
                    <a:pt x="114" y="274"/>
                  </a:lnTo>
                  <a:lnTo>
                    <a:pt x="128" y="274"/>
                  </a:lnTo>
                  <a:lnTo>
                    <a:pt x="114" y="260"/>
                  </a:lnTo>
                  <a:lnTo>
                    <a:pt x="114" y="246"/>
                  </a:lnTo>
                  <a:lnTo>
                    <a:pt x="128" y="246"/>
                  </a:lnTo>
                  <a:lnTo>
                    <a:pt x="128" y="231"/>
                  </a:lnTo>
                  <a:lnTo>
                    <a:pt x="128" y="217"/>
                  </a:lnTo>
                  <a:lnTo>
                    <a:pt x="143" y="217"/>
                  </a:lnTo>
                  <a:lnTo>
                    <a:pt x="157" y="204"/>
                  </a:lnTo>
                  <a:lnTo>
                    <a:pt x="173" y="204"/>
                  </a:lnTo>
                  <a:lnTo>
                    <a:pt x="173" y="188"/>
                  </a:lnTo>
                  <a:lnTo>
                    <a:pt x="202" y="173"/>
                  </a:lnTo>
                  <a:lnTo>
                    <a:pt x="215" y="146"/>
                  </a:lnTo>
                  <a:lnTo>
                    <a:pt x="202" y="130"/>
                  </a:lnTo>
                  <a:lnTo>
                    <a:pt x="215" y="115"/>
                  </a:lnTo>
                  <a:lnTo>
                    <a:pt x="231" y="115"/>
                  </a:lnTo>
                  <a:lnTo>
                    <a:pt x="231" y="130"/>
                  </a:lnTo>
                  <a:lnTo>
                    <a:pt x="244" y="130"/>
                  </a:lnTo>
                  <a:lnTo>
                    <a:pt x="258" y="115"/>
                  </a:lnTo>
                  <a:lnTo>
                    <a:pt x="258" y="101"/>
                  </a:lnTo>
                  <a:lnTo>
                    <a:pt x="258" y="87"/>
                  </a:lnTo>
                  <a:lnTo>
                    <a:pt x="244" y="74"/>
                  </a:lnTo>
                  <a:lnTo>
                    <a:pt x="231" y="74"/>
                  </a:lnTo>
                  <a:lnTo>
                    <a:pt x="215" y="74"/>
                  </a:lnTo>
                  <a:lnTo>
                    <a:pt x="215" y="58"/>
                  </a:lnTo>
                  <a:lnTo>
                    <a:pt x="202" y="58"/>
                  </a:lnTo>
                  <a:lnTo>
                    <a:pt x="202" y="45"/>
                  </a:lnTo>
                  <a:lnTo>
                    <a:pt x="215" y="29"/>
                  </a:lnTo>
                  <a:lnTo>
                    <a:pt x="231" y="29"/>
                  </a:lnTo>
                  <a:lnTo>
                    <a:pt x="215" y="16"/>
                  </a:lnTo>
                  <a:lnTo>
                    <a:pt x="215" y="0"/>
                  </a:lnTo>
                  <a:lnTo>
                    <a:pt x="202" y="0"/>
                  </a:lnTo>
                  <a:lnTo>
                    <a:pt x="186" y="0"/>
                  </a:lnTo>
                  <a:lnTo>
                    <a:pt x="186" y="16"/>
                  </a:lnTo>
                  <a:lnTo>
                    <a:pt x="157" y="16"/>
                  </a:lnTo>
                  <a:lnTo>
                    <a:pt x="143" y="16"/>
                  </a:lnTo>
                  <a:lnTo>
                    <a:pt x="128" y="29"/>
                  </a:lnTo>
                  <a:lnTo>
                    <a:pt x="143" y="45"/>
                  </a:lnTo>
                  <a:lnTo>
                    <a:pt x="143" y="58"/>
                  </a:lnTo>
                  <a:lnTo>
                    <a:pt x="143" y="74"/>
                  </a:lnTo>
                  <a:lnTo>
                    <a:pt x="143" y="58"/>
                  </a:lnTo>
                  <a:lnTo>
                    <a:pt x="128" y="45"/>
                  </a:lnTo>
                  <a:lnTo>
                    <a:pt x="114" y="58"/>
                  </a:lnTo>
                  <a:lnTo>
                    <a:pt x="114" y="45"/>
                  </a:lnTo>
                  <a:lnTo>
                    <a:pt x="114" y="29"/>
                  </a:lnTo>
                  <a:lnTo>
                    <a:pt x="99" y="29"/>
                  </a:lnTo>
                  <a:lnTo>
                    <a:pt x="87" y="45"/>
                  </a:lnTo>
                  <a:lnTo>
                    <a:pt x="87" y="58"/>
                  </a:lnTo>
                  <a:lnTo>
                    <a:pt x="72" y="58"/>
                  </a:lnTo>
                  <a:lnTo>
                    <a:pt x="72" y="74"/>
                  </a:lnTo>
                  <a:lnTo>
                    <a:pt x="72" y="58"/>
                  </a:lnTo>
                  <a:lnTo>
                    <a:pt x="56" y="45"/>
                  </a:lnTo>
                  <a:lnTo>
                    <a:pt x="43" y="45"/>
                  </a:lnTo>
                  <a:lnTo>
                    <a:pt x="43" y="29"/>
                  </a:lnTo>
                  <a:lnTo>
                    <a:pt x="27" y="29"/>
                  </a:lnTo>
                  <a:lnTo>
                    <a:pt x="27" y="45"/>
                  </a:lnTo>
                  <a:lnTo>
                    <a:pt x="13" y="58"/>
                  </a:lnTo>
                  <a:lnTo>
                    <a:pt x="13" y="74"/>
                  </a:lnTo>
                  <a:lnTo>
                    <a:pt x="13" y="101"/>
                  </a:lnTo>
                  <a:lnTo>
                    <a:pt x="13" y="115"/>
                  </a:lnTo>
                  <a:lnTo>
                    <a:pt x="13" y="130"/>
                  </a:lnTo>
                  <a:lnTo>
                    <a:pt x="13" y="146"/>
                  </a:lnTo>
                  <a:lnTo>
                    <a:pt x="13" y="159"/>
                  </a:lnTo>
                  <a:lnTo>
                    <a:pt x="13" y="173"/>
                  </a:lnTo>
                  <a:lnTo>
                    <a:pt x="0" y="188"/>
                  </a:lnTo>
                  <a:lnTo>
                    <a:pt x="13" y="204"/>
                  </a:lnTo>
                  <a:lnTo>
                    <a:pt x="27" y="204"/>
                  </a:lnTo>
                  <a:lnTo>
                    <a:pt x="27" y="217"/>
                  </a:lnTo>
                  <a:lnTo>
                    <a:pt x="43" y="231"/>
                  </a:lnTo>
                  <a:lnTo>
                    <a:pt x="43" y="246"/>
                  </a:lnTo>
                  <a:lnTo>
                    <a:pt x="43" y="260"/>
                  </a:lnTo>
                  <a:lnTo>
                    <a:pt x="43" y="289"/>
                  </a:lnTo>
                  <a:lnTo>
                    <a:pt x="43" y="303"/>
                  </a:lnTo>
                  <a:lnTo>
                    <a:pt x="43" y="318"/>
                  </a:lnTo>
                  <a:lnTo>
                    <a:pt x="43" y="303"/>
                  </a:lnTo>
                  <a:lnTo>
                    <a:pt x="43" y="303"/>
                  </a:lnTo>
                  <a:lnTo>
                    <a:pt x="43" y="30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6" name="Freeform 40"/>
            <p:cNvSpPr>
              <a:spLocks/>
            </p:cNvSpPr>
            <p:nvPr/>
          </p:nvSpPr>
          <p:spPr bwMode="auto">
            <a:xfrm>
              <a:off x="3350" y="1852"/>
              <a:ext cx="195" cy="211"/>
            </a:xfrm>
            <a:custGeom>
              <a:avLst/>
              <a:gdLst>
                <a:gd name="T0" fmla="*/ 56 w 258"/>
                <a:gd name="T1" fmla="*/ 303 h 332"/>
                <a:gd name="T2" fmla="*/ 101 w 258"/>
                <a:gd name="T3" fmla="*/ 318 h 332"/>
                <a:gd name="T4" fmla="*/ 99 w 258"/>
                <a:gd name="T5" fmla="*/ 332 h 332"/>
                <a:gd name="T6" fmla="*/ 128 w 258"/>
                <a:gd name="T7" fmla="*/ 318 h 332"/>
                <a:gd name="T8" fmla="*/ 99 w 258"/>
                <a:gd name="T9" fmla="*/ 289 h 332"/>
                <a:gd name="T10" fmla="*/ 128 w 258"/>
                <a:gd name="T11" fmla="*/ 274 h 332"/>
                <a:gd name="T12" fmla="*/ 114 w 258"/>
                <a:gd name="T13" fmla="*/ 246 h 332"/>
                <a:gd name="T14" fmla="*/ 128 w 258"/>
                <a:gd name="T15" fmla="*/ 231 h 332"/>
                <a:gd name="T16" fmla="*/ 143 w 258"/>
                <a:gd name="T17" fmla="*/ 217 h 332"/>
                <a:gd name="T18" fmla="*/ 173 w 258"/>
                <a:gd name="T19" fmla="*/ 204 h 332"/>
                <a:gd name="T20" fmla="*/ 202 w 258"/>
                <a:gd name="T21" fmla="*/ 173 h 332"/>
                <a:gd name="T22" fmla="*/ 202 w 258"/>
                <a:gd name="T23" fmla="*/ 130 h 332"/>
                <a:gd name="T24" fmla="*/ 231 w 258"/>
                <a:gd name="T25" fmla="*/ 115 h 332"/>
                <a:gd name="T26" fmla="*/ 244 w 258"/>
                <a:gd name="T27" fmla="*/ 130 h 332"/>
                <a:gd name="T28" fmla="*/ 258 w 258"/>
                <a:gd name="T29" fmla="*/ 101 h 332"/>
                <a:gd name="T30" fmla="*/ 244 w 258"/>
                <a:gd name="T31" fmla="*/ 74 h 332"/>
                <a:gd name="T32" fmla="*/ 215 w 258"/>
                <a:gd name="T33" fmla="*/ 74 h 332"/>
                <a:gd name="T34" fmla="*/ 202 w 258"/>
                <a:gd name="T35" fmla="*/ 58 h 332"/>
                <a:gd name="T36" fmla="*/ 215 w 258"/>
                <a:gd name="T37" fmla="*/ 29 h 332"/>
                <a:gd name="T38" fmla="*/ 215 w 258"/>
                <a:gd name="T39" fmla="*/ 16 h 332"/>
                <a:gd name="T40" fmla="*/ 202 w 258"/>
                <a:gd name="T41" fmla="*/ 0 h 332"/>
                <a:gd name="T42" fmla="*/ 186 w 258"/>
                <a:gd name="T43" fmla="*/ 16 h 332"/>
                <a:gd name="T44" fmla="*/ 143 w 258"/>
                <a:gd name="T45" fmla="*/ 16 h 332"/>
                <a:gd name="T46" fmla="*/ 143 w 258"/>
                <a:gd name="T47" fmla="*/ 45 h 332"/>
                <a:gd name="T48" fmla="*/ 143 w 258"/>
                <a:gd name="T49" fmla="*/ 74 h 332"/>
                <a:gd name="T50" fmla="*/ 128 w 258"/>
                <a:gd name="T51" fmla="*/ 45 h 332"/>
                <a:gd name="T52" fmla="*/ 114 w 258"/>
                <a:gd name="T53" fmla="*/ 45 h 332"/>
                <a:gd name="T54" fmla="*/ 99 w 258"/>
                <a:gd name="T55" fmla="*/ 29 h 332"/>
                <a:gd name="T56" fmla="*/ 87 w 258"/>
                <a:gd name="T57" fmla="*/ 58 h 332"/>
                <a:gd name="T58" fmla="*/ 72 w 258"/>
                <a:gd name="T59" fmla="*/ 74 h 332"/>
                <a:gd name="T60" fmla="*/ 56 w 258"/>
                <a:gd name="T61" fmla="*/ 45 h 332"/>
                <a:gd name="T62" fmla="*/ 43 w 258"/>
                <a:gd name="T63" fmla="*/ 29 h 332"/>
                <a:gd name="T64" fmla="*/ 27 w 258"/>
                <a:gd name="T65" fmla="*/ 45 h 332"/>
                <a:gd name="T66" fmla="*/ 13 w 258"/>
                <a:gd name="T67" fmla="*/ 74 h 332"/>
                <a:gd name="T68" fmla="*/ 13 w 258"/>
                <a:gd name="T69" fmla="*/ 115 h 332"/>
                <a:gd name="T70" fmla="*/ 13 w 258"/>
                <a:gd name="T71" fmla="*/ 146 h 332"/>
                <a:gd name="T72" fmla="*/ 13 w 258"/>
                <a:gd name="T73" fmla="*/ 173 h 332"/>
                <a:gd name="T74" fmla="*/ 13 w 258"/>
                <a:gd name="T75" fmla="*/ 204 h 332"/>
                <a:gd name="T76" fmla="*/ 27 w 258"/>
                <a:gd name="T77" fmla="*/ 217 h 332"/>
                <a:gd name="T78" fmla="*/ 43 w 258"/>
                <a:gd name="T79" fmla="*/ 246 h 332"/>
                <a:gd name="T80" fmla="*/ 43 w 258"/>
                <a:gd name="T81" fmla="*/ 289 h 332"/>
                <a:gd name="T82" fmla="*/ 43 w 258"/>
                <a:gd name="T83" fmla="*/ 318 h 332"/>
                <a:gd name="T84" fmla="*/ 43 w 258"/>
                <a:gd name="T85" fmla="*/ 30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8" h="332">
                  <a:moveTo>
                    <a:pt x="43" y="303"/>
                  </a:moveTo>
                  <a:lnTo>
                    <a:pt x="56" y="303"/>
                  </a:lnTo>
                  <a:lnTo>
                    <a:pt x="72" y="318"/>
                  </a:lnTo>
                  <a:lnTo>
                    <a:pt x="101" y="318"/>
                  </a:lnTo>
                  <a:lnTo>
                    <a:pt x="107" y="324"/>
                  </a:lnTo>
                  <a:lnTo>
                    <a:pt x="99" y="332"/>
                  </a:lnTo>
                  <a:lnTo>
                    <a:pt x="114" y="318"/>
                  </a:lnTo>
                  <a:lnTo>
                    <a:pt x="128" y="318"/>
                  </a:lnTo>
                  <a:lnTo>
                    <a:pt x="114" y="303"/>
                  </a:lnTo>
                  <a:lnTo>
                    <a:pt x="99" y="289"/>
                  </a:lnTo>
                  <a:lnTo>
                    <a:pt x="114" y="274"/>
                  </a:lnTo>
                  <a:lnTo>
                    <a:pt x="128" y="274"/>
                  </a:lnTo>
                  <a:lnTo>
                    <a:pt x="114" y="260"/>
                  </a:lnTo>
                  <a:lnTo>
                    <a:pt x="114" y="246"/>
                  </a:lnTo>
                  <a:lnTo>
                    <a:pt x="128" y="246"/>
                  </a:lnTo>
                  <a:lnTo>
                    <a:pt x="128" y="231"/>
                  </a:lnTo>
                  <a:lnTo>
                    <a:pt x="128" y="217"/>
                  </a:lnTo>
                  <a:lnTo>
                    <a:pt x="143" y="217"/>
                  </a:lnTo>
                  <a:lnTo>
                    <a:pt x="157" y="204"/>
                  </a:lnTo>
                  <a:lnTo>
                    <a:pt x="173" y="204"/>
                  </a:lnTo>
                  <a:lnTo>
                    <a:pt x="173" y="188"/>
                  </a:lnTo>
                  <a:lnTo>
                    <a:pt x="202" y="173"/>
                  </a:lnTo>
                  <a:lnTo>
                    <a:pt x="215" y="146"/>
                  </a:lnTo>
                  <a:lnTo>
                    <a:pt x="202" y="130"/>
                  </a:lnTo>
                  <a:lnTo>
                    <a:pt x="215" y="115"/>
                  </a:lnTo>
                  <a:lnTo>
                    <a:pt x="231" y="115"/>
                  </a:lnTo>
                  <a:lnTo>
                    <a:pt x="231" y="130"/>
                  </a:lnTo>
                  <a:lnTo>
                    <a:pt x="244" y="130"/>
                  </a:lnTo>
                  <a:lnTo>
                    <a:pt x="258" y="115"/>
                  </a:lnTo>
                  <a:lnTo>
                    <a:pt x="258" y="101"/>
                  </a:lnTo>
                  <a:lnTo>
                    <a:pt x="258" y="87"/>
                  </a:lnTo>
                  <a:lnTo>
                    <a:pt x="244" y="74"/>
                  </a:lnTo>
                  <a:lnTo>
                    <a:pt x="231" y="74"/>
                  </a:lnTo>
                  <a:lnTo>
                    <a:pt x="215" y="74"/>
                  </a:lnTo>
                  <a:lnTo>
                    <a:pt x="215" y="58"/>
                  </a:lnTo>
                  <a:lnTo>
                    <a:pt x="202" y="58"/>
                  </a:lnTo>
                  <a:lnTo>
                    <a:pt x="202" y="45"/>
                  </a:lnTo>
                  <a:lnTo>
                    <a:pt x="215" y="29"/>
                  </a:lnTo>
                  <a:lnTo>
                    <a:pt x="231" y="29"/>
                  </a:lnTo>
                  <a:lnTo>
                    <a:pt x="215" y="16"/>
                  </a:lnTo>
                  <a:lnTo>
                    <a:pt x="215" y="0"/>
                  </a:lnTo>
                  <a:lnTo>
                    <a:pt x="202" y="0"/>
                  </a:lnTo>
                  <a:lnTo>
                    <a:pt x="186" y="0"/>
                  </a:lnTo>
                  <a:lnTo>
                    <a:pt x="186" y="16"/>
                  </a:lnTo>
                  <a:lnTo>
                    <a:pt x="157" y="16"/>
                  </a:lnTo>
                  <a:lnTo>
                    <a:pt x="143" y="16"/>
                  </a:lnTo>
                  <a:lnTo>
                    <a:pt x="128" y="29"/>
                  </a:lnTo>
                  <a:lnTo>
                    <a:pt x="143" y="45"/>
                  </a:lnTo>
                  <a:lnTo>
                    <a:pt x="143" y="58"/>
                  </a:lnTo>
                  <a:lnTo>
                    <a:pt x="143" y="74"/>
                  </a:lnTo>
                  <a:lnTo>
                    <a:pt x="143" y="58"/>
                  </a:lnTo>
                  <a:lnTo>
                    <a:pt x="128" y="45"/>
                  </a:lnTo>
                  <a:lnTo>
                    <a:pt x="114" y="58"/>
                  </a:lnTo>
                  <a:lnTo>
                    <a:pt x="114" y="45"/>
                  </a:lnTo>
                  <a:lnTo>
                    <a:pt x="114" y="29"/>
                  </a:lnTo>
                  <a:lnTo>
                    <a:pt x="99" y="29"/>
                  </a:lnTo>
                  <a:lnTo>
                    <a:pt x="87" y="45"/>
                  </a:lnTo>
                  <a:lnTo>
                    <a:pt x="87" y="58"/>
                  </a:lnTo>
                  <a:lnTo>
                    <a:pt x="72" y="58"/>
                  </a:lnTo>
                  <a:lnTo>
                    <a:pt x="72" y="74"/>
                  </a:lnTo>
                  <a:lnTo>
                    <a:pt x="72" y="58"/>
                  </a:lnTo>
                  <a:lnTo>
                    <a:pt x="56" y="45"/>
                  </a:lnTo>
                  <a:lnTo>
                    <a:pt x="43" y="45"/>
                  </a:lnTo>
                  <a:lnTo>
                    <a:pt x="43" y="29"/>
                  </a:lnTo>
                  <a:lnTo>
                    <a:pt x="27" y="29"/>
                  </a:lnTo>
                  <a:lnTo>
                    <a:pt x="27" y="45"/>
                  </a:lnTo>
                  <a:lnTo>
                    <a:pt x="13" y="58"/>
                  </a:lnTo>
                  <a:lnTo>
                    <a:pt x="13" y="74"/>
                  </a:lnTo>
                  <a:lnTo>
                    <a:pt x="13" y="101"/>
                  </a:lnTo>
                  <a:lnTo>
                    <a:pt x="13" y="115"/>
                  </a:lnTo>
                  <a:lnTo>
                    <a:pt x="13" y="130"/>
                  </a:lnTo>
                  <a:lnTo>
                    <a:pt x="13" y="146"/>
                  </a:lnTo>
                  <a:lnTo>
                    <a:pt x="13" y="159"/>
                  </a:lnTo>
                  <a:lnTo>
                    <a:pt x="13" y="173"/>
                  </a:lnTo>
                  <a:lnTo>
                    <a:pt x="0" y="188"/>
                  </a:lnTo>
                  <a:lnTo>
                    <a:pt x="13" y="204"/>
                  </a:lnTo>
                  <a:lnTo>
                    <a:pt x="27" y="204"/>
                  </a:lnTo>
                  <a:lnTo>
                    <a:pt x="27" y="217"/>
                  </a:lnTo>
                  <a:lnTo>
                    <a:pt x="43" y="231"/>
                  </a:lnTo>
                  <a:lnTo>
                    <a:pt x="43" y="246"/>
                  </a:lnTo>
                  <a:lnTo>
                    <a:pt x="43" y="260"/>
                  </a:lnTo>
                  <a:lnTo>
                    <a:pt x="43" y="289"/>
                  </a:lnTo>
                  <a:lnTo>
                    <a:pt x="43" y="303"/>
                  </a:lnTo>
                  <a:lnTo>
                    <a:pt x="43" y="318"/>
                  </a:lnTo>
                  <a:lnTo>
                    <a:pt x="43" y="303"/>
                  </a:lnTo>
                  <a:lnTo>
                    <a:pt x="43" y="303"/>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37" name="Freeform 41"/>
            <p:cNvSpPr>
              <a:spLocks/>
            </p:cNvSpPr>
            <p:nvPr/>
          </p:nvSpPr>
          <p:spPr bwMode="auto">
            <a:xfrm>
              <a:off x="3072" y="2043"/>
              <a:ext cx="713" cy="777"/>
            </a:xfrm>
            <a:custGeom>
              <a:avLst/>
              <a:gdLst>
                <a:gd name="T0" fmla="*/ 21 w 695"/>
                <a:gd name="T1" fmla="*/ 500 h 819"/>
                <a:gd name="T2" fmla="*/ 21 w 695"/>
                <a:gd name="T3" fmla="*/ 548 h 819"/>
                <a:gd name="T4" fmla="*/ 96 w 695"/>
                <a:gd name="T5" fmla="*/ 596 h 819"/>
                <a:gd name="T6" fmla="*/ 96 w 695"/>
                <a:gd name="T7" fmla="*/ 635 h 819"/>
                <a:gd name="T8" fmla="*/ 75 w 695"/>
                <a:gd name="T9" fmla="*/ 703 h 819"/>
                <a:gd name="T10" fmla="*/ 75 w 695"/>
                <a:gd name="T11" fmla="*/ 751 h 819"/>
                <a:gd name="T12" fmla="*/ 130 w 695"/>
                <a:gd name="T13" fmla="*/ 751 h 819"/>
                <a:gd name="T14" fmla="*/ 185 w 695"/>
                <a:gd name="T15" fmla="*/ 758 h 819"/>
                <a:gd name="T16" fmla="*/ 235 w 695"/>
                <a:gd name="T17" fmla="*/ 771 h 819"/>
                <a:gd name="T18" fmla="*/ 289 w 695"/>
                <a:gd name="T19" fmla="*/ 799 h 819"/>
                <a:gd name="T20" fmla="*/ 336 w 695"/>
                <a:gd name="T21" fmla="*/ 788 h 819"/>
                <a:gd name="T22" fmla="*/ 397 w 695"/>
                <a:gd name="T23" fmla="*/ 789 h 819"/>
                <a:gd name="T24" fmla="*/ 460 w 695"/>
                <a:gd name="T25" fmla="*/ 779 h 819"/>
                <a:gd name="T26" fmla="*/ 495 w 695"/>
                <a:gd name="T27" fmla="*/ 797 h 819"/>
                <a:gd name="T28" fmla="*/ 524 w 695"/>
                <a:gd name="T29" fmla="*/ 799 h 819"/>
                <a:gd name="T30" fmla="*/ 503 w 695"/>
                <a:gd name="T31" fmla="*/ 751 h 819"/>
                <a:gd name="T32" fmla="*/ 556 w 695"/>
                <a:gd name="T33" fmla="*/ 703 h 819"/>
                <a:gd name="T34" fmla="*/ 588 w 695"/>
                <a:gd name="T35" fmla="*/ 684 h 819"/>
                <a:gd name="T36" fmla="*/ 545 w 695"/>
                <a:gd name="T37" fmla="*/ 646 h 819"/>
                <a:gd name="T38" fmla="*/ 503 w 695"/>
                <a:gd name="T39" fmla="*/ 578 h 819"/>
                <a:gd name="T40" fmla="*/ 471 w 695"/>
                <a:gd name="T41" fmla="*/ 519 h 819"/>
                <a:gd name="T42" fmla="*/ 493 w 695"/>
                <a:gd name="T43" fmla="*/ 491 h 819"/>
                <a:gd name="T44" fmla="*/ 565 w 695"/>
                <a:gd name="T45" fmla="*/ 482 h 819"/>
                <a:gd name="T46" fmla="*/ 654 w 695"/>
                <a:gd name="T47" fmla="*/ 434 h 819"/>
                <a:gd name="T48" fmla="*/ 685 w 695"/>
                <a:gd name="T49" fmla="*/ 434 h 819"/>
                <a:gd name="T50" fmla="*/ 685 w 695"/>
                <a:gd name="T51" fmla="*/ 375 h 819"/>
                <a:gd name="T52" fmla="*/ 674 w 695"/>
                <a:gd name="T53" fmla="*/ 299 h 819"/>
                <a:gd name="T54" fmla="*/ 654 w 695"/>
                <a:gd name="T55" fmla="*/ 261 h 819"/>
                <a:gd name="T56" fmla="*/ 663 w 695"/>
                <a:gd name="T57" fmla="*/ 202 h 819"/>
                <a:gd name="T58" fmla="*/ 631 w 695"/>
                <a:gd name="T59" fmla="*/ 135 h 819"/>
                <a:gd name="T60" fmla="*/ 588 w 695"/>
                <a:gd name="T61" fmla="*/ 97 h 819"/>
                <a:gd name="T62" fmla="*/ 545 w 695"/>
                <a:gd name="T63" fmla="*/ 97 h 819"/>
                <a:gd name="T64" fmla="*/ 481 w 695"/>
                <a:gd name="T65" fmla="*/ 115 h 819"/>
                <a:gd name="T66" fmla="*/ 440 w 695"/>
                <a:gd name="T67" fmla="*/ 97 h 819"/>
                <a:gd name="T68" fmla="*/ 428 w 695"/>
                <a:gd name="T69" fmla="*/ 76 h 819"/>
                <a:gd name="T70" fmla="*/ 385 w 695"/>
                <a:gd name="T71" fmla="*/ 58 h 819"/>
                <a:gd name="T72" fmla="*/ 363 w 695"/>
                <a:gd name="T73" fmla="*/ 29 h 819"/>
                <a:gd name="T74" fmla="*/ 301 w 695"/>
                <a:gd name="T75" fmla="*/ 0 h 819"/>
                <a:gd name="T76" fmla="*/ 289 w 695"/>
                <a:gd name="T77" fmla="*/ 58 h 819"/>
                <a:gd name="T78" fmla="*/ 289 w 695"/>
                <a:gd name="T79" fmla="*/ 87 h 819"/>
                <a:gd name="T80" fmla="*/ 332 w 695"/>
                <a:gd name="T81" fmla="*/ 144 h 819"/>
                <a:gd name="T82" fmla="*/ 269 w 695"/>
                <a:gd name="T83" fmla="*/ 125 h 819"/>
                <a:gd name="T84" fmla="*/ 246 w 695"/>
                <a:gd name="T85" fmla="*/ 155 h 819"/>
                <a:gd name="T86" fmla="*/ 226 w 695"/>
                <a:gd name="T87" fmla="*/ 144 h 819"/>
                <a:gd name="T88" fmla="*/ 172 w 695"/>
                <a:gd name="T89" fmla="*/ 115 h 819"/>
                <a:gd name="T90" fmla="*/ 163 w 695"/>
                <a:gd name="T91" fmla="*/ 144 h 819"/>
                <a:gd name="T92" fmla="*/ 163 w 695"/>
                <a:gd name="T93" fmla="*/ 194 h 819"/>
                <a:gd name="T94" fmla="*/ 151 w 695"/>
                <a:gd name="T95" fmla="*/ 241 h 819"/>
                <a:gd name="T96" fmla="*/ 130 w 695"/>
                <a:gd name="T97" fmla="*/ 299 h 819"/>
                <a:gd name="T98" fmla="*/ 55 w 695"/>
                <a:gd name="T99" fmla="*/ 299 h 819"/>
                <a:gd name="T100" fmla="*/ 33 w 695"/>
                <a:gd name="T101" fmla="*/ 356 h 819"/>
                <a:gd name="T102" fmla="*/ 0 w 695"/>
                <a:gd name="T103" fmla="*/ 414 h 819"/>
                <a:gd name="T104" fmla="*/ 0 w 695"/>
                <a:gd name="T105" fmla="*/ 44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5" h="819">
                  <a:moveTo>
                    <a:pt x="0" y="462"/>
                  </a:moveTo>
                  <a:lnTo>
                    <a:pt x="0" y="472"/>
                  </a:lnTo>
                  <a:lnTo>
                    <a:pt x="12" y="482"/>
                  </a:lnTo>
                  <a:lnTo>
                    <a:pt x="21" y="491"/>
                  </a:lnTo>
                  <a:lnTo>
                    <a:pt x="21" y="500"/>
                  </a:lnTo>
                  <a:lnTo>
                    <a:pt x="21" y="511"/>
                  </a:lnTo>
                  <a:lnTo>
                    <a:pt x="21" y="519"/>
                  </a:lnTo>
                  <a:lnTo>
                    <a:pt x="21" y="529"/>
                  </a:lnTo>
                  <a:lnTo>
                    <a:pt x="12" y="529"/>
                  </a:lnTo>
                  <a:lnTo>
                    <a:pt x="21" y="548"/>
                  </a:lnTo>
                  <a:lnTo>
                    <a:pt x="33" y="568"/>
                  </a:lnTo>
                  <a:lnTo>
                    <a:pt x="44" y="578"/>
                  </a:lnTo>
                  <a:lnTo>
                    <a:pt x="65" y="587"/>
                  </a:lnTo>
                  <a:lnTo>
                    <a:pt x="87" y="587"/>
                  </a:lnTo>
                  <a:lnTo>
                    <a:pt x="96" y="596"/>
                  </a:lnTo>
                  <a:lnTo>
                    <a:pt x="108" y="596"/>
                  </a:lnTo>
                  <a:lnTo>
                    <a:pt x="118" y="596"/>
                  </a:lnTo>
                  <a:lnTo>
                    <a:pt x="125" y="605"/>
                  </a:lnTo>
                  <a:lnTo>
                    <a:pt x="101" y="621"/>
                  </a:lnTo>
                  <a:lnTo>
                    <a:pt x="96" y="635"/>
                  </a:lnTo>
                  <a:lnTo>
                    <a:pt x="87" y="655"/>
                  </a:lnTo>
                  <a:lnTo>
                    <a:pt x="87" y="664"/>
                  </a:lnTo>
                  <a:lnTo>
                    <a:pt x="75" y="673"/>
                  </a:lnTo>
                  <a:lnTo>
                    <a:pt x="75" y="684"/>
                  </a:lnTo>
                  <a:lnTo>
                    <a:pt x="75" y="703"/>
                  </a:lnTo>
                  <a:lnTo>
                    <a:pt x="75" y="712"/>
                  </a:lnTo>
                  <a:lnTo>
                    <a:pt x="65" y="721"/>
                  </a:lnTo>
                  <a:lnTo>
                    <a:pt x="65" y="743"/>
                  </a:lnTo>
                  <a:lnTo>
                    <a:pt x="65" y="742"/>
                  </a:lnTo>
                  <a:lnTo>
                    <a:pt x="75" y="751"/>
                  </a:lnTo>
                  <a:lnTo>
                    <a:pt x="75" y="742"/>
                  </a:lnTo>
                  <a:lnTo>
                    <a:pt x="96" y="751"/>
                  </a:lnTo>
                  <a:lnTo>
                    <a:pt x="108" y="751"/>
                  </a:lnTo>
                  <a:lnTo>
                    <a:pt x="118" y="751"/>
                  </a:lnTo>
                  <a:lnTo>
                    <a:pt x="130" y="751"/>
                  </a:lnTo>
                  <a:lnTo>
                    <a:pt x="139" y="751"/>
                  </a:lnTo>
                  <a:lnTo>
                    <a:pt x="151" y="751"/>
                  </a:lnTo>
                  <a:lnTo>
                    <a:pt x="163" y="751"/>
                  </a:lnTo>
                  <a:lnTo>
                    <a:pt x="177" y="758"/>
                  </a:lnTo>
                  <a:lnTo>
                    <a:pt x="185" y="758"/>
                  </a:lnTo>
                  <a:lnTo>
                    <a:pt x="194" y="761"/>
                  </a:lnTo>
                  <a:lnTo>
                    <a:pt x="204" y="761"/>
                  </a:lnTo>
                  <a:lnTo>
                    <a:pt x="198" y="770"/>
                  </a:lnTo>
                  <a:lnTo>
                    <a:pt x="226" y="779"/>
                  </a:lnTo>
                  <a:lnTo>
                    <a:pt x="235" y="771"/>
                  </a:lnTo>
                  <a:lnTo>
                    <a:pt x="246" y="771"/>
                  </a:lnTo>
                  <a:lnTo>
                    <a:pt x="258" y="779"/>
                  </a:lnTo>
                  <a:lnTo>
                    <a:pt x="269" y="789"/>
                  </a:lnTo>
                  <a:lnTo>
                    <a:pt x="279" y="789"/>
                  </a:lnTo>
                  <a:lnTo>
                    <a:pt x="289" y="799"/>
                  </a:lnTo>
                  <a:lnTo>
                    <a:pt x="301" y="789"/>
                  </a:lnTo>
                  <a:lnTo>
                    <a:pt x="310" y="789"/>
                  </a:lnTo>
                  <a:lnTo>
                    <a:pt x="322" y="771"/>
                  </a:lnTo>
                  <a:lnTo>
                    <a:pt x="336" y="777"/>
                  </a:lnTo>
                  <a:lnTo>
                    <a:pt x="336" y="788"/>
                  </a:lnTo>
                  <a:lnTo>
                    <a:pt x="352" y="789"/>
                  </a:lnTo>
                  <a:lnTo>
                    <a:pt x="363" y="789"/>
                  </a:lnTo>
                  <a:lnTo>
                    <a:pt x="375" y="779"/>
                  </a:lnTo>
                  <a:lnTo>
                    <a:pt x="385" y="789"/>
                  </a:lnTo>
                  <a:lnTo>
                    <a:pt x="397" y="789"/>
                  </a:lnTo>
                  <a:lnTo>
                    <a:pt x="406" y="789"/>
                  </a:lnTo>
                  <a:lnTo>
                    <a:pt x="418" y="779"/>
                  </a:lnTo>
                  <a:lnTo>
                    <a:pt x="428" y="779"/>
                  </a:lnTo>
                  <a:lnTo>
                    <a:pt x="449" y="779"/>
                  </a:lnTo>
                  <a:lnTo>
                    <a:pt x="460" y="779"/>
                  </a:lnTo>
                  <a:lnTo>
                    <a:pt x="471" y="789"/>
                  </a:lnTo>
                  <a:lnTo>
                    <a:pt x="471" y="779"/>
                  </a:lnTo>
                  <a:lnTo>
                    <a:pt x="481" y="779"/>
                  </a:lnTo>
                  <a:lnTo>
                    <a:pt x="498" y="788"/>
                  </a:lnTo>
                  <a:lnTo>
                    <a:pt x="495" y="797"/>
                  </a:lnTo>
                  <a:lnTo>
                    <a:pt x="503" y="810"/>
                  </a:lnTo>
                  <a:lnTo>
                    <a:pt x="514" y="819"/>
                  </a:lnTo>
                  <a:lnTo>
                    <a:pt x="514" y="810"/>
                  </a:lnTo>
                  <a:lnTo>
                    <a:pt x="524" y="810"/>
                  </a:lnTo>
                  <a:lnTo>
                    <a:pt x="524" y="799"/>
                  </a:lnTo>
                  <a:lnTo>
                    <a:pt x="524" y="789"/>
                  </a:lnTo>
                  <a:lnTo>
                    <a:pt x="514" y="779"/>
                  </a:lnTo>
                  <a:lnTo>
                    <a:pt x="514" y="771"/>
                  </a:lnTo>
                  <a:lnTo>
                    <a:pt x="514" y="761"/>
                  </a:lnTo>
                  <a:lnTo>
                    <a:pt x="503" y="751"/>
                  </a:lnTo>
                  <a:lnTo>
                    <a:pt x="503" y="742"/>
                  </a:lnTo>
                  <a:lnTo>
                    <a:pt x="503" y="721"/>
                  </a:lnTo>
                  <a:lnTo>
                    <a:pt x="536" y="721"/>
                  </a:lnTo>
                  <a:lnTo>
                    <a:pt x="545" y="712"/>
                  </a:lnTo>
                  <a:lnTo>
                    <a:pt x="556" y="703"/>
                  </a:lnTo>
                  <a:lnTo>
                    <a:pt x="556" y="692"/>
                  </a:lnTo>
                  <a:lnTo>
                    <a:pt x="565" y="692"/>
                  </a:lnTo>
                  <a:lnTo>
                    <a:pt x="577" y="692"/>
                  </a:lnTo>
                  <a:lnTo>
                    <a:pt x="588" y="692"/>
                  </a:lnTo>
                  <a:lnTo>
                    <a:pt x="588" y="684"/>
                  </a:lnTo>
                  <a:lnTo>
                    <a:pt x="588" y="673"/>
                  </a:lnTo>
                  <a:lnTo>
                    <a:pt x="577" y="664"/>
                  </a:lnTo>
                  <a:lnTo>
                    <a:pt x="565" y="655"/>
                  </a:lnTo>
                  <a:lnTo>
                    <a:pt x="556" y="646"/>
                  </a:lnTo>
                  <a:lnTo>
                    <a:pt x="545" y="646"/>
                  </a:lnTo>
                  <a:lnTo>
                    <a:pt x="536" y="635"/>
                  </a:lnTo>
                  <a:lnTo>
                    <a:pt x="524" y="616"/>
                  </a:lnTo>
                  <a:lnTo>
                    <a:pt x="514" y="596"/>
                  </a:lnTo>
                  <a:lnTo>
                    <a:pt x="503" y="587"/>
                  </a:lnTo>
                  <a:lnTo>
                    <a:pt x="503" y="578"/>
                  </a:lnTo>
                  <a:lnTo>
                    <a:pt x="503" y="559"/>
                  </a:lnTo>
                  <a:lnTo>
                    <a:pt x="493" y="548"/>
                  </a:lnTo>
                  <a:lnTo>
                    <a:pt x="481" y="540"/>
                  </a:lnTo>
                  <a:lnTo>
                    <a:pt x="481" y="519"/>
                  </a:lnTo>
                  <a:lnTo>
                    <a:pt x="471" y="519"/>
                  </a:lnTo>
                  <a:lnTo>
                    <a:pt x="460" y="500"/>
                  </a:lnTo>
                  <a:lnTo>
                    <a:pt x="460" y="482"/>
                  </a:lnTo>
                  <a:lnTo>
                    <a:pt x="471" y="491"/>
                  </a:lnTo>
                  <a:lnTo>
                    <a:pt x="471" y="500"/>
                  </a:lnTo>
                  <a:lnTo>
                    <a:pt x="493" y="491"/>
                  </a:lnTo>
                  <a:lnTo>
                    <a:pt x="503" y="500"/>
                  </a:lnTo>
                  <a:lnTo>
                    <a:pt x="524" y="500"/>
                  </a:lnTo>
                  <a:lnTo>
                    <a:pt x="545" y="491"/>
                  </a:lnTo>
                  <a:lnTo>
                    <a:pt x="556" y="491"/>
                  </a:lnTo>
                  <a:lnTo>
                    <a:pt x="565" y="482"/>
                  </a:lnTo>
                  <a:lnTo>
                    <a:pt x="577" y="482"/>
                  </a:lnTo>
                  <a:lnTo>
                    <a:pt x="611" y="462"/>
                  </a:lnTo>
                  <a:lnTo>
                    <a:pt x="620" y="452"/>
                  </a:lnTo>
                  <a:lnTo>
                    <a:pt x="631" y="443"/>
                  </a:lnTo>
                  <a:lnTo>
                    <a:pt x="654" y="434"/>
                  </a:lnTo>
                  <a:lnTo>
                    <a:pt x="663" y="443"/>
                  </a:lnTo>
                  <a:lnTo>
                    <a:pt x="663" y="452"/>
                  </a:lnTo>
                  <a:lnTo>
                    <a:pt x="674" y="452"/>
                  </a:lnTo>
                  <a:lnTo>
                    <a:pt x="685" y="443"/>
                  </a:lnTo>
                  <a:lnTo>
                    <a:pt x="685" y="434"/>
                  </a:lnTo>
                  <a:lnTo>
                    <a:pt x="685" y="404"/>
                  </a:lnTo>
                  <a:lnTo>
                    <a:pt x="695" y="395"/>
                  </a:lnTo>
                  <a:lnTo>
                    <a:pt x="685" y="395"/>
                  </a:lnTo>
                  <a:lnTo>
                    <a:pt x="685" y="385"/>
                  </a:lnTo>
                  <a:lnTo>
                    <a:pt x="685" y="375"/>
                  </a:lnTo>
                  <a:lnTo>
                    <a:pt x="685" y="347"/>
                  </a:lnTo>
                  <a:lnTo>
                    <a:pt x="685" y="338"/>
                  </a:lnTo>
                  <a:lnTo>
                    <a:pt x="674" y="318"/>
                  </a:lnTo>
                  <a:lnTo>
                    <a:pt x="674" y="308"/>
                  </a:lnTo>
                  <a:lnTo>
                    <a:pt x="674" y="299"/>
                  </a:lnTo>
                  <a:lnTo>
                    <a:pt x="685" y="288"/>
                  </a:lnTo>
                  <a:lnTo>
                    <a:pt x="674" y="288"/>
                  </a:lnTo>
                  <a:lnTo>
                    <a:pt x="663" y="279"/>
                  </a:lnTo>
                  <a:lnTo>
                    <a:pt x="663" y="270"/>
                  </a:lnTo>
                  <a:lnTo>
                    <a:pt x="654" y="261"/>
                  </a:lnTo>
                  <a:lnTo>
                    <a:pt x="642" y="241"/>
                  </a:lnTo>
                  <a:lnTo>
                    <a:pt x="654" y="231"/>
                  </a:lnTo>
                  <a:lnTo>
                    <a:pt x="663" y="221"/>
                  </a:lnTo>
                  <a:lnTo>
                    <a:pt x="663" y="212"/>
                  </a:lnTo>
                  <a:lnTo>
                    <a:pt x="663" y="202"/>
                  </a:lnTo>
                  <a:lnTo>
                    <a:pt x="663" y="194"/>
                  </a:lnTo>
                  <a:lnTo>
                    <a:pt x="663" y="183"/>
                  </a:lnTo>
                  <a:lnTo>
                    <a:pt x="663" y="155"/>
                  </a:lnTo>
                  <a:lnTo>
                    <a:pt x="631" y="155"/>
                  </a:lnTo>
                  <a:lnTo>
                    <a:pt x="631" y="135"/>
                  </a:lnTo>
                  <a:lnTo>
                    <a:pt x="631" y="115"/>
                  </a:lnTo>
                  <a:lnTo>
                    <a:pt x="611" y="115"/>
                  </a:lnTo>
                  <a:lnTo>
                    <a:pt x="599" y="115"/>
                  </a:lnTo>
                  <a:lnTo>
                    <a:pt x="599" y="107"/>
                  </a:lnTo>
                  <a:lnTo>
                    <a:pt x="588" y="97"/>
                  </a:lnTo>
                  <a:lnTo>
                    <a:pt x="588" y="87"/>
                  </a:lnTo>
                  <a:lnTo>
                    <a:pt x="577" y="87"/>
                  </a:lnTo>
                  <a:lnTo>
                    <a:pt x="565" y="97"/>
                  </a:lnTo>
                  <a:lnTo>
                    <a:pt x="556" y="97"/>
                  </a:lnTo>
                  <a:lnTo>
                    <a:pt x="545" y="97"/>
                  </a:lnTo>
                  <a:lnTo>
                    <a:pt x="524" y="107"/>
                  </a:lnTo>
                  <a:lnTo>
                    <a:pt x="503" y="115"/>
                  </a:lnTo>
                  <a:lnTo>
                    <a:pt x="493" y="107"/>
                  </a:lnTo>
                  <a:lnTo>
                    <a:pt x="493" y="115"/>
                  </a:lnTo>
                  <a:lnTo>
                    <a:pt x="481" y="115"/>
                  </a:lnTo>
                  <a:lnTo>
                    <a:pt x="460" y="115"/>
                  </a:lnTo>
                  <a:lnTo>
                    <a:pt x="449" y="115"/>
                  </a:lnTo>
                  <a:lnTo>
                    <a:pt x="428" y="107"/>
                  </a:lnTo>
                  <a:lnTo>
                    <a:pt x="440" y="107"/>
                  </a:lnTo>
                  <a:lnTo>
                    <a:pt x="440" y="97"/>
                  </a:lnTo>
                  <a:lnTo>
                    <a:pt x="449" y="97"/>
                  </a:lnTo>
                  <a:lnTo>
                    <a:pt x="449" y="87"/>
                  </a:lnTo>
                  <a:lnTo>
                    <a:pt x="449" y="76"/>
                  </a:lnTo>
                  <a:lnTo>
                    <a:pt x="440" y="76"/>
                  </a:lnTo>
                  <a:lnTo>
                    <a:pt x="428" y="76"/>
                  </a:lnTo>
                  <a:lnTo>
                    <a:pt x="418" y="87"/>
                  </a:lnTo>
                  <a:lnTo>
                    <a:pt x="406" y="68"/>
                  </a:lnTo>
                  <a:lnTo>
                    <a:pt x="397" y="68"/>
                  </a:lnTo>
                  <a:lnTo>
                    <a:pt x="385" y="68"/>
                  </a:lnTo>
                  <a:lnTo>
                    <a:pt x="385" y="58"/>
                  </a:lnTo>
                  <a:lnTo>
                    <a:pt x="375" y="58"/>
                  </a:lnTo>
                  <a:lnTo>
                    <a:pt x="363" y="58"/>
                  </a:lnTo>
                  <a:lnTo>
                    <a:pt x="363" y="48"/>
                  </a:lnTo>
                  <a:lnTo>
                    <a:pt x="375" y="39"/>
                  </a:lnTo>
                  <a:lnTo>
                    <a:pt x="363" y="29"/>
                  </a:lnTo>
                  <a:lnTo>
                    <a:pt x="352" y="21"/>
                  </a:lnTo>
                  <a:lnTo>
                    <a:pt x="342" y="10"/>
                  </a:lnTo>
                  <a:lnTo>
                    <a:pt x="322" y="10"/>
                  </a:lnTo>
                  <a:lnTo>
                    <a:pt x="310" y="0"/>
                  </a:lnTo>
                  <a:lnTo>
                    <a:pt x="301" y="0"/>
                  </a:lnTo>
                  <a:lnTo>
                    <a:pt x="301" y="21"/>
                  </a:lnTo>
                  <a:lnTo>
                    <a:pt x="301" y="29"/>
                  </a:lnTo>
                  <a:lnTo>
                    <a:pt x="310" y="39"/>
                  </a:lnTo>
                  <a:lnTo>
                    <a:pt x="310" y="48"/>
                  </a:lnTo>
                  <a:lnTo>
                    <a:pt x="289" y="58"/>
                  </a:lnTo>
                  <a:lnTo>
                    <a:pt x="279" y="58"/>
                  </a:lnTo>
                  <a:lnTo>
                    <a:pt x="279" y="68"/>
                  </a:lnTo>
                  <a:lnTo>
                    <a:pt x="289" y="68"/>
                  </a:lnTo>
                  <a:lnTo>
                    <a:pt x="289" y="76"/>
                  </a:lnTo>
                  <a:lnTo>
                    <a:pt x="289" y="87"/>
                  </a:lnTo>
                  <a:lnTo>
                    <a:pt x="310" y="97"/>
                  </a:lnTo>
                  <a:lnTo>
                    <a:pt x="301" y="107"/>
                  </a:lnTo>
                  <a:lnTo>
                    <a:pt x="310" y="115"/>
                  </a:lnTo>
                  <a:lnTo>
                    <a:pt x="332" y="125"/>
                  </a:lnTo>
                  <a:lnTo>
                    <a:pt x="332" y="144"/>
                  </a:lnTo>
                  <a:lnTo>
                    <a:pt x="322" y="125"/>
                  </a:lnTo>
                  <a:lnTo>
                    <a:pt x="310" y="115"/>
                  </a:lnTo>
                  <a:lnTo>
                    <a:pt x="289" y="115"/>
                  </a:lnTo>
                  <a:lnTo>
                    <a:pt x="269" y="115"/>
                  </a:lnTo>
                  <a:lnTo>
                    <a:pt x="269" y="125"/>
                  </a:lnTo>
                  <a:lnTo>
                    <a:pt x="269" y="144"/>
                  </a:lnTo>
                  <a:lnTo>
                    <a:pt x="269" y="155"/>
                  </a:lnTo>
                  <a:lnTo>
                    <a:pt x="258" y="164"/>
                  </a:lnTo>
                  <a:lnTo>
                    <a:pt x="258" y="173"/>
                  </a:lnTo>
                  <a:lnTo>
                    <a:pt x="246" y="155"/>
                  </a:lnTo>
                  <a:lnTo>
                    <a:pt x="246" y="144"/>
                  </a:lnTo>
                  <a:lnTo>
                    <a:pt x="246" y="135"/>
                  </a:lnTo>
                  <a:lnTo>
                    <a:pt x="235" y="135"/>
                  </a:lnTo>
                  <a:lnTo>
                    <a:pt x="235" y="144"/>
                  </a:lnTo>
                  <a:lnTo>
                    <a:pt x="226" y="144"/>
                  </a:lnTo>
                  <a:lnTo>
                    <a:pt x="226" y="135"/>
                  </a:lnTo>
                  <a:lnTo>
                    <a:pt x="235" y="125"/>
                  </a:lnTo>
                  <a:lnTo>
                    <a:pt x="214" y="115"/>
                  </a:lnTo>
                  <a:lnTo>
                    <a:pt x="194" y="115"/>
                  </a:lnTo>
                  <a:lnTo>
                    <a:pt x="172" y="115"/>
                  </a:lnTo>
                  <a:lnTo>
                    <a:pt x="163" y="115"/>
                  </a:lnTo>
                  <a:lnTo>
                    <a:pt x="163" y="125"/>
                  </a:lnTo>
                  <a:lnTo>
                    <a:pt x="151" y="135"/>
                  </a:lnTo>
                  <a:lnTo>
                    <a:pt x="151" y="144"/>
                  </a:lnTo>
                  <a:lnTo>
                    <a:pt x="163" y="144"/>
                  </a:lnTo>
                  <a:lnTo>
                    <a:pt x="163" y="155"/>
                  </a:lnTo>
                  <a:lnTo>
                    <a:pt x="172" y="164"/>
                  </a:lnTo>
                  <a:lnTo>
                    <a:pt x="163" y="173"/>
                  </a:lnTo>
                  <a:lnTo>
                    <a:pt x="163" y="183"/>
                  </a:lnTo>
                  <a:lnTo>
                    <a:pt x="163" y="194"/>
                  </a:lnTo>
                  <a:lnTo>
                    <a:pt x="163" y="202"/>
                  </a:lnTo>
                  <a:lnTo>
                    <a:pt x="151" y="202"/>
                  </a:lnTo>
                  <a:lnTo>
                    <a:pt x="151" y="212"/>
                  </a:lnTo>
                  <a:lnTo>
                    <a:pt x="151" y="231"/>
                  </a:lnTo>
                  <a:lnTo>
                    <a:pt x="151" y="241"/>
                  </a:lnTo>
                  <a:lnTo>
                    <a:pt x="139" y="251"/>
                  </a:lnTo>
                  <a:lnTo>
                    <a:pt x="151" y="261"/>
                  </a:lnTo>
                  <a:lnTo>
                    <a:pt x="151" y="270"/>
                  </a:lnTo>
                  <a:lnTo>
                    <a:pt x="139" y="299"/>
                  </a:lnTo>
                  <a:lnTo>
                    <a:pt x="130" y="299"/>
                  </a:lnTo>
                  <a:lnTo>
                    <a:pt x="118" y="299"/>
                  </a:lnTo>
                  <a:lnTo>
                    <a:pt x="108" y="299"/>
                  </a:lnTo>
                  <a:lnTo>
                    <a:pt x="96" y="299"/>
                  </a:lnTo>
                  <a:lnTo>
                    <a:pt x="87" y="288"/>
                  </a:lnTo>
                  <a:lnTo>
                    <a:pt x="55" y="299"/>
                  </a:lnTo>
                  <a:lnTo>
                    <a:pt x="33" y="308"/>
                  </a:lnTo>
                  <a:lnTo>
                    <a:pt x="33" y="318"/>
                  </a:lnTo>
                  <a:lnTo>
                    <a:pt x="33" y="327"/>
                  </a:lnTo>
                  <a:lnTo>
                    <a:pt x="33" y="347"/>
                  </a:lnTo>
                  <a:lnTo>
                    <a:pt x="33" y="356"/>
                  </a:lnTo>
                  <a:lnTo>
                    <a:pt x="12" y="365"/>
                  </a:lnTo>
                  <a:lnTo>
                    <a:pt x="12" y="375"/>
                  </a:lnTo>
                  <a:lnTo>
                    <a:pt x="12" y="385"/>
                  </a:lnTo>
                  <a:lnTo>
                    <a:pt x="12" y="395"/>
                  </a:lnTo>
                  <a:lnTo>
                    <a:pt x="0" y="414"/>
                  </a:lnTo>
                  <a:lnTo>
                    <a:pt x="12" y="414"/>
                  </a:lnTo>
                  <a:lnTo>
                    <a:pt x="12" y="424"/>
                  </a:lnTo>
                  <a:lnTo>
                    <a:pt x="12" y="434"/>
                  </a:lnTo>
                  <a:lnTo>
                    <a:pt x="0" y="434"/>
                  </a:lnTo>
                  <a:lnTo>
                    <a:pt x="0" y="443"/>
                  </a:lnTo>
                  <a:lnTo>
                    <a:pt x="0" y="452"/>
                  </a:lnTo>
                  <a:lnTo>
                    <a:pt x="0" y="462"/>
                  </a:lnTo>
                  <a:lnTo>
                    <a:pt x="0" y="462"/>
                  </a:lnTo>
                  <a:lnTo>
                    <a:pt x="0" y="462"/>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8" name="Freeform 42"/>
            <p:cNvSpPr>
              <a:spLocks/>
            </p:cNvSpPr>
            <p:nvPr/>
          </p:nvSpPr>
          <p:spPr bwMode="auto">
            <a:xfrm>
              <a:off x="3041" y="2466"/>
              <a:ext cx="55" cy="77"/>
            </a:xfrm>
            <a:custGeom>
              <a:avLst/>
              <a:gdLst>
                <a:gd name="T0" fmla="*/ 3 w 53"/>
                <a:gd name="T1" fmla="*/ 69 h 81"/>
                <a:gd name="T2" fmla="*/ 5 w 53"/>
                <a:gd name="T3" fmla="*/ 52 h 81"/>
                <a:gd name="T4" fmla="*/ 0 w 53"/>
                <a:gd name="T5" fmla="*/ 43 h 81"/>
                <a:gd name="T6" fmla="*/ 0 w 53"/>
                <a:gd name="T7" fmla="*/ 33 h 81"/>
                <a:gd name="T8" fmla="*/ 0 w 53"/>
                <a:gd name="T9" fmla="*/ 23 h 81"/>
                <a:gd name="T10" fmla="*/ 3 w 53"/>
                <a:gd name="T11" fmla="*/ 9 h 81"/>
                <a:gd name="T12" fmla="*/ 18 w 53"/>
                <a:gd name="T13" fmla="*/ 0 h 81"/>
                <a:gd name="T14" fmla="*/ 31 w 53"/>
                <a:gd name="T15" fmla="*/ 14 h 81"/>
                <a:gd name="T16" fmla="*/ 31 w 53"/>
                <a:gd name="T17" fmla="*/ 23 h 81"/>
                <a:gd name="T18" fmla="*/ 43 w 53"/>
                <a:gd name="T19" fmla="*/ 33 h 81"/>
                <a:gd name="T20" fmla="*/ 53 w 53"/>
                <a:gd name="T21" fmla="*/ 43 h 81"/>
                <a:gd name="T22" fmla="*/ 53 w 53"/>
                <a:gd name="T23" fmla="*/ 51 h 81"/>
                <a:gd name="T24" fmla="*/ 53 w 53"/>
                <a:gd name="T25" fmla="*/ 62 h 81"/>
                <a:gd name="T26" fmla="*/ 50 w 53"/>
                <a:gd name="T27" fmla="*/ 81 h 81"/>
                <a:gd name="T28" fmla="*/ 43 w 53"/>
                <a:gd name="T29" fmla="*/ 81 h 81"/>
                <a:gd name="T30" fmla="*/ 17 w 53"/>
                <a:gd name="T31" fmla="*/ 81 h 81"/>
                <a:gd name="T32" fmla="*/ 3 w 53"/>
                <a:gd name="T33" fmla="*/ 69 h 81"/>
                <a:gd name="T34" fmla="*/ 3 w 53"/>
                <a:gd name="T35"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1">
                  <a:moveTo>
                    <a:pt x="3" y="69"/>
                  </a:moveTo>
                  <a:lnTo>
                    <a:pt x="5" y="52"/>
                  </a:lnTo>
                  <a:lnTo>
                    <a:pt x="0" y="43"/>
                  </a:lnTo>
                  <a:lnTo>
                    <a:pt x="0" y="33"/>
                  </a:lnTo>
                  <a:lnTo>
                    <a:pt x="0" y="23"/>
                  </a:lnTo>
                  <a:lnTo>
                    <a:pt x="3" y="9"/>
                  </a:lnTo>
                  <a:lnTo>
                    <a:pt x="18" y="0"/>
                  </a:lnTo>
                  <a:lnTo>
                    <a:pt x="31" y="14"/>
                  </a:lnTo>
                  <a:lnTo>
                    <a:pt x="31" y="23"/>
                  </a:lnTo>
                  <a:lnTo>
                    <a:pt x="43" y="33"/>
                  </a:lnTo>
                  <a:lnTo>
                    <a:pt x="53" y="43"/>
                  </a:lnTo>
                  <a:lnTo>
                    <a:pt x="53" y="51"/>
                  </a:lnTo>
                  <a:lnTo>
                    <a:pt x="53" y="62"/>
                  </a:lnTo>
                  <a:lnTo>
                    <a:pt x="50" y="81"/>
                  </a:lnTo>
                  <a:lnTo>
                    <a:pt x="43" y="81"/>
                  </a:lnTo>
                  <a:lnTo>
                    <a:pt x="17" y="81"/>
                  </a:lnTo>
                  <a:lnTo>
                    <a:pt x="3" y="69"/>
                  </a:lnTo>
                  <a:lnTo>
                    <a:pt x="3" y="6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39" name="Freeform 43"/>
            <p:cNvSpPr>
              <a:spLocks/>
            </p:cNvSpPr>
            <p:nvPr/>
          </p:nvSpPr>
          <p:spPr bwMode="auto">
            <a:xfrm>
              <a:off x="3393" y="1775"/>
              <a:ext cx="175" cy="93"/>
            </a:xfrm>
            <a:custGeom>
              <a:avLst/>
              <a:gdLst>
                <a:gd name="T0" fmla="*/ 14 w 231"/>
                <a:gd name="T1" fmla="*/ 143 h 143"/>
                <a:gd name="T2" fmla="*/ 16 w 231"/>
                <a:gd name="T3" fmla="*/ 130 h 143"/>
                <a:gd name="T4" fmla="*/ 16 w 231"/>
                <a:gd name="T5" fmla="*/ 114 h 143"/>
                <a:gd name="T6" fmla="*/ 29 w 231"/>
                <a:gd name="T7" fmla="*/ 101 h 143"/>
                <a:gd name="T8" fmla="*/ 43 w 231"/>
                <a:gd name="T9" fmla="*/ 101 h 143"/>
                <a:gd name="T10" fmla="*/ 58 w 231"/>
                <a:gd name="T11" fmla="*/ 101 h 143"/>
                <a:gd name="T12" fmla="*/ 72 w 231"/>
                <a:gd name="T13" fmla="*/ 101 h 143"/>
                <a:gd name="T14" fmla="*/ 85 w 231"/>
                <a:gd name="T15" fmla="*/ 101 h 143"/>
                <a:gd name="T16" fmla="*/ 101 w 231"/>
                <a:gd name="T17" fmla="*/ 101 h 143"/>
                <a:gd name="T18" fmla="*/ 115 w 231"/>
                <a:gd name="T19" fmla="*/ 85 h 143"/>
                <a:gd name="T20" fmla="*/ 130 w 231"/>
                <a:gd name="T21" fmla="*/ 85 h 143"/>
                <a:gd name="T22" fmla="*/ 159 w 231"/>
                <a:gd name="T23" fmla="*/ 85 h 143"/>
                <a:gd name="T24" fmla="*/ 173 w 231"/>
                <a:gd name="T25" fmla="*/ 101 h 143"/>
                <a:gd name="T26" fmla="*/ 188 w 231"/>
                <a:gd name="T27" fmla="*/ 114 h 143"/>
                <a:gd name="T28" fmla="*/ 188 w 231"/>
                <a:gd name="T29" fmla="*/ 101 h 143"/>
                <a:gd name="T30" fmla="*/ 202 w 231"/>
                <a:gd name="T31" fmla="*/ 85 h 143"/>
                <a:gd name="T32" fmla="*/ 217 w 231"/>
                <a:gd name="T33" fmla="*/ 72 h 143"/>
                <a:gd name="T34" fmla="*/ 217 w 231"/>
                <a:gd name="T35" fmla="*/ 43 h 143"/>
                <a:gd name="T36" fmla="*/ 202 w 231"/>
                <a:gd name="T37" fmla="*/ 43 h 143"/>
                <a:gd name="T38" fmla="*/ 202 w 231"/>
                <a:gd name="T39" fmla="*/ 29 h 143"/>
                <a:gd name="T40" fmla="*/ 217 w 231"/>
                <a:gd name="T41" fmla="*/ 14 h 143"/>
                <a:gd name="T42" fmla="*/ 231 w 231"/>
                <a:gd name="T43" fmla="*/ 0 h 143"/>
                <a:gd name="T44" fmla="*/ 217 w 231"/>
                <a:gd name="T45" fmla="*/ 0 h 143"/>
                <a:gd name="T46" fmla="*/ 202 w 231"/>
                <a:gd name="T47" fmla="*/ 14 h 143"/>
                <a:gd name="T48" fmla="*/ 188 w 231"/>
                <a:gd name="T49" fmla="*/ 14 h 143"/>
                <a:gd name="T50" fmla="*/ 173 w 231"/>
                <a:gd name="T51" fmla="*/ 14 h 143"/>
                <a:gd name="T52" fmla="*/ 159 w 231"/>
                <a:gd name="T53" fmla="*/ 29 h 143"/>
                <a:gd name="T54" fmla="*/ 144 w 231"/>
                <a:gd name="T55" fmla="*/ 29 h 143"/>
                <a:gd name="T56" fmla="*/ 130 w 231"/>
                <a:gd name="T57" fmla="*/ 43 h 143"/>
                <a:gd name="T58" fmla="*/ 115 w 231"/>
                <a:gd name="T59" fmla="*/ 58 h 143"/>
                <a:gd name="T60" fmla="*/ 115 w 231"/>
                <a:gd name="T61" fmla="*/ 72 h 143"/>
                <a:gd name="T62" fmla="*/ 101 w 231"/>
                <a:gd name="T63" fmla="*/ 85 h 143"/>
                <a:gd name="T64" fmla="*/ 85 w 231"/>
                <a:gd name="T65" fmla="*/ 85 h 143"/>
                <a:gd name="T66" fmla="*/ 72 w 231"/>
                <a:gd name="T67" fmla="*/ 85 h 143"/>
                <a:gd name="T68" fmla="*/ 29 w 231"/>
                <a:gd name="T69" fmla="*/ 85 h 143"/>
                <a:gd name="T70" fmla="*/ 16 w 231"/>
                <a:gd name="T71" fmla="*/ 85 h 143"/>
                <a:gd name="T72" fmla="*/ 0 w 231"/>
                <a:gd name="T73" fmla="*/ 101 h 143"/>
                <a:gd name="T74" fmla="*/ 0 w 231"/>
                <a:gd name="T75" fmla="*/ 114 h 143"/>
                <a:gd name="T76" fmla="*/ 16 w 231"/>
                <a:gd name="T77" fmla="*/ 143 h 143"/>
                <a:gd name="T78" fmla="*/ 16 w 231"/>
                <a:gd name="T79" fmla="*/ 143 h 143"/>
                <a:gd name="T80" fmla="*/ 14 w 231"/>
                <a:gd name="T8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1" h="143">
                  <a:moveTo>
                    <a:pt x="14" y="143"/>
                  </a:moveTo>
                  <a:lnTo>
                    <a:pt x="16" y="130"/>
                  </a:lnTo>
                  <a:lnTo>
                    <a:pt x="16" y="114"/>
                  </a:lnTo>
                  <a:lnTo>
                    <a:pt x="29" y="101"/>
                  </a:lnTo>
                  <a:lnTo>
                    <a:pt x="43" y="101"/>
                  </a:lnTo>
                  <a:lnTo>
                    <a:pt x="58" y="101"/>
                  </a:lnTo>
                  <a:lnTo>
                    <a:pt x="72" y="101"/>
                  </a:lnTo>
                  <a:lnTo>
                    <a:pt x="85" y="101"/>
                  </a:lnTo>
                  <a:lnTo>
                    <a:pt x="101" y="101"/>
                  </a:lnTo>
                  <a:lnTo>
                    <a:pt x="115" y="85"/>
                  </a:lnTo>
                  <a:lnTo>
                    <a:pt x="130" y="85"/>
                  </a:lnTo>
                  <a:lnTo>
                    <a:pt x="159" y="85"/>
                  </a:lnTo>
                  <a:lnTo>
                    <a:pt x="173" y="101"/>
                  </a:lnTo>
                  <a:lnTo>
                    <a:pt x="188" y="114"/>
                  </a:lnTo>
                  <a:lnTo>
                    <a:pt x="188" y="101"/>
                  </a:lnTo>
                  <a:lnTo>
                    <a:pt x="202" y="85"/>
                  </a:lnTo>
                  <a:lnTo>
                    <a:pt x="217" y="72"/>
                  </a:lnTo>
                  <a:lnTo>
                    <a:pt x="217" y="43"/>
                  </a:lnTo>
                  <a:lnTo>
                    <a:pt x="202" y="43"/>
                  </a:lnTo>
                  <a:lnTo>
                    <a:pt x="202" y="29"/>
                  </a:lnTo>
                  <a:lnTo>
                    <a:pt x="217" y="14"/>
                  </a:lnTo>
                  <a:lnTo>
                    <a:pt x="231" y="0"/>
                  </a:lnTo>
                  <a:lnTo>
                    <a:pt x="217" y="0"/>
                  </a:lnTo>
                  <a:lnTo>
                    <a:pt x="202" y="14"/>
                  </a:lnTo>
                  <a:lnTo>
                    <a:pt x="188" y="14"/>
                  </a:lnTo>
                  <a:lnTo>
                    <a:pt x="173" y="14"/>
                  </a:lnTo>
                  <a:lnTo>
                    <a:pt x="159" y="29"/>
                  </a:lnTo>
                  <a:lnTo>
                    <a:pt x="144" y="29"/>
                  </a:lnTo>
                  <a:lnTo>
                    <a:pt x="130" y="43"/>
                  </a:lnTo>
                  <a:lnTo>
                    <a:pt x="115" y="58"/>
                  </a:lnTo>
                  <a:lnTo>
                    <a:pt x="115" y="72"/>
                  </a:lnTo>
                  <a:lnTo>
                    <a:pt x="101" y="85"/>
                  </a:lnTo>
                  <a:lnTo>
                    <a:pt x="85" y="85"/>
                  </a:lnTo>
                  <a:lnTo>
                    <a:pt x="72" y="85"/>
                  </a:lnTo>
                  <a:lnTo>
                    <a:pt x="29" y="85"/>
                  </a:lnTo>
                  <a:lnTo>
                    <a:pt x="16" y="85"/>
                  </a:lnTo>
                  <a:lnTo>
                    <a:pt x="0" y="101"/>
                  </a:lnTo>
                  <a:lnTo>
                    <a:pt x="0" y="114"/>
                  </a:lnTo>
                  <a:lnTo>
                    <a:pt x="16" y="143"/>
                  </a:lnTo>
                  <a:lnTo>
                    <a:pt x="16" y="143"/>
                  </a:lnTo>
                  <a:lnTo>
                    <a:pt x="14" y="14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40" name="Freeform 44"/>
            <p:cNvSpPr>
              <a:spLocks/>
            </p:cNvSpPr>
            <p:nvPr/>
          </p:nvSpPr>
          <p:spPr bwMode="auto">
            <a:xfrm>
              <a:off x="3393" y="1775"/>
              <a:ext cx="175" cy="93"/>
            </a:xfrm>
            <a:custGeom>
              <a:avLst/>
              <a:gdLst>
                <a:gd name="T0" fmla="*/ 14 w 231"/>
                <a:gd name="T1" fmla="*/ 143 h 143"/>
                <a:gd name="T2" fmla="*/ 16 w 231"/>
                <a:gd name="T3" fmla="*/ 130 h 143"/>
                <a:gd name="T4" fmla="*/ 16 w 231"/>
                <a:gd name="T5" fmla="*/ 114 h 143"/>
                <a:gd name="T6" fmla="*/ 29 w 231"/>
                <a:gd name="T7" fmla="*/ 101 h 143"/>
                <a:gd name="T8" fmla="*/ 43 w 231"/>
                <a:gd name="T9" fmla="*/ 101 h 143"/>
                <a:gd name="T10" fmla="*/ 58 w 231"/>
                <a:gd name="T11" fmla="*/ 101 h 143"/>
                <a:gd name="T12" fmla="*/ 72 w 231"/>
                <a:gd name="T13" fmla="*/ 101 h 143"/>
                <a:gd name="T14" fmla="*/ 85 w 231"/>
                <a:gd name="T15" fmla="*/ 101 h 143"/>
                <a:gd name="T16" fmla="*/ 101 w 231"/>
                <a:gd name="T17" fmla="*/ 101 h 143"/>
                <a:gd name="T18" fmla="*/ 115 w 231"/>
                <a:gd name="T19" fmla="*/ 85 h 143"/>
                <a:gd name="T20" fmla="*/ 130 w 231"/>
                <a:gd name="T21" fmla="*/ 85 h 143"/>
                <a:gd name="T22" fmla="*/ 159 w 231"/>
                <a:gd name="T23" fmla="*/ 85 h 143"/>
                <a:gd name="T24" fmla="*/ 173 w 231"/>
                <a:gd name="T25" fmla="*/ 101 h 143"/>
                <a:gd name="T26" fmla="*/ 188 w 231"/>
                <a:gd name="T27" fmla="*/ 114 h 143"/>
                <a:gd name="T28" fmla="*/ 188 w 231"/>
                <a:gd name="T29" fmla="*/ 101 h 143"/>
                <a:gd name="T30" fmla="*/ 202 w 231"/>
                <a:gd name="T31" fmla="*/ 85 h 143"/>
                <a:gd name="T32" fmla="*/ 217 w 231"/>
                <a:gd name="T33" fmla="*/ 72 h 143"/>
                <a:gd name="T34" fmla="*/ 217 w 231"/>
                <a:gd name="T35" fmla="*/ 43 h 143"/>
                <a:gd name="T36" fmla="*/ 202 w 231"/>
                <a:gd name="T37" fmla="*/ 43 h 143"/>
                <a:gd name="T38" fmla="*/ 202 w 231"/>
                <a:gd name="T39" fmla="*/ 29 h 143"/>
                <a:gd name="T40" fmla="*/ 217 w 231"/>
                <a:gd name="T41" fmla="*/ 14 h 143"/>
                <a:gd name="T42" fmla="*/ 231 w 231"/>
                <a:gd name="T43" fmla="*/ 0 h 143"/>
                <a:gd name="T44" fmla="*/ 217 w 231"/>
                <a:gd name="T45" fmla="*/ 0 h 143"/>
                <a:gd name="T46" fmla="*/ 202 w 231"/>
                <a:gd name="T47" fmla="*/ 14 h 143"/>
                <a:gd name="T48" fmla="*/ 188 w 231"/>
                <a:gd name="T49" fmla="*/ 14 h 143"/>
                <a:gd name="T50" fmla="*/ 173 w 231"/>
                <a:gd name="T51" fmla="*/ 14 h 143"/>
                <a:gd name="T52" fmla="*/ 159 w 231"/>
                <a:gd name="T53" fmla="*/ 29 h 143"/>
                <a:gd name="T54" fmla="*/ 144 w 231"/>
                <a:gd name="T55" fmla="*/ 29 h 143"/>
                <a:gd name="T56" fmla="*/ 130 w 231"/>
                <a:gd name="T57" fmla="*/ 43 h 143"/>
                <a:gd name="T58" fmla="*/ 115 w 231"/>
                <a:gd name="T59" fmla="*/ 58 h 143"/>
                <a:gd name="T60" fmla="*/ 115 w 231"/>
                <a:gd name="T61" fmla="*/ 72 h 143"/>
                <a:gd name="T62" fmla="*/ 101 w 231"/>
                <a:gd name="T63" fmla="*/ 85 h 143"/>
                <a:gd name="T64" fmla="*/ 85 w 231"/>
                <a:gd name="T65" fmla="*/ 85 h 143"/>
                <a:gd name="T66" fmla="*/ 72 w 231"/>
                <a:gd name="T67" fmla="*/ 85 h 143"/>
                <a:gd name="T68" fmla="*/ 29 w 231"/>
                <a:gd name="T69" fmla="*/ 85 h 143"/>
                <a:gd name="T70" fmla="*/ 16 w 231"/>
                <a:gd name="T71" fmla="*/ 85 h 143"/>
                <a:gd name="T72" fmla="*/ 0 w 231"/>
                <a:gd name="T73" fmla="*/ 101 h 143"/>
                <a:gd name="T74" fmla="*/ 0 w 231"/>
                <a:gd name="T75" fmla="*/ 114 h 143"/>
                <a:gd name="T76" fmla="*/ 16 w 231"/>
                <a:gd name="T77" fmla="*/ 143 h 143"/>
                <a:gd name="T78" fmla="*/ 16 w 231"/>
                <a:gd name="T7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1" h="143">
                  <a:moveTo>
                    <a:pt x="14" y="143"/>
                  </a:moveTo>
                  <a:lnTo>
                    <a:pt x="16" y="130"/>
                  </a:lnTo>
                  <a:lnTo>
                    <a:pt x="16" y="114"/>
                  </a:lnTo>
                  <a:lnTo>
                    <a:pt x="29" y="101"/>
                  </a:lnTo>
                  <a:lnTo>
                    <a:pt x="43" y="101"/>
                  </a:lnTo>
                  <a:lnTo>
                    <a:pt x="58" y="101"/>
                  </a:lnTo>
                  <a:lnTo>
                    <a:pt x="72" y="101"/>
                  </a:lnTo>
                  <a:lnTo>
                    <a:pt x="85" y="101"/>
                  </a:lnTo>
                  <a:lnTo>
                    <a:pt x="101" y="101"/>
                  </a:lnTo>
                  <a:lnTo>
                    <a:pt x="115" y="85"/>
                  </a:lnTo>
                  <a:lnTo>
                    <a:pt x="130" y="85"/>
                  </a:lnTo>
                  <a:lnTo>
                    <a:pt x="159" y="85"/>
                  </a:lnTo>
                  <a:lnTo>
                    <a:pt x="173" y="101"/>
                  </a:lnTo>
                  <a:lnTo>
                    <a:pt x="188" y="114"/>
                  </a:lnTo>
                  <a:lnTo>
                    <a:pt x="188" y="101"/>
                  </a:lnTo>
                  <a:lnTo>
                    <a:pt x="202" y="85"/>
                  </a:lnTo>
                  <a:lnTo>
                    <a:pt x="217" y="72"/>
                  </a:lnTo>
                  <a:lnTo>
                    <a:pt x="217" y="43"/>
                  </a:lnTo>
                  <a:lnTo>
                    <a:pt x="202" y="43"/>
                  </a:lnTo>
                  <a:lnTo>
                    <a:pt x="202" y="29"/>
                  </a:lnTo>
                  <a:lnTo>
                    <a:pt x="217" y="14"/>
                  </a:lnTo>
                  <a:lnTo>
                    <a:pt x="231" y="0"/>
                  </a:lnTo>
                  <a:lnTo>
                    <a:pt x="217" y="0"/>
                  </a:lnTo>
                  <a:lnTo>
                    <a:pt x="202" y="14"/>
                  </a:lnTo>
                  <a:lnTo>
                    <a:pt x="188" y="14"/>
                  </a:lnTo>
                  <a:lnTo>
                    <a:pt x="173" y="14"/>
                  </a:lnTo>
                  <a:lnTo>
                    <a:pt x="159" y="29"/>
                  </a:lnTo>
                  <a:lnTo>
                    <a:pt x="144" y="29"/>
                  </a:lnTo>
                  <a:lnTo>
                    <a:pt x="130" y="43"/>
                  </a:lnTo>
                  <a:lnTo>
                    <a:pt x="115" y="58"/>
                  </a:lnTo>
                  <a:lnTo>
                    <a:pt x="115" y="72"/>
                  </a:lnTo>
                  <a:lnTo>
                    <a:pt x="101" y="85"/>
                  </a:lnTo>
                  <a:lnTo>
                    <a:pt x="85" y="85"/>
                  </a:lnTo>
                  <a:lnTo>
                    <a:pt x="72" y="85"/>
                  </a:lnTo>
                  <a:lnTo>
                    <a:pt x="29" y="85"/>
                  </a:lnTo>
                  <a:lnTo>
                    <a:pt x="16" y="85"/>
                  </a:lnTo>
                  <a:lnTo>
                    <a:pt x="0" y="101"/>
                  </a:lnTo>
                  <a:lnTo>
                    <a:pt x="0" y="114"/>
                  </a:lnTo>
                  <a:lnTo>
                    <a:pt x="16" y="143"/>
                  </a:lnTo>
                  <a:lnTo>
                    <a:pt x="16" y="143"/>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41" name="Freeform 45"/>
            <p:cNvSpPr>
              <a:spLocks/>
            </p:cNvSpPr>
            <p:nvPr/>
          </p:nvSpPr>
          <p:spPr bwMode="auto">
            <a:xfrm>
              <a:off x="3469" y="1996"/>
              <a:ext cx="54" cy="44"/>
            </a:xfrm>
            <a:custGeom>
              <a:avLst/>
              <a:gdLst>
                <a:gd name="T0" fmla="*/ 72 w 72"/>
                <a:gd name="T1" fmla="*/ 72 h 72"/>
                <a:gd name="T2" fmla="*/ 58 w 72"/>
                <a:gd name="T3" fmla="*/ 72 h 72"/>
                <a:gd name="T4" fmla="*/ 29 w 72"/>
                <a:gd name="T5" fmla="*/ 72 h 72"/>
                <a:gd name="T6" fmla="*/ 29 w 72"/>
                <a:gd name="T7" fmla="*/ 56 h 72"/>
                <a:gd name="T8" fmla="*/ 0 w 72"/>
                <a:gd name="T9" fmla="*/ 56 h 72"/>
                <a:gd name="T10" fmla="*/ 0 w 72"/>
                <a:gd name="T11" fmla="*/ 29 h 72"/>
                <a:gd name="T12" fmla="*/ 0 w 72"/>
                <a:gd name="T13" fmla="*/ 14 h 72"/>
                <a:gd name="T14" fmla="*/ 14 w 72"/>
                <a:gd name="T15" fmla="*/ 14 h 72"/>
                <a:gd name="T16" fmla="*/ 14 w 72"/>
                <a:gd name="T17" fmla="*/ 0 h 72"/>
                <a:gd name="T18" fmla="*/ 29 w 72"/>
                <a:gd name="T19" fmla="*/ 14 h 72"/>
                <a:gd name="T20" fmla="*/ 43 w 72"/>
                <a:gd name="T21" fmla="*/ 0 h 72"/>
                <a:gd name="T22" fmla="*/ 58 w 72"/>
                <a:gd name="T23" fmla="*/ 14 h 72"/>
                <a:gd name="T24" fmla="*/ 72 w 72"/>
                <a:gd name="T25" fmla="*/ 14 h 72"/>
                <a:gd name="T26" fmla="*/ 72 w 72"/>
                <a:gd name="T27" fmla="*/ 29 h 72"/>
                <a:gd name="T28" fmla="*/ 72 w 72"/>
                <a:gd name="T29" fmla="*/ 43 h 72"/>
                <a:gd name="T30" fmla="*/ 72 w 72"/>
                <a:gd name="T31" fmla="*/ 56 h 72"/>
                <a:gd name="T32" fmla="*/ 72 w 72"/>
                <a:gd name="T33" fmla="*/ 72 h 72"/>
                <a:gd name="T34" fmla="*/ 58 w 72"/>
                <a:gd name="T35" fmla="*/ 72 h 72"/>
                <a:gd name="T36" fmla="*/ 72 w 72"/>
                <a:gd name="T37" fmla="*/ 72 h 72"/>
                <a:gd name="T38" fmla="*/ 72 w 72"/>
                <a:gd name="T3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72" y="72"/>
                  </a:moveTo>
                  <a:lnTo>
                    <a:pt x="58" y="72"/>
                  </a:lnTo>
                  <a:lnTo>
                    <a:pt x="29" y="72"/>
                  </a:lnTo>
                  <a:lnTo>
                    <a:pt x="29" y="56"/>
                  </a:lnTo>
                  <a:lnTo>
                    <a:pt x="0" y="56"/>
                  </a:lnTo>
                  <a:lnTo>
                    <a:pt x="0" y="29"/>
                  </a:lnTo>
                  <a:lnTo>
                    <a:pt x="0" y="14"/>
                  </a:lnTo>
                  <a:lnTo>
                    <a:pt x="14" y="14"/>
                  </a:lnTo>
                  <a:lnTo>
                    <a:pt x="14" y="0"/>
                  </a:lnTo>
                  <a:lnTo>
                    <a:pt x="29" y="14"/>
                  </a:lnTo>
                  <a:lnTo>
                    <a:pt x="43" y="0"/>
                  </a:lnTo>
                  <a:lnTo>
                    <a:pt x="58" y="14"/>
                  </a:lnTo>
                  <a:lnTo>
                    <a:pt x="72" y="14"/>
                  </a:lnTo>
                  <a:lnTo>
                    <a:pt x="72" y="29"/>
                  </a:lnTo>
                  <a:lnTo>
                    <a:pt x="72" y="43"/>
                  </a:lnTo>
                  <a:lnTo>
                    <a:pt x="72" y="56"/>
                  </a:lnTo>
                  <a:lnTo>
                    <a:pt x="72" y="72"/>
                  </a:lnTo>
                  <a:lnTo>
                    <a:pt x="58" y="72"/>
                  </a:lnTo>
                  <a:lnTo>
                    <a:pt x="72" y="72"/>
                  </a:lnTo>
                  <a:lnTo>
                    <a:pt x="72" y="72"/>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42" name="Freeform 46"/>
            <p:cNvSpPr>
              <a:spLocks/>
            </p:cNvSpPr>
            <p:nvPr/>
          </p:nvSpPr>
          <p:spPr bwMode="auto">
            <a:xfrm>
              <a:off x="3469" y="1996"/>
              <a:ext cx="54" cy="44"/>
            </a:xfrm>
            <a:custGeom>
              <a:avLst/>
              <a:gdLst>
                <a:gd name="T0" fmla="*/ 72 w 72"/>
                <a:gd name="T1" fmla="*/ 72 h 72"/>
                <a:gd name="T2" fmla="*/ 58 w 72"/>
                <a:gd name="T3" fmla="*/ 72 h 72"/>
                <a:gd name="T4" fmla="*/ 29 w 72"/>
                <a:gd name="T5" fmla="*/ 72 h 72"/>
                <a:gd name="T6" fmla="*/ 29 w 72"/>
                <a:gd name="T7" fmla="*/ 56 h 72"/>
                <a:gd name="T8" fmla="*/ 0 w 72"/>
                <a:gd name="T9" fmla="*/ 56 h 72"/>
                <a:gd name="T10" fmla="*/ 0 w 72"/>
                <a:gd name="T11" fmla="*/ 29 h 72"/>
                <a:gd name="T12" fmla="*/ 0 w 72"/>
                <a:gd name="T13" fmla="*/ 14 h 72"/>
                <a:gd name="T14" fmla="*/ 14 w 72"/>
                <a:gd name="T15" fmla="*/ 14 h 72"/>
                <a:gd name="T16" fmla="*/ 14 w 72"/>
                <a:gd name="T17" fmla="*/ 0 h 72"/>
                <a:gd name="T18" fmla="*/ 29 w 72"/>
                <a:gd name="T19" fmla="*/ 14 h 72"/>
                <a:gd name="T20" fmla="*/ 43 w 72"/>
                <a:gd name="T21" fmla="*/ 0 h 72"/>
                <a:gd name="T22" fmla="*/ 58 w 72"/>
                <a:gd name="T23" fmla="*/ 14 h 72"/>
                <a:gd name="T24" fmla="*/ 72 w 72"/>
                <a:gd name="T25" fmla="*/ 14 h 72"/>
                <a:gd name="T26" fmla="*/ 72 w 72"/>
                <a:gd name="T27" fmla="*/ 29 h 72"/>
                <a:gd name="T28" fmla="*/ 72 w 72"/>
                <a:gd name="T29" fmla="*/ 43 h 72"/>
                <a:gd name="T30" fmla="*/ 72 w 72"/>
                <a:gd name="T31" fmla="*/ 56 h 72"/>
                <a:gd name="T32" fmla="*/ 72 w 72"/>
                <a:gd name="T33" fmla="*/ 72 h 72"/>
                <a:gd name="T34" fmla="*/ 58 w 72"/>
                <a:gd name="T35" fmla="*/ 72 h 72"/>
                <a:gd name="T36" fmla="*/ 72 w 72"/>
                <a:gd name="T37" fmla="*/ 72 h 72"/>
                <a:gd name="T38" fmla="*/ 72 w 72"/>
                <a:gd name="T3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72" y="72"/>
                  </a:moveTo>
                  <a:lnTo>
                    <a:pt x="58" y="72"/>
                  </a:lnTo>
                  <a:lnTo>
                    <a:pt x="29" y="72"/>
                  </a:lnTo>
                  <a:lnTo>
                    <a:pt x="29" y="56"/>
                  </a:lnTo>
                  <a:lnTo>
                    <a:pt x="0" y="56"/>
                  </a:lnTo>
                  <a:lnTo>
                    <a:pt x="0" y="29"/>
                  </a:lnTo>
                  <a:lnTo>
                    <a:pt x="0" y="14"/>
                  </a:lnTo>
                  <a:lnTo>
                    <a:pt x="14" y="14"/>
                  </a:lnTo>
                  <a:lnTo>
                    <a:pt x="14" y="0"/>
                  </a:lnTo>
                  <a:lnTo>
                    <a:pt x="29" y="14"/>
                  </a:lnTo>
                  <a:lnTo>
                    <a:pt x="43" y="0"/>
                  </a:lnTo>
                  <a:lnTo>
                    <a:pt x="58" y="14"/>
                  </a:lnTo>
                  <a:lnTo>
                    <a:pt x="72" y="14"/>
                  </a:lnTo>
                  <a:lnTo>
                    <a:pt x="72" y="29"/>
                  </a:lnTo>
                  <a:lnTo>
                    <a:pt x="72" y="43"/>
                  </a:lnTo>
                  <a:lnTo>
                    <a:pt x="72" y="56"/>
                  </a:lnTo>
                  <a:lnTo>
                    <a:pt x="72" y="72"/>
                  </a:lnTo>
                  <a:lnTo>
                    <a:pt x="58" y="72"/>
                  </a:lnTo>
                  <a:lnTo>
                    <a:pt x="72" y="72"/>
                  </a:lnTo>
                  <a:lnTo>
                    <a:pt x="72" y="72"/>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43" name="Freeform 47"/>
            <p:cNvSpPr>
              <a:spLocks/>
            </p:cNvSpPr>
            <p:nvPr/>
          </p:nvSpPr>
          <p:spPr bwMode="auto">
            <a:xfrm>
              <a:off x="3542" y="1949"/>
              <a:ext cx="110" cy="109"/>
            </a:xfrm>
            <a:custGeom>
              <a:avLst/>
              <a:gdLst>
                <a:gd name="T0" fmla="*/ 72 w 143"/>
                <a:gd name="T1" fmla="*/ 173 h 173"/>
                <a:gd name="T2" fmla="*/ 43 w 143"/>
                <a:gd name="T3" fmla="*/ 159 h 173"/>
                <a:gd name="T4" fmla="*/ 58 w 143"/>
                <a:gd name="T5" fmla="*/ 159 h 173"/>
                <a:gd name="T6" fmla="*/ 58 w 143"/>
                <a:gd name="T7" fmla="*/ 144 h 173"/>
                <a:gd name="T8" fmla="*/ 43 w 143"/>
                <a:gd name="T9" fmla="*/ 144 h 173"/>
                <a:gd name="T10" fmla="*/ 14 w 143"/>
                <a:gd name="T11" fmla="*/ 144 h 173"/>
                <a:gd name="T12" fmla="*/ 0 w 143"/>
                <a:gd name="T13" fmla="*/ 130 h 173"/>
                <a:gd name="T14" fmla="*/ 0 w 143"/>
                <a:gd name="T15" fmla="*/ 117 h 173"/>
                <a:gd name="T16" fmla="*/ 14 w 143"/>
                <a:gd name="T17" fmla="*/ 103 h 173"/>
                <a:gd name="T18" fmla="*/ 0 w 143"/>
                <a:gd name="T19" fmla="*/ 88 h 173"/>
                <a:gd name="T20" fmla="*/ 0 w 143"/>
                <a:gd name="T21" fmla="*/ 72 h 173"/>
                <a:gd name="T22" fmla="*/ 14 w 143"/>
                <a:gd name="T23" fmla="*/ 59 h 173"/>
                <a:gd name="T24" fmla="*/ 29 w 143"/>
                <a:gd name="T25" fmla="*/ 59 h 173"/>
                <a:gd name="T26" fmla="*/ 43 w 143"/>
                <a:gd name="T27" fmla="*/ 43 h 173"/>
                <a:gd name="T28" fmla="*/ 43 w 143"/>
                <a:gd name="T29" fmla="*/ 30 h 173"/>
                <a:gd name="T30" fmla="*/ 58 w 143"/>
                <a:gd name="T31" fmla="*/ 30 h 173"/>
                <a:gd name="T32" fmla="*/ 58 w 143"/>
                <a:gd name="T33" fmla="*/ 43 h 173"/>
                <a:gd name="T34" fmla="*/ 43 w 143"/>
                <a:gd name="T35" fmla="*/ 59 h 173"/>
                <a:gd name="T36" fmla="*/ 58 w 143"/>
                <a:gd name="T37" fmla="*/ 72 h 173"/>
                <a:gd name="T38" fmla="*/ 72 w 143"/>
                <a:gd name="T39" fmla="*/ 72 h 173"/>
                <a:gd name="T40" fmla="*/ 72 w 143"/>
                <a:gd name="T41" fmla="*/ 59 h 173"/>
                <a:gd name="T42" fmla="*/ 72 w 143"/>
                <a:gd name="T43" fmla="*/ 43 h 173"/>
                <a:gd name="T44" fmla="*/ 85 w 143"/>
                <a:gd name="T45" fmla="*/ 43 h 173"/>
                <a:gd name="T46" fmla="*/ 101 w 143"/>
                <a:gd name="T47" fmla="*/ 43 h 173"/>
                <a:gd name="T48" fmla="*/ 114 w 143"/>
                <a:gd name="T49" fmla="*/ 30 h 173"/>
                <a:gd name="T50" fmla="*/ 101 w 143"/>
                <a:gd name="T51" fmla="*/ 16 h 173"/>
                <a:gd name="T52" fmla="*/ 85 w 143"/>
                <a:gd name="T53" fmla="*/ 16 h 173"/>
                <a:gd name="T54" fmla="*/ 101 w 143"/>
                <a:gd name="T55" fmla="*/ 0 h 173"/>
                <a:gd name="T56" fmla="*/ 114 w 143"/>
                <a:gd name="T57" fmla="*/ 0 h 173"/>
                <a:gd name="T58" fmla="*/ 143 w 143"/>
                <a:gd name="T59" fmla="*/ 0 h 173"/>
                <a:gd name="T60" fmla="*/ 130 w 143"/>
                <a:gd name="T61" fmla="*/ 16 h 173"/>
                <a:gd name="T62" fmla="*/ 143 w 143"/>
                <a:gd name="T63" fmla="*/ 16 h 173"/>
                <a:gd name="T64" fmla="*/ 130 w 143"/>
                <a:gd name="T65" fmla="*/ 30 h 173"/>
                <a:gd name="T66" fmla="*/ 143 w 143"/>
                <a:gd name="T67" fmla="*/ 59 h 173"/>
                <a:gd name="T68" fmla="*/ 130 w 143"/>
                <a:gd name="T69" fmla="*/ 72 h 173"/>
                <a:gd name="T70" fmla="*/ 101 w 143"/>
                <a:gd name="T71" fmla="*/ 103 h 173"/>
                <a:gd name="T72" fmla="*/ 114 w 143"/>
                <a:gd name="T73" fmla="*/ 117 h 173"/>
                <a:gd name="T74" fmla="*/ 101 w 143"/>
                <a:gd name="T75" fmla="*/ 144 h 173"/>
                <a:gd name="T76" fmla="*/ 85 w 143"/>
                <a:gd name="T77" fmla="*/ 144 h 173"/>
                <a:gd name="T78" fmla="*/ 72 w 143"/>
                <a:gd name="T79" fmla="*/ 159 h 173"/>
                <a:gd name="T80" fmla="*/ 85 w 143"/>
                <a:gd name="T81" fmla="*/ 173 h 173"/>
                <a:gd name="T82" fmla="*/ 72 w 143"/>
                <a:gd name="T83" fmla="*/ 173 h 173"/>
                <a:gd name="T84" fmla="*/ 72 w 143"/>
                <a:gd name="T8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73">
                  <a:moveTo>
                    <a:pt x="72" y="173"/>
                  </a:moveTo>
                  <a:lnTo>
                    <a:pt x="43" y="159"/>
                  </a:lnTo>
                  <a:lnTo>
                    <a:pt x="58" y="159"/>
                  </a:lnTo>
                  <a:lnTo>
                    <a:pt x="58" y="144"/>
                  </a:lnTo>
                  <a:lnTo>
                    <a:pt x="43" y="144"/>
                  </a:lnTo>
                  <a:lnTo>
                    <a:pt x="14" y="144"/>
                  </a:lnTo>
                  <a:lnTo>
                    <a:pt x="0" y="130"/>
                  </a:lnTo>
                  <a:lnTo>
                    <a:pt x="0" y="117"/>
                  </a:lnTo>
                  <a:lnTo>
                    <a:pt x="14" y="103"/>
                  </a:lnTo>
                  <a:lnTo>
                    <a:pt x="0" y="88"/>
                  </a:lnTo>
                  <a:lnTo>
                    <a:pt x="0" y="72"/>
                  </a:lnTo>
                  <a:lnTo>
                    <a:pt x="14" y="59"/>
                  </a:lnTo>
                  <a:lnTo>
                    <a:pt x="29" y="59"/>
                  </a:lnTo>
                  <a:lnTo>
                    <a:pt x="43" y="43"/>
                  </a:lnTo>
                  <a:lnTo>
                    <a:pt x="43" y="30"/>
                  </a:lnTo>
                  <a:lnTo>
                    <a:pt x="58" y="30"/>
                  </a:lnTo>
                  <a:lnTo>
                    <a:pt x="58" y="43"/>
                  </a:lnTo>
                  <a:lnTo>
                    <a:pt x="43" y="59"/>
                  </a:lnTo>
                  <a:lnTo>
                    <a:pt x="58" y="72"/>
                  </a:lnTo>
                  <a:lnTo>
                    <a:pt x="72" y="72"/>
                  </a:lnTo>
                  <a:lnTo>
                    <a:pt x="72" y="59"/>
                  </a:lnTo>
                  <a:lnTo>
                    <a:pt x="72" y="43"/>
                  </a:lnTo>
                  <a:lnTo>
                    <a:pt x="85" y="43"/>
                  </a:lnTo>
                  <a:lnTo>
                    <a:pt x="101" y="43"/>
                  </a:lnTo>
                  <a:lnTo>
                    <a:pt x="114" y="30"/>
                  </a:lnTo>
                  <a:lnTo>
                    <a:pt x="101" y="16"/>
                  </a:lnTo>
                  <a:lnTo>
                    <a:pt x="85" y="16"/>
                  </a:lnTo>
                  <a:lnTo>
                    <a:pt x="101" y="0"/>
                  </a:lnTo>
                  <a:lnTo>
                    <a:pt x="114" y="0"/>
                  </a:lnTo>
                  <a:lnTo>
                    <a:pt x="143" y="0"/>
                  </a:lnTo>
                  <a:lnTo>
                    <a:pt x="130" y="16"/>
                  </a:lnTo>
                  <a:lnTo>
                    <a:pt x="143" y="16"/>
                  </a:lnTo>
                  <a:lnTo>
                    <a:pt x="130" y="30"/>
                  </a:lnTo>
                  <a:lnTo>
                    <a:pt x="143" y="59"/>
                  </a:lnTo>
                  <a:lnTo>
                    <a:pt x="130" y="72"/>
                  </a:lnTo>
                  <a:lnTo>
                    <a:pt x="101" y="103"/>
                  </a:lnTo>
                  <a:lnTo>
                    <a:pt x="114" y="117"/>
                  </a:lnTo>
                  <a:lnTo>
                    <a:pt x="101" y="144"/>
                  </a:lnTo>
                  <a:lnTo>
                    <a:pt x="85" y="144"/>
                  </a:lnTo>
                  <a:lnTo>
                    <a:pt x="72" y="159"/>
                  </a:lnTo>
                  <a:lnTo>
                    <a:pt x="85" y="173"/>
                  </a:lnTo>
                  <a:lnTo>
                    <a:pt x="72" y="173"/>
                  </a:lnTo>
                  <a:lnTo>
                    <a:pt x="72" y="17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44" name="Freeform 48"/>
            <p:cNvSpPr>
              <a:spLocks/>
            </p:cNvSpPr>
            <p:nvPr/>
          </p:nvSpPr>
          <p:spPr bwMode="auto">
            <a:xfrm>
              <a:off x="3542" y="1949"/>
              <a:ext cx="110" cy="109"/>
            </a:xfrm>
            <a:custGeom>
              <a:avLst/>
              <a:gdLst>
                <a:gd name="T0" fmla="*/ 72 w 143"/>
                <a:gd name="T1" fmla="*/ 173 h 173"/>
                <a:gd name="T2" fmla="*/ 43 w 143"/>
                <a:gd name="T3" fmla="*/ 159 h 173"/>
                <a:gd name="T4" fmla="*/ 58 w 143"/>
                <a:gd name="T5" fmla="*/ 159 h 173"/>
                <a:gd name="T6" fmla="*/ 58 w 143"/>
                <a:gd name="T7" fmla="*/ 144 h 173"/>
                <a:gd name="T8" fmla="*/ 43 w 143"/>
                <a:gd name="T9" fmla="*/ 144 h 173"/>
                <a:gd name="T10" fmla="*/ 14 w 143"/>
                <a:gd name="T11" fmla="*/ 144 h 173"/>
                <a:gd name="T12" fmla="*/ 0 w 143"/>
                <a:gd name="T13" fmla="*/ 130 h 173"/>
                <a:gd name="T14" fmla="*/ 0 w 143"/>
                <a:gd name="T15" fmla="*/ 117 h 173"/>
                <a:gd name="T16" fmla="*/ 14 w 143"/>
                <a:gd name="T17" fmla="*/ 103 h 173"/>
                <a:gd name="T18" fmla="*/ 0 w 143"/>
                <a:gd name="T19" fmla="*/ 88 h 173"/>
                <a:gd name="T20" fmla="*/ 0 w 143"/>
                <a:gd name="T21" fmla="*/ 72 h 173"/>
                <a:gd name="T22" fmla="*/ 14 w 143"/>
                <a:gd name="T23" fmla="*/ 59 h 173"/>
                <a:gd name="T24" fmla="*/ 29 w 143"/>
                <a:gd name="T25" fmla="*/ 59 h 173"/>
                <a:gd name="T26" fmla="*/ 43 w 143"/>
                <a:gd name="T27" fmla="*/ 43 h 173"/>
                <a:gd name="T28" fmla="*/ 43 w 143"/>
                <a:gd name="T29" fmla="*/ 30 h 173"/>
                <a:gd name="T30" fmla="*/ 58 w 143"/>
                <a:gd name="T31" fmla="*/ 30 h 173"/>
                <a:gd name="T32" fmla="*/ 58 w 143"/>
                <a:gd name="T33" fmla="*/ 43 h 173"/>
                <a:gd name="T34" fmla="*/ 43 w 143"/>
                <a:gd name="T35" fmla="*/ 59 h 173"/>
                <a:gd name="T36" fmla="*/ 58 w 143"/>
                <a:gd name="T37" fmla="*/ 72 h 173"/>
                <a:gd name="T38" fmla="*/ 72 w 143"/>
                <a:gd name="T39" fmla="*/ 72 h 173"/>
                <a:gd name="T40" fmla="*/ 72 w 143"/>
                <a:gd name="T41" fmla="*/ 59 h 173"/>
                <a:gd name="T42" fmla="*/ 72 w 143"/>
                <a:gd name="T43" fmla="*/ 43 h 173"/>
                <a:gd name="T44" fmla="*/ 85 w 143"/>
                <a:gd name="T45" fmla="*/ 43 h 173"/>
                <a:gd name="T46" fmla="*/ 101 w 143"/>
                <a:gd name="T47" fmla="*/ 43 h 173"/>
                <a:gd name="T48" fmla="*/ 114 w 143"/>
                <a:gd name="T49" fmla="*/ 30 h 173"/>
                <a:gd name="T50" fmla="*/ 101 w 143"/>
                <a:gd name="T51" fmla="*/ 16 h 173"/>
                <a:gd name="T52" fmla="*/ 85 w 143"/>
                <a:gd name="T53" fmla="*/ 16 h 173"/>
                <a:gd name="T54" fmla="*/ 101 w 143"/>
                <a:gd name="T55" fmla="*/ 0 h 173"/>
                <a:gd name="T56" fmla="*/ 114 w 143"/>
                <a:gd name="T57" fmla="*/ 0 h 173"/>
                <a:gd name="T58" fmla="*/ 143 w 143"/>
                <a:gd name="T59" fmla="*/ 0 h 173"/>
                <a:gd name="T60" fmla="*/ 130 w 143"/>
                <a:gd name="T61" fmla="*/ 16 h 173"/>
                <a:gd name="T62" fmla="*/ 143 w 143"/>
                <a:gd name="T63" fmla="*/ 16 h 173"/>
                <a:gd name="T64" fmla="*/ 130 w 143"/>
                <a:gd name="T65" fmla="*/ 30 h 173"/>
                <a:gd name="T66" fmla="*/ 143 w 143"/>
                <a:gd name="T67" fmla="*/ 59 h 173"/>
                <a:gd name="T68" fmla="*/ 130 w 143"/>
                <a:gd name="T69" fmla="*/ 72 h 173"/>
                <a:gd name="T70" fmla="*/ 101 w 143"/>
                <a:gd name="T71" fmla="*/ 103 h 173"/>
                <a:gd name="T72" fmla="*/ 114 w 143"/>
                <a:gd name="T73" fmla="*/ 117 h 173"/>
                <a:gd name="T74" fmla="*/ 101 w 143"/>
                <a:gd name="T75" fmla="*/ 144 h 173"/>
                <a:gd name="T76" fmla="*/ 85 w 143"/>
                <a:gd name="T77" fmla="*/ 144 h 173"/>
                <a:gd name="T78" fmla="*/ 72 w 143"/>
                <a:gd name="T79" fmla="*/ 159 h 173"/>
                <a:gd name="T80" fmla="*/ 85 w 143"/>
                <a:gd name="T81" fmla="*/ 173 h 173"/>
                <a:gd name="T82" fmla="*/ 72 w 143"/>
                <a:gd name="T83" fmla="*/ 173 h 173"/>
                <a:gd name="T84" fmla="*/ 72 w 143"/>
                <a:gd name="T8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73">
                  <a:moveTo>
                    <a:pt x="72" y="173"/>
                  </a:moveTo>
                  <a:lnTo>
                    <a:pt x="43" y="159"/>
                  </a:lnTo>
                  <a:lnTo>
                    <a:pt x="58" y="159"/>
                  </a:lnTo>
                  <a:lnTo>
                    <a:pt x="58" y="144"/>
                  </a:lnTo>
                  <a:lnTo>
                    <a:pt x="43" y="144"/>
                  </a:lnTo>
                  <a:lnTo>
                    <a:pt x="14" y="144"/>
                  </a:lnTo>
                  <a:lnTo>
                    <a:pt x="0" y="130"/>
                  </a:lnTo>
                  <a:lnTo>
                    <a:pt x="0" y="117"/>
                  </a:lnTo>
                  <a:lnTo>
                    <a:pt x="14" y="103"/>
                  </a:lnTo>
                  <a:lnTo>
                    <a:pt x="0" y="88"/>
                  </a:lnTo>
                  <a:lnTo>
                    <a:pt x="0" y="72"/>
                  </a:lnTo>
                  <a:lnTo>
                    <a:pt x="14" y="59"/>
                  </a:lnTo>
                  <a:lnTo>
                    <a:pt x="29" y="59"/>
                  </a:lnTo>
                  <a:lnTo>
                    <a:pt x="43" y="43"/>
                  </a:lnTo>
                  <a:lnTo>
                    <a:pt x="43" y="30"/>
                  </a:lnTo>
                  <a:lnTo>
                    <a:pt x="58" y="30"/>
                  </a:lnTo>
                  <a:lnTo>
                    <a:pt x="58" y="43"/>
                  </a:lnTo>
                  <a:lnTo>
                    <a:pt x="43" y="59"/>
                  </a:lnTo>
                  <a:lnTo>
                    <a:pt x="58" y="72"/>
                  </a:lnTo>
                  <a:lnTo>
                    <a:pt x="72" y="72"/>
                  </a:lnTo>
                  <a:lnTo>
                    <a:pt x="72" y="59"/>
                  </a:lnTo>
                  <a:lnTo>
                    <a:pt x="72" y="43"/>
                  </a:lnTo>
                  <a:lnTo>
                    <a:pt x="85" y="43"/>
                  </a:lnTo>
                  <a:lnTo>
                    <a:pt x="101" y="43"/>
                  </a:lnTo>
                  <a:lnTo>
                    <a:pt x="114" y="30"/>
                  </a:lnTo>
                  <a:lnTo>
                    <a:pt x="101" y="16"/>
                  </a:lnTo>
                  <a:lnTo>
                    <a:pt x="85" y="16"/>
                  </a:lnTo>
                  <a:lnTo>
                    <a:pt x="101" y="0"/>
                  </a:lnTo>
                  <a:lnTo>
                    <a:pt x="114" y="0"/>
                  </a:lnTo>
                  <a:lnTo>
                    <a:pt x="143" y="0"/>
                  </a:lnTo>
                  <a:lnTo>
                    <a:pt x="130" y="16"/>
                  </a:lnTo>
                  <a:lnTo>
                    <a:pt x="143" y="16"/>
                  </a:lnTo>
                  <a:lnTo>
                    <a:pt x="130" y="30"/>
                  </a:lnTo>
                  <a:lnTo>
                    <a:pt x="143" y="59"/>
                  </a:lnTo>
                  <a:lnTo>
                    <a:pt x="130" y="72"/>
                  </a:lnTo>
                  <a:lnTo>
                    <a:pt x="101" y="103"/>
                  </a:lnTo>
                  <a:lnTo>
                    <a:pt x="114" y="117"/>
                  </a:lnTo>
                  <a:lnTo>
                    <a:pt x="101" y="144"/>
                  </a:lnTo>
                  <a:lnTo>
                    <a:pt x="85" y="144"/>
                  </a:lnTo>
                  <a:lnTo>
                    <a:pt x="72" y="159"/>
                  </a:lnTo>
                  <a:lnTo>
                    <a:pt x="85" y="173"/>
                  </a:lnTo>
                  <a:lnTo>
                    <a:pt x="72" y="173"/>
                  </a:lnTo>
                  <a:lnTo>
                    <a:pt x="72" y="173"/>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45" name="Freeform 49"/>
            <p:cNvSpPr>
              <a:spLocks/>
            </p:cNvSpPr>
            <p:nvPr/>
          </p:nvSpPr>
          <p:spPr bwMode="auto">
            <a:xfrm>
              <a:off x="3530" y="2066"/>
              <a:ext cx="44" cy="29"/>
            </a:xfrm>
            <a:custGeom>
              <a:avLst/>
              <a:gdLst>
                <a:gd name="T0" fmla="*/ 45 w 59"/>
                <a:gd name="T1" fmla="*/ 44 h 44"/>
                <a:gd name="T2" fmla="*/ 30 w 59"/>
                <a:gd name="T3" fmla="*/ 44 h 44"/>
                <a:gd name="T4" fmla="*/ 16 w 59"/>
                <a:gd name="T5" fmla="*/ 29 h 44"/>
                <a:gd name="T6" fmla="*/ 0 w 59"/>
                <a:gd name="T7" fmla="*/ 15 h 44"/>
                <a:gd name="T8" fmla="*/ 0 w 59"/>
                <a:gd name="T9" fmla="*/ 0 h 44"/>
                <a:gd name="T10" fmla="*/ 16 w 59"/>
                <a:gd name="T11" fmla="*/ 0 h 44"/>
                <a:gd name="T12" fmla="*/ 30 w 59"/>
                <a:gd name="T13" fmla="*/ 0 h 44"/>
                <a:gd name="T14" fmla="*/ 30 w 59"/>
                <a:gd name="T15" fmla="*/ 15 h 44"/>
                <a:gd name="T16" fmla="*/ 45 w 59"/>
                <a:gd name="T17" fmla="*/ 15 h 44"/>
                <a:gd name="T18" fmla="*/ 59 w 59"/>
                <a:gd name="T19" fmla="*/ 29 h 44"/>
                <a:gd name="T20" fmla="*/ 59 w 59"/>
                <a:gd name="T21" fmla="*/ 44 h 44"/>
                <a:gd name="T22" fmla="*/ 45 w 59"/>
                <a:gd name="T23" fmla="*/ 44 h 44"/>
                <a:gd name="T24" fmla="*/ 45 w 59"/>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44">
                  <a:moveTo>
                    <a:pt x="45" y="44"/>
                  </a:moveTo>
                  <a:lnTo>
                    <a:pt x="30" y="44"/>
                  </a:lnTo>
                  <a:lnTo>
                    <a:pt x="16" y="29"/>
                  </a:lnTo>
                  <a:lnTo>
                    <a:pt x="0" y="15"/>
                  </a:lnTo>
                  <a:lnTo>
                    <a:pt x="0" y="0"/>
                  </a:lnTo>
                  <a:lnTo>
                    <a:pt x="16" y="0"/>
                  </a:lnTo>
                  <a:lnTo>
                    <a:pt x="30" y="0"/>
                  </a:lnTo>
                  <a:lnTo>
                    <a:pt x="30" y="15"/>
                  </a:lnTo>
                  <a:lnTo>
                    <a:pt x="45" y="15"/>
                  </a:lnTo>
                  <a:lnTo>
                    <a:pt x="59" y="29"/>
                  </a:lnTo>
                  <a:lnTo>
                    <a:pt x="59" y="44"/>
                  </a:lnTo>
                  <a:lnTo>
                    <a:pt x="45" y="44"/>
                  </a:lnTo>
                  <a:lnTo>
                    <a:pt x="45" y="4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46" name="Freeform 50"/>
            <p:cNvSpPr>
              <a:spLocks/>
            </p:cNvSpPr>
            <p:nvPr/>
          </p:nvSpPr>
          <p:spPr bwMode="auto">
            <a:xfrm>
              <a:off x="3530" y="2066"/>
              <a:ext cx="44" cy="29"/>
            </a:xfrm>
            <a:custGeom>
              <a:avLst/>
              <a:gdLst>
                <a:gd name="T0" fmla="*/ 45 w 59"/>
                <a:gd name="T1" fmla="*/ 44 h 44"/>
                <a:gd name="T2" fmla="*/ 30 w 59"/>
                <a:gd name="T3" fmla="*/ 44 h 44"/>
                <a:gd name="T4" fmla="*/ 16 w 59"/>
                <a:gd name="T5" fmla="*/ 29 h 44"/>
                <a:gd name="T6" fmla="*/ 0 w 59"/>
                <a:gd name="T7" fmla="*/ 15 h 44"/>
                <a:gd name="T8" fmla="*/ 0 w 59"/>
                <a:gd name="T9" fmla="*/ 0 h 44"/>
                <a:gd name="T10" fmla="*/ 16 w 59"/>
                <a:gd name="T11" fmla="*/ 0 h 44"/>
                <a:gd name="T12" fmla="*/ 30 w 59"/>
                <a:gd name="T13" fmla="*/ 0 h 44"/>
                <a:gd name="T14" fmla="*/ 30 w 59"/>
                <a:gd name="T15" fmla="*/ 15 h 44"/>
                <a:gd name="T16" fmla="*/ 45 w 59"/>
                <a:gd name="T17" fmla="*/ 15 h 44"/>
                <a:gd name="T18" fmla="*/ 59 w 59"/>
                <a:gd name="T19" fmla="*/ 29 h 44"/>
                <a:gd name="T20" fmla="*/ 59 w 59"/>
                <a:gd name="T21" fmla="*/ 44 h 44"/>
                <a:gd name="T22" fmla="*/ 45 w 59"/>
                <a:gd name="T23" fmla="*/ 44 h 44"/>
                <a:gd name="T24" fmla="*/ 45 w 59"/>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44">
                  <a:moveTo>
                    <a:pt x="45" y="44"/>
                  </a:moveTo>
                  <a:lnTo>
                    <a:pt x="30" y="44"/>
                  </a:lnTo>
                  <a:lnTo>
                    <a:pt x="16" y="29"/>
                  </a:lnTo>
                  <a:lnTo>
                    <a:pt x="0" y="15"/>
                  </a:lnTo>
                  <a:lnTo>
                    <a:pt x="0" y="0"/>
                  </a:lnTo>
                  <a:lnTo>
                    <a:pt x="16" y="0"/>
                  </a:lnTo>
                  <a:lnTo>
                    <a:pt x="30" y="0"/>
                  </a:lnTo>
                  <a:lnTo>
                    <a:pt x="30" y="15"/>
                  </a:lnTo>
                  <a:lnTo>
                    <a:pt x="45" y="15"/>
                  </a:lnTo>
                  <a:lnTo>
                    <a:pt x="59" y="29"/>
                  </a:lnTo>
                  <a:lnTo>
                    <a:pt x="59" y="44"/>
                  </a:lnTo>
                  <a:lnTo>
                    <a:pt x="45" y="44"/>
                  </a:lnTo>
                  <a:lnTo>
                    <a:pt x="45" y="44"/>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47" name="Freeform 51"/>
            <p:cNvSpPr>
              <a:spLocks/>
            </p:cNvSpPr>
            <p:nvPr/>
          </p:nvSpPr>
          <p:spPr bwMode="auto">
            <a:xfrm>
              <a:off x="3587" y="2066"/>
              <a:ext cx="21" cy="29"/>
            </a:xfrm>
            <a:custGeom>
              <a:avLst/>
              <a:gdLst>
                <a:gd name="T0" fmla="*/ 0 w 27"/>
                <a:gd name="T1" fmla="*/ 29 h 44"/>
                <a:gd name="T2" fmla="*/ 0 w 27"/>
                <a:gd name="T3" fmla="*/ 15 h 44"/>
                <a:gd name="T4" fmla="*/ 0 w 27"/>
                <a:gd name="T5" fmla="*/ 0 h 44"/>
                <a:gd name="T6" fmla="*/ 14 w 27"/>
                <a:gd name="T7" fmla="*/ 15 h 44"/>
                <a:gd name="T8" fmla="*/ 27 w 27"/>
                <a:gd name="T9" fmla="*/ 15 h 44"/>
                <a:gd name="T10" fmla="*/ 27 w 27"/>
                <a:gd name="T11" fmla="*/ 29 h 44"/>
                <a:gd name="T12" fmla="*/ 14 w 27"/>
                <a:gd name="T13" fmla="*/ 29 h 44"/>
                <a:gd name="T14" fmla="*/ 14 w 27"/>
                <a:gd name="T15" fmla="*/ 44 h 44"/>
                <a:gd name="T16" fmla="*/ 0 w 27"/>
                <a:gd name="T17" fmla="*/ 29 h 44"/>
                <a:gd name="T18" fmla="*/ 0 w 27"/>
                <a:gd name="T19" fmla="*/ 29 h 44"/>
                <a:gd name="T20" fmla="*/ 0 w 27"/>
                <a:gd name="T21"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4">
                  <a:moveTo>
                    <a:pt x="0" y="29"/>
                  </a:moveTo>
                  <a:lnTo>
                    <a:pt x="0" y="15"/>
                  </a:lnTo>
                  <a:lnTo>
                    <a:pt x="0" y="0"/>
                  </a:lnTo>
                  <a:lnTo>
                    <a:pt x="14" y="15"/>
                  </a:lnTo>
                  <a:lnTo>
                    <a:pt x="27" y="15"/>
                  </a:lnTo>
                  <a:lnTo>
                    <a:pt x="27" y="29"/>
                  </a:lnTo>
                  <a:lnTo>
                    <a:pt x="14" y="29"/>
                  </a:lnTo>
                  <a:lnTo>
                    <a:pt x="14" y="44"/>
                  </a:lnTo>
                  <a:lnTo>
                    <a:pt x="0" y="29"/>
                  </a:lnTo>
                  <a:lnTo>
                    <a:pt x="0" y="29"/>
                  </a:lnTo>
                  <a:lnTo>
                    <a:pt x="0" y="2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48" name="Freeform 52"/>
            <p:cNvSpPr>
              <a:spLocks/>
            </p:cNvSpPr>
            <p:nvPr/>
          </p:nvSpPr>
          <p:spPr bwMode="auto">
            <a:xfrm>
              <a:off x="3587" y="2066"/>
              <a:ext cx="21" cy="29"/>
            </a:xfrm>
            <a:custGeom>
              <a:avLst/>
              <a:gdLst>
                <a:gd name="T0" fmla="*/ 0 w 27"/>
                <a:gd name="T1" fmla="*/ 29 h 44"/>
                <a:gd name="T2" fmla="*/ 0 w 27"/>
                <a:gd name="T3" fmla="*/ 15 h 44"/>
                <a:gd name="T4" fmla="*/ 0 w 27"/>
                <a:gd name="T5" fmla="*/ 0 h 44"/>
                <a:gd name="T6" fmla="*/ 14 w 27"/>
                <a:gd name="T7" fmla="*/ 15 h 44"/>
                <a:gd name="T8" fmla="*/ 27 w 27"/>
                <a:gd name="T9" fmla="*/ 15 h 44"/>
                <a:gd name="T10" fmla="*/ 27 w 27"/>
                <a:gd name="T11" fmla="*/ 29 h 44"/>
                <a:gd name="T12" fmla="*/ 14 w 27"/>
                <a:gd name="T13" fmla="*/ 29 h 44"/>
                <a:gd name="T14" fmla="*/ 14 w 27"/>
                <a:gd name="T15" fmla="*/ 44 h 44"/>
                <a:gd name="T16" fmla="*/ 0 w 27"/>
                <a:gd name="T17" fmla="*/ 29 h 44"/>
                <a:gd name="T18" fmla="*/ 0 w 27"/>
                <a:gd name="T1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4">
                  <a:moveTo>
                    <a:pt x="0" y="29"/>
                  </a:moveTo>
                  <a:lnTo>
                    <a:pt x="0" y="15"/>
                  </a:lnTo>
                  <a:lnTo>
                    <a:pt x="0" y="0"/>
                  </a:lnTo>
                  <a:lnTo>
                    <a:pt x="14" y="15"/>
                  </a:lnTo>
                  <a:lnTo>
                    <a:pt x="27" y="15"/>
                  </a:lnTo>
                  <a:lnTo>
                    <a:pt x="27" y="29"/>
                  </a:lnTo>
                  <a:lnTo>
                    <a:pt x="14" y="29"/>
                  </a:lnTo>
                  <a:lnTo>
                    <a:pt x="14" y="44"/>
                  </a:lnTo>
                  <a:lnTo>
                    <a:pt x="0" y="29"/>
                  </a:lnTo>
                  <a:lnTo>
                    <a:pt x="0" y="29"/>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49" name="Freeform 53"/>
            <p:cNvSpPr>
              <a:spLocks/>
            </p:cNvSpPr>
            <p:nvPr/>
          </p:nvSpPr>
          <p:spPr bwMode="auto">
            <a:xfrm>
              <a:off x="3847" y="2701"/>
              <a:ext cx="556" cy="290"/>
            </a:xfrm>
            <a:custGeom>
              <a:avLst/>
              <a:gdLst>
                <a:gd name="T0" fmla="*/ 115 w 730"/>
                <a:gd name="T1" fmla="*/ 101 h 458"/>
                <a:gd name="T2" fmla="*/ 146 w 730"/>
                <a:gd name="T3" fmla="*/ 115 h 458"/>
                <a:gd name="T4" fmla="*/ 173 w 730"/>
                <a:gd name="T5" fmla="*/ 142 h 458"/>
                <a:gd name="T6" fmla="*/ 218 w 730"/>
                <a:gd name="T7" fmla="*/ 142 h 458"/>
                <a:gd name="T8" fmla="*/ 237 w 730"/>
                <a:gd name="T9" fmla="*/ 142 h 458"/>
                <a:gd name="T10" fmla="*/ 288 w 730"/>
                <a:gd name="T11" fmla="*/ 130 h 458"/>
                <a:gd name="T12" fmla="*/ 288 w 730"/>
                <a:gd name="T13" fmla="*/ 113 h 458"/>
                <a:gd name="T14" fmla="*/ 311 w 730"/>
                <a:gd name="T15" fmla="*/ 97 h 458"/>
                <a:gd name="T16" fmla="*/ 346 w 730"/>
                <a:gd name="T17" fmla="*/ 101 h 458"/>
                <a:gd name="T18" fmla="*/ 390 w 730"/>
                <a:gd name="T19" fmla="*/ 86 h 458"/>
                <a:gd name="T20" fmla="*/ 433 w 730"/>
                <a:gd name="T21" fmla="*/ 59 h 458"/>
                <a:gd name="T22" fmla="*/ 462 w 730"/>
                <a:gd name="T23" fmla="*/ 29 h 458"/>
                <a:gd name="T24" fmla="*/ 478 w 730"/>
                <a:gd name="T25" fmla="*/ 0 h 458"/>
                <a:gd name="T26" fmla="*/ 507 w 730"/>
                <a:gd name="T27" fmla="*/ 0 h 458"/>
                <a:gd name="T28" fmla="*/ 549 w 730"/>
                <a:gd name="T29" fmla="*/ 0 h 458"/>
                <a:gd name="T30" fmla="*/ 576 w 730"/>
                <a:gd name="T31" fmla="*/ 0 h 458"/>
                <a:gd name="T32" fmla="*/ 592 w 730"/>
                <a:gd name="T33" fmla="*/ 14 h 458"/>
                <a:gd name="T34" fmla="*/ 635 w 730"/>
                <a:gd name="T35" fmla="*/ 14 h 458"/>
                <a:gd name="T36" fmla="*/ 670 w 730"/>
                <a:gd name="T37" fmla="*/ 43 h 458"/>
                <a:gd name="T38" fmla="*/ 697 w 730"/>
                <a:gd name="T39" fmla="*/ 43 h 458"/>
                <a:gd name="T40" fmla="*/ 730 w 730"/>
                <a:gd name="T41" fmla="*/ 68 h 458"/>
                <a:gd name="T42" fmla="*/ 726 w 730"/>
                <a:gd name="T43" fmla="*/ 109 h 458"/>
                <a:gd name="T44" fmla="*/ 683 w 730"/>
                <a:gd name="T45" fmla="*/ 142 h 458"/>
                <a:gd name="T46" fmla="*/ 654 w 730"/>
                <a:gd name="T47" fmla="*/ 156 h 458"/>
                <a:gd name="T48" fmla="*/ 639 w 730"/>
                <a:gd name="T49" fmla="*/ 204 h 458"/>
                <a:gd name="T50" fmla="*/ 625 w 730"/>
                <a:gd name="T51" fmla="*/ 233 h 458"/>
                <a:gd name="T52" fmla="*/ 600 w 730"/>
                <a:gd name="T53" fmla="*/ 287 h 458"/>
                <a:gd name="T54" fmla="*/ 571 w 730"/>
                <a:gd name="T55" fmla="*/ 307 h 458"/>
                <a:gd name="T56" fmla="*/ 547 w 730"/>
                <a:gd name="T57" fmla="*/ 340 h 458"/>
                <a:gd name="T58" fmla="*/ 526 w 730"/>
                <a:gd name="T59" fmla="*/ 363 h 458"/>
                <a:gd name="T60" fmla="*/ 511 w 730"/>
                <a:gd name="T61" fmla="*/ 388 h 458"/>
                <a:gd name="T62" fmla="*/ 447 w 730"/>
                <a:gd name="T63" fmla="*/ 373 h 458"/>
                <a:gd name="T64" fmla="*/ 433 w 730"/>
                <a:gd name="T65" fmla="*/ 386 h 458"/>
                <a:gd name="T66" fmla="*/ 390 w 730"/>
                <a:gd name="T67" fmla="*/ 402 h 458"/>
                <a:gd name="T68" fmla="*/ 346 w 730"/>
                <a:gd name="T69" fmla="*/ 402 h 458"/>
                <a:gd name="T70" fmla="*/ 303 w 730"/>
                <a:gd name="T71" fmla="*/ 415 h 458"/>
                <a:gd name="T72" fmla="*/ 276 w 730"/>
                <a:gd name="T73" fmla="*/ 431 h 458"/>
                <a:gd name="T74" fmla="*/ 247 w 730"/>
                <a:gd name="T75" fmla="*/ 458 h 458"/>
                <a:gd name="T76" fmla="*/ 202 w 730"/>
                <a:gd name="T77" fmla="*/ 445 h 458"/>
                <a:gd name="T78" fmla="*/ 173 w 730"/>
                <a:gd name="T79" fmla="*/ 445 h 458"/>
                <a:gd name="T80" fmla="*/ 146 w 730"/>
                <a:gd name="T81" fmla="*/ 431 h 458"/>
                <a:gd name="T82" fmla="*/ 130 w 730"/>
                <a:gd name="T83" fmla="*/ 415 h 458"/>
                <a:gd name="T84" fmla="*/ 101 w 730"/>
                <a:gd name="T85" fmla="*/ 402 h 458"/>
                <a:gd name="T86" fmla="*/ 72 w 730"/>
                <a:gd name="T87" fmla="*/ 373 h 458"/>
                <a:gd name="T88" fmla="*/ 59 w 730"/>
                <a:gd name="T89" fmla="*/ 344 h 458"/>
                <a:gd name="T90" fmla="*/ 43 w 730"/>
                <a:gd name="T91" fmla="*/ 317 h 458"/>
                <a:gd name="T92" fmla="*/ 30 w 730"/>
                <a:gd name="T93" fmla="*/ 287 h 458"/>
                <a:gd name="T94" fmla="*/ 0 w 730"/>
                <a:gd name="T95" fmla="*/ 301 h 458"/>
                <a:gd name="T96" fmla="*/ 14 w 730"/>
                <a:gd name="T97" fmla="*/ 258 h 458"/>
                <a:gd name="T98" fmla="*/ 43 w 730"/>
                <a:gd name="T99" fmla="*/ 229 h 458"/>
                <a:gd name="T100" fmla="*/ 59 w 730"/>
                <a:gd name="T101" fmla="*/ 200 h 458"/>
                <a:gd name="T102" fmla="*/ 59 w 730"/>
                <a:gd name="T103" fmla="*/ 173 h 458"/>
                <a:gd name="T104" fmla="*/ 43 w 730"/>
                <a:gd name="T105" fmla="*/ 142 h 458"/>
                <a:gd name="T106" fmla="*/ 76 w 730"/>
                <a:gd name="T107" fmla="*/ 134 h 458"/>
                <a:gd name="T108" fmla="*/ 88 w 730"/>
                <a:gd name="T109" fmla="*/ 152 h 458"/>
                <a:gd name="T110" fmla="*/ 101 w 730"/>
                <a:gd name="T111" fmla="*/ 128 h 458"/>
                <a:gd name="T112" fmla="*/ 84 w 730"/>
                <a:gd name="T113" fmla="*/ 7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0" h="458">
                  <a:moveTo>
                    <a:pt x="84" y="78"/>
                  </a:moveTo>
                  <a:lnTo>
                    <a:pt x="115" y="101"/>
                  </a:lnTo>
                  <a:lnTo>
                    <a:pt x="130" y="115"/>
                  </a:lnTo>
                  <a:lnTo>
                    <a:pt x="146" y="115"/>
                  </a:lnTo>
                  <a:lnTo>
                    <a:pt x="160" y="128"/>
                  </a:lnTo>
                  <a:lnTo>
                    <a:pt x="173" y="142"/>
                  </a:lnTo>
                  <a:lnTo>
                    <a:pt x="202" y="142"/>
                  </a:lnTo>
                  <a:lnTo>
                    <a:pt x="218" y="142"/>
                  </a:lnTo>
                  <a:lnTo>
                    <a:pt x="231" y="142"/>
                  </a:lnTo>
                  <a:lnTo>
                    <a:pt x="237" y="142"/>
                  </a:lnTo>
                  <a:lnTo>
                    <a:pt x="274" y="130"/>
                  </a:lnTo>
                  <a:lnTo>
                    <a:pt x="288" y="130"/>
                  </a:lnTo>
                  <a:lnTo>
                    <a:pt x="278" y="119"/>
                  </a:lnTo>
                  <a:lnTo>
                    <a:pt x="288" y="113"/>
                  </a:lnTo>
                  <a:lnTo>
                    <a:pt x="288" y="101"/>
                  </a:lnTo>
                  <a:lnTo>
                    <a:pt x="311" y="97"/>
                  </a:lnTo>
                  <a:lnTo>
                    <a:pt x="332" y="101"/>
                  </a:lnTo>
                  <a:lnTo>
                    <a:pt x="346" y="101"/>
                  </a:lnTo>
                  <a:lnTo>
                    <a:pt x="361" y="101"/>
                  </a:lnTo>
                  <a:lnTo>
                    <a:pt x="390" y="86"/>
                  </a:lnTo>
                  <a:lnTo>
                    <a:pt x="404" y="72"/>
                  </a:lnTo>
                  <a:lnTo>
                    <a:pt x="433" y="59"/>
                  </a:lnTo>
                  <a:lnTo>
                    <a:pt x="447" y="43"/>
                  </a:lnTo>
                  <a:lnTo>
                    <a:pt x="462" y="29"/>
                  </a:lnTo>
                  <a:lnTo>
                    <a:pt x="462" y="14"/>
                  </a:lnTo>
                  <a:lnTo>
                    <a:pt x="478" y="0"/>
                  </a:lnTo>
                  <a:lnTo>
                    <a:pt x="491" y="0"/>
                  </a:lnTo>
                  <a:lnTo>
                    <a:pt x="507" y="0"/>
                  </a:lnTo>
                  <a:lnTo>
                    <a:pt x="536" y="0"/>
                  </a:lnTo>
                  <a:lnTo>
                    <a:pt x="549" y="0"/>
                  </a:lnTo>
                  <a:lnTo>
                    <a:pt x="565" y="0"/>
                  </a:lnTo>
                  <a:lnTo>
                    <a:pt x="576" y="0"/>
                  </a:lnTo>
                  <a:lnTo>
                    <a:pt x="576" y="14"/>
                  </a:lnTo>
                  <a:lnTo>
                    <a:pt x="592" y="14"/>
                  </a:lnTo>
                  <a:lnTo>
                    <a:pt x="606" y="29"/>
                  </a:lnTo>
                  <a:lnTo>
                    <a:pt x="635" y="14"/>
                  </a:lnTo>
                  <a:lnTo>
                    <a:pt x="664" y="29"/>
                  </a:lnTo>
                  <a:lnTo>
                    <a:pt x="670" y="43"/>
                  </a:lnTo>
                  <a:lnTo>
                    <a:pt x="681" y="39"/>
                  </a:lnTo>
                  <a:lnTo>
                    <a:pt x="697" y="43"/>
                  </a:lnTo>
                  <a:lnTo>
                    <a:pt x="706" y="59"/>
                  </a:lnTo>
                  <a:lnTo>
                    <a:pt x="730" y="68"/>
                  </a:lnTo>
                  <a:lnTo>
                    <a:pt x="730" y="84"/>
                  </a:lnTo>
                  <a:lnTo>
                    <a:pt x="726" y="109"/>
                  </a:lnTo>
                  <a:lnTo>
                    <a:pt x="704" y="130"/>
                  </a:lnTo>
                  <a:lnTo>
                    <a:pt x="683" y="142"/>
                  </a:lnTo>
                  <a:lnTo>
                    <a:pt x="670" y="152"/>
                  </a:lnTo>
                  <a:lnTo>
                    <a:pt x="654" y="156"/>
                  </a:lnTo>
                  <a:lnTo>
                    <a:pt x="642" y="177"/>
                  </a:lnTo>
                  <a:lnTo>
                    <a:pt x="639" y="204"/>
                  </a:lnTo>
                  <a:lnTo>
                    <a:pt x="629" y="216"/>
                  </a:lnTo>
                  <a:lnTo>
                    <a:pt x="625" y="233"/>
                  </a:lnTo>
                  <a:lnTo>
                    <a:pt x="617" y="270"/>
                  </a:lnTo>
                  <a:lnTo>
                    <a:pt x="600" y="287"/>
                  </a:lnTo>
                  <a:lnTo>
                    <a:pt x="592" y="303"/>
                  </a:lnTo>
                  <a:lnTo>
                    <a:pt x="571" y="307"/>
                  </a:lnTo>
                  <a:lnTo>
                    <a:pt x="571" y="324"/>
                  </a:lnTo>
                  <a:lnTo>
                    <a:pt x="547" y="340"/>
                  </a:lnTo>
                  <a:lnTo>
                    <a:pt x="544" y="348"/>
                  </a:lnTo>
                  <a:lnTo>
                    <a:pt x="526" y="363"/>
                  </a:lnTo>
                  <a:lnTo>
                    <a:pt x="518" y="377"/>
                  </a:lnTo>
                  <a:lnTo>
                    <a:pt x="511" y="388"/>
                  </a:lnTo>
                  <a:lnTo>
                    <a:pt x="462" y="386"/>
                  </a:lnTo>
                  <a:lnTo>
                    <a:pt x="447" y="373"/>
                  </a:lnTo>
                  <a:lnTo>
                    <a:pt x="433" y="373"/>
                  </a:lnTo>
                  <a:lnTo>
                    <a:pt x="433" y="386"/>
                  </a:lnTo>
                  <a:lnTo>
                    <a:pt x="404" y="402"/>
                  </a:lnTo>
                  <a:lnTo>
                    <a:pt x="390" y="402"/>
                  </a:lnTo>
                  <a:lnTo>
                    <a:pt x="377" y="386"/>
                  </a:lnTo>
                  <a:lnTo>
                    <a:pt x="346" y="402"/>
                  </a:lnTo>
                  <a:lnTo>
                    <a:pt x="332" y="415"/>
                  </a:lnTo>
                  <a:lnTo>
                    <a:pt x="303" y="415"/>
                  </a:lnTo>
                  <a:lnTo>
                    <a:pt x="288" y="415"/>
                  </a:lnTo>
                  <a:lnTo>
                    <a:pt x="276" y="431"/>
                  </a:lnTo>
                  <a:lnTo>
                    <a:pt x="260" y="445"/>
                  </a:lnTo>
                  <a:lnTo>
                    <a:pt x="247" y="458"/>
                  </a:lnTo>
                  <a:lnTo>
                    <a:pt x="231" y="458"/>
                  </a:lnTo>
                  <a:lnTo>
                    <a:pt x="202" y="445"/>
                  </a:lnTo>
                  <a:lnTo>
                    <a:pt x="189" y="445"/>
                  </a:lnTo>
                  <a:lnTo>
                    <a:pt x="173" y="445"/>
                  </a:lnTo>
                  <a:lnTo>
                    <a:pt x="160" y="445"/>
                  </a:lnTo>
                  <a:lnTo>
                    <a:pt x="146" y="431"/>
                  </a:lnTo>
                  <a:lnTo>
                    <a:pt x="130" y="431"/>
                  </a:lnTo>
                  <a:lnTo>
                    <a:pt x="130" y="415"/>
                  </a:lnTo>
                  <a:lnTo>
                    <a:pt x="115" y="415"/>
                  </a:lnTo>
                  <a:lnTo>
                    <a:pt x="101" y="402"/>
                  </a:lnTo>
                  <a:lnTo>
                    <a:pt x="88" y="386"/>
                  </a:lnTo>
                  <a:lnTo>
                    <a:pt x="72" y="373"/>
                  </a:lnTo>
                  <a:lnTo>
                    <a:pt x="59" y="359"/>
                  </a:lnTo>
                  <a:lnTo>
                    <a:pt x="59" y="344"/>
                  </a:lnTo>
                  <a:lnTo>
                    <a:pt x="59" y="330"/>
                  </a:lnTo>
                  <a:lnTo>
                    <a:pt x="43" y="317"/>
                  </a:lnTo>
                  <a:lnTo>
                    <a:pt x="30" y="301"/>
                  </a:lnTo>
                  <a:lnTo>
                    <a:pt x="30" y="287"/>
                  </a:lnTo>
                  <a:lnTo>
                    <a:pt x="0" y="287"/>
                  </a:lnTo>
                  <a:lnTo>
                    <a:pt x="0" y="301"/>
                  </a:lnTo>
                  <a:lnTo>
                    <a:pt x="0" y="287"/>
                  </a:lnTo>
                  <a:lnTo>
                    <a:pt x="14" y="258"/>
                  </a:lnTo>
                  <a:lnTo>
                    <a:pt x="30" y="258"/>
                  </a:lnTo>
                  <a:lnTo>
                    <a:pt x="43" y="229"/>
                  </a:lnTo>
                  <a:lnTo>
                    <a:pt x="43" y="200"/>
                  </a:lnTo>
                  <a:lnTo>
                    <a:pt x="59" y="200"/>
                  </a:lnTo>
                  <a:lnTo>
                    <a:pt x="59" y="187"/>
                  </a:lnTo>
                  <a:lnTo>
                    <a:pt x="59" y="173"/>
                  </a:lnTo>
                  <a:lnTo>
                    <a:pt x="43" y="157"/>
                  </a:lnTo>
                  <a:lnTo>
                    <a:pt x="43" y="142"/>
                  </a:lnTo>
                  <a:lnTo>
                    <a:pt x="59" y="142"/>
                  </a:lnTo>
                  <a:lnTo>
                    <a:pt x="76" y="134"/>
                  </a:lnTo>
                  <a:lnTo>
                    <a:pt x="72" y="146"/>
                  </a:lnTo>
                  <a:lnTo>
                    <a:pt x="88" y="152"/>
                  </a:lnTo>
                  <a:lnTo>
                    <a:pt x="88" y="142"/>
                  </a:lnTo>
                  <a:lnTo>
                    <a:pt x="101" y="128"/>
                  </a:lnTo>
                  <a:lnTo>
                    <a:pt x="92" y="101"/>
                  </a:lnTo>
                  <a:lnTo>
                    <a:pt x="84" y="78"/>
                  </a:lnTo>
                  <a:lnTo>
                    <a:pt x="84" y="78"/>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0" name="Freeform 54"/>
            <p:cNvSpPr>
              <a:spLocks/>
            </p:cNvSpPr>
            <p:nvPr/>
          </p:nvSpPr>
          <p:spPr bwMode="auto">
            <a:xfrm>
              <a:off x="4464" y="3636"/>
              <a:ext cx="153" cy="90"/>
            </a:xfrm>
            <a:custGeom>
              <a:avLst/>
              <a:gdLst>
                <a:gd name="T0" fmla="*/ 0 w 202"/>
                <a:gd name="T1" fmla="*/ 12 h 142"/>
                <a:gd name="T2" fmla="*/ 29 w 202"/>
                <a:gd name="T3" fmla="*/ 0 h 142"/>
                <a:gd name="T4" fmla="*/ 45 w 202"/>
                <a:gd name="T5" fmla="*/ 0 h 142"/>
                <a:gd name="T6" fmla="*/ 58 w 202"/>
                <a:gd name="T7" fmla="*/ 12 h 142"/>
                <a:gd name="T8" fmla="*/ 72 w 202"/>
                <a:gd name="T9" fmla="*/ 27 h 142"/>
                <a:gd name="T10" fmla="*/ 101 w 202"/>
                <a:gd name="T11" fmla="*/ 27 h 142"/>
                <a:gd name="T12" fmla="*/ 130 w 202"/>
                <a:gd name="T13" fmla="*/ 41 h 142"/>
                <a:gd name="T14" fmla="*/ 144 w 202"/>
                <a:gd name="T15" fmla="*/ 57 h 142"/>
                <a:gd name="T16" fmla="*/ 157 w 202"/>
                <a:gd name="T17" fmla="*/ 57 h 142"/>
                <a:gd name="T18" fmla="*/ 173 w 202"/>
                <a:gd name="T19" fmla="*/ 70 h 142"/>
                <a:gd name="T20" fmla="*/ 173 w 202"/>
                <a:gd name="T21" fmla="*/ 84 h 142"/>
                <a:gd name="T22" fmla="*/ 188 w 202"/>
                <a:gd name="T23" fmla="*/ 97 h 142"/>
                <a:gd name="T24" fmla="*/ 202 w 202"/>
                <a:gd name="T25" fmla="*/ 113 h 142"/>
                <a:gd name="T26" fmla="*/ 202 w 202"/>
                <a:gd name="T27" fmla="*/ 142 h 142"/>
                <a:gd name="T28" fmla="*/ 188 w 202"/>
                <a:gd name="T29" fmla="*/ 142 h 142"/>
                <a:gd name="T30" fmla="*/ 173 w 202"/>
                <a:gd name="T31" fmla="*/ 113 h 142"/>
                <a:gd name="T32" fmla="*/ 157 w 202"/>
                <a:gd name="T33" fmla="*/ 97 h 142"/>
                <a:gd name="T34" fmla="*/ 144 w 202"/>
                <a:gd name="T35" fmla="*/ 84 h 142"/>
                <a:gd name="T36" fmla="*/ 115 w 202"/>
                <a:gd name="T37" fmla="*/ 70 h 142"/>
                <a:gd name="T38" fmla="*/ 101 w 202"/>
                <a:gd name="T39" fmla="*/ 57 h 142"/>
                <a:gd name="T40" fmla="*/ 72 w 202"/>
                <a:gd name="T41" fmla="*/ 41 h 142"/>
                <a:gd name="T42" fmla="*/ 58 w 202"/>
                <a:gd name="T43" fmla="*/ 27 h 142"/>
                <a:gd name="T44" fmla="*/ 29 w 202"/>
                <a:gd name="T45" fmla="*/ 27 h 142"/>
                <a:gd name="T46" fmla="*/ 14 w 202"/>
                <a:gd name="T47" fmla="*/ 27 h 142"/>
                <a:gd name="T48" fmla="*/ 0 w 202"/>
                <a:gd name="T49" fmla="*/ 12 h 142"/>
                <a:gd name="T50" fmla="*/ 0 w 202"/>
                <a:gd name="T51" fmla="*/ 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2" h="142">
                  <a:moveTo>
                    <a:pt x="0" y="12"/>
                  </a:moveTo>
                  <a:lnTo>
                    <a:pt x="29" y="0"/>
                  </a:lnTo>
                  <a:lnTo>
                    <a:pt x="45" y="0"/>
                  </a:lnTo>
                  <a:lnTo>
                    <a:pt x="58" y="12"/>
                  </a:lnTo>
                  <a:lnTo>
                    <a:pt x="72" y="27"/>
                  </a:lnTo>
                  <a:lnTo>
                    <a:pt x="101" y="27"/>
                  </a:lnTo>
                  <a:lnTo>
                    <a:pt x="130" y="41"/>
                  </a:lnTo>
                  <a:lnTo>
                    <a:pt x="144" y="57"/>
                  </a:lnTo>
                  <a:lnTo>
                    <a:pt x="157" y="57"/>
                  </a:lnTo>
                  <a:lnTo>
                    <a:pt x="173" y="70"/>
                  </a:lnTo>
                  <a:lnTo>
                    <a:pt x="173" y="84"/>
                  </a:lnTo>
                  <a:lnTo>
                    <a:pt x="188" y="97"/>
                  </a:lnTo>
                  <a:lnTo>
                    <a:pt x="202" y="113"/>
                  </a:lnTo>
                  <a:lnTo>
                    <a:pt x="202" y="142"/>
                  </a:lnTo>
                  <a:lnTo>
                    <a:pt x="188" y="142"/>
                  </a:lnTo>
                  <a:lnTo>
                    <a:pt x="173" y="113"/>
                  </a:lnTo>
                  <a:lnTo>
                    <a:pt x="157" y="97"/>
                  </a:lnTo>
                  <a:lnTo>
                    <a:pt x="144" y="84"/>
                  </a:lnTo>
                  <a:lnTo>
                    <a:pt x="115" y="70"/>
                  </a:lnTo>
                  <a:lnTo>
                    <a:pt x="101" y="57"/>
                  </a:lnTo>
                  <a:lnTo>
                    <a:pt x="72" y="41"/>
                  </a:lnTo>
                  <a:lnTo>
                    <a:pt x="58" y="27"/>
                  </a:lnTo>
                  <a:lnTo>
                    <a:pt x="29" y="27"/>
                  </a:lnTo>
                  <a:lnTo>
                    <a:pt x="14" y="27"/>
                  </a:lnTo>
                  <a:lnTo>
                    <a:pt x="0" y="12"/>
                  </a:lnTo>
                  <a:lnTo>
                    <a:pt x="0" y="12"/>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1" name="Freeform 56"/>
            <p:cNvSpPr>
              <a:spLocks/>
            </p:cNvSpPr>
            <p:nvPr/>
          </p:nvSpPr>
          <p:spPr bwMode="auto">
            <a:xfrm>
              <a:off x="2505" y="3144"/>
              <a:ext cx="46" cy="33"/>
            </a:xfrm>
            <a:custGeom>
              <a:avLst/>
              <a:gdLst>
                <a:gd name="T0" fmla="*/ 0 w 60"/>
                <a:gd name="T1" fmla="*/ 21 h 52"/>
                <a:gd name="T2" fmla="*/ 7 w 60"/>
                <a:gd name="T3" fmla="*/ 9 h 52"/>
                <a:gd name="T4" fmla="*/ 19 w 60"/>
                <a:gd name="T5" fmla="*/ 3 h 52"/>
                <a:gd name="T6" fmla="*/ 36 w 60"/>
                <a:gd name="T7" fmla="*/ 0 h 52"/>
                <a:gd name="T8" fmla="*/ 46 w 60"/>
                <a:gd name="T9" fmla="*/ 0 h 52"/>
                <a:gd name="T10" fmla="*/ 60 w 60"/>
                <a:gd name="T11" fmla="*/ 19 h 52"/>
                <a:gd name="T12" fmla="*/ 60 w 60"/>
                <a:gd name="T13" fmla="*/ 40 h 52"/>
                <a:gd name="T14" fmla="*/ 46 w 60"/>
                <a:gd name="T15" fmla="*/ 52 h 52"/>
                <a:gd name="T16" fmla="*/ 36 w 60"/>
                <a:gd name="T17" fmla="*/ 52 h 52"/>
                <a:gd name="T18" fmla="*/ 23 w 60"/>
                <a:gd name="T19" fmla="*/ 50 h 52"/>
                <a:gd name="T20" fmla="*/ 7 w 60"/>
                <a:gd name="T21" fmla="*/ 44 h 52"/>
                <a:gd name="T22" fmla="*/ 0 w 60"/>
                <a:gd name="T23" fmla="*/ 21 h 52"/>
                <a:gd name="T24" fmla="*/ 0 w 60"/>
                <a:gd name="T25"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2">
                  <a:moveTo>
                    <a:pt x="0" y="21"/>
                  </a:moveTo>
                  <a:lnTo>
                    <a:pt x="7" y="9"/>
                  </a:lnTo>
                  <a:lnTo>
                    <a:pt x="19" y="3"/>
                  </a:lnTo>
                  <a:lnTo>
                    <a:pt x="36" y="0"/>
                  </a:lnTo>
                  <a:lnTo>
                    <a:pt x="46" y="0"/>
                  </a:lnTo>
                  <a:lnTo>
                    <a:pt x="60" y="19"/>
                  </a:lnTo>
                  <a:lnTo>
                    <a:pt x="60" y="40"/>
                  </a:lnTo>
                  <a:lnTo>
                    <a:pt x="46" y="52"/>
                  </a:lnTo>
                  <a:lnTo>
                    <a:pt x="36" y="52"/>
                  </a:lnTo>
                  <a:lnTo>
                    <a:pt x="23" y="50"/>
                  </a:lnTo>
                  <a:lnTo>
                    <a:pt x="7" y="44"/>
                  </a:lnTo>
                  <a:lnTo>
                    <a:pt x="0" y="21"/>
                  </a:lnTo>
                  <a:lnTo>
                    <a:pt x="0" y="21"/>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2" name="Freeform 57"/>
            <p:cNvSpPr>
              <a:spLocks/>
            </p:cNvSpPr>
            <p:nvPr/>
          </p:nvSpPr>
          <p:spPr bwMode="auto">
            <a:xfrm>
              <a:off x="3288" y="2791"/>
              <a:ext cx="29" cy="31"/>
            </a:xfrm>
            <a:custGeom>
              <a:avLst/>
              <a:gdLst>
                <a:gd name="T0" fmla="*/ 18 w 37"/>
                <a:gd name="T1" fmla="*/ 0 h 50"/>
                <a:gd name="T2" fmla="*/ 37 w 37"/>
                <a:gd name="T3" fmla="*/ 15 h 50"/>
                <a:gd name="T4" fmla="*/ 37 w 37"/>
                <a:gd name="T5" fmla="*/ 39 h 50"/>
                <a:gd name="T6" fmla="*/ 33 w 37"/>
                <a:gd name="T7" fmla="*/ 48 h 50"/>
                <a:gd name="T8" fmla="*/ 18 w 37"/>
                <a:gd name="T9" fmla="*/ 50 h 50"/>
                <a:gd name="T10" fmla="*/ 8 w 37"/>
                <a:gd name="T11" fmla="*/ 50 h 50"/>
                <a:gd name="T12" fmla="*/ 0 w 37"/>
                <a:gd name="T13" fmla="*/ 39 h 50"/>
                <a:gd name="T14" fmla="*/ 0 w 37"/>
                <a:gd name="T15" fmla="*/ 14 h 50"/>
                <a:gd name="T16" fmla="*/ 14 w 37"/>
                <a:gd name="T17" fmla="*/ 2 h 50"/>
                <a:gd name="T18" fmla="*/ 18 w 37"/>
                <a:gd name="T19" fmla="*/ 0 h 50"/>
                <a:gd name="T20" fmla="*/ 18 w 3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0">
                  <a:moveTo>
                    <a:pt x="18" y="0"/>
                  </a:moveTo>
                  <a:lnTo>
                    <a:pt x="37" y="15"/>
                  </a:lnTo>
                  <a:lnTo>
                    <a:pt x="37" y="39"/>
                  </a:lnTo>
                  <a:lnTo>
                    <a:pt x="33" y="48"/>
                  </a:lnTo>
                  <a:lnTo>
                    <a:pt x="18" y="50"/>
                  </a:lnTo>
                  <a:lnTo>
                    <a:pt x="8" y="50"/>
                  </a:lnTo>
                  <a:lnTo>
                    <a:pt x="0" y="39"/>
                  </a:lnTo>
                  <a:lnTo>
                    <a:pt x="0" y="14"/>
                  </a:lnTo>
                  <a:lnTo>
                    <a:pt x="14" y="2"/>
                  </a:lnTo>
                  <a:lnTo>
                    <a:pt x="18" y="0"/>
                  </a:lnTo>
                  <a:lnTo>
                    <a:pt x="18" y="0"/>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3" name="Freeform 58"/>
            <p:cNvSpPr>
              <a:spLocks/>
            </p:cNvSpPr>
            <p:nvPr/>
          </p:nvSpPr>
          <p:spPr bwMode="auto">
            <a:xfrm>
              <a:off x="3288" y="2791"/>
              <a:ext cx="29" cy="31"/>
            </a:xfrm>
            <a:custGeom>
              <a:avLst/>
              <a:gdLst>
                <a:gd name="T0" fmla="*/ 18 w 37"/>
                <a:gd name="T1" fmla="*/ 0 h 50"/>
                <a:gd name="T2" fmla="*/ 37 w 37"/>
                <a:gd name="T3" fmla="*/ 15 h 50"/>
                <a:gd name="T4" fmla="*/ 37 w 37"/>
                <a:gd name="T5" fmla="*/ 39 h 50"/>
                <a:gd name="T6" fmla="*/ 33 w 37"/>
                <a:gd name="T7" fmla="*/ 48 h 50"/>
                <a:gd name="T8" fmla="*/ 18 w 37"/>
                <a:gd name="T9" fmla="*/ 50 h 50"/>
                <a:gd name="T10" fmla="*/ 8 w 37"/>
                <a:gd name="T11" fmla="*/ 50 h 50"/>
                <a:gd name="T12" fmla="*/ 0 w 37"/>
                <a:gd name="T13" fmla="*/ 39 h 50"/>
                <a:gd name="T14" fmla="*/ 0 w 37"/>
                <a:gd name="T15" fmla="*/ 14 h 50"/>
                <a:gd name="T16" fmla="*/ 14 w 37"/>
                <a:gd name="T17" fmla="*/ 2 h 50"/>
                <a:gd name="T18" fmla="*/ 18 w 37"/>
                <a:gd name="T19" fmla="*/ 0 h 50"/>
                <a:gd name="T20" fmla="*/ 18 w 37"/>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0">
                  <a:moveTo>
                    <a:pt x="18" y="0"/>
                  </a:moveTo>
                  <a:lnTo>
                    <a:pt x="37" y="15"/>
                  </a:lnTo>
                  <a:lnTo>
                    <a:pt x="37" y="39"/>
                  </a:lnTo>
                  <a:lnTo>
                    <a:pt x="33" y="48"/>
                  </a:lnTo>
                  <a:lnTo>
                    <a:pt x="18" y="50"/>
                  </a:lnTo>
                  <a:lnTo>
                    <a:pt x="8" y="50"/>
                  </a:lnTo>
                  <a:lnTo>
                    <a:pt x="0" y="39"/>
                  </a:lnTo>
                  <a:lnTo>
                    <a:pt x="0" y="14"/>
                  </a:lnTo>
                  <a:lnTo>
                    <a:pt x="14" y="2"/>
                  </a:lnTo>
                  <a:lnTo>
                    <a:pt x="18" y="0"/>
                  </a:lnTo>
                  <a:lnTo>
                    <a:pt x="18" y="0"/>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54" name="Freeform 59"/>
            <p:cNvSpPr>
              <a:spLocks/>
            </p:cNvSpPr>
            <p:nvPr/>
          </p:nvSpPr>
          <p:spPr bwMode="auto">
            <a:xfrm>
              <a:off x="2718" y="1483"/>
              <a:ext cx="22" cy="28"/>
            </a:xfrm>
            <a:custGeom>
              <a:avLst/>
              <a:gdLst>
                <a:gd name="T0" fmla="*/ 29 w 29"/>
                <a:gd name="T1" fmla="*/ 43 h 43"/>
                <a:gd name="T2" fmla="*/ 15 w 29"/>
                <a:gd name="T3" fmla="*/ 29 h 43"/>
                <a:gd name="T4" fmla="*/ 0 w 29"/>
                <a:gd name="T5" fmla="*/ 14 h 43"/>
                <a:gd name="T6" fmla="*/ 15 w 29"/>
                <a:gd name="T7" fmla="*/ 14 h 43"/>
                <a:gd name="T8" fmla="*/ 29 w 29"/>
                <a:gd name="T9" fmla="*/ 0 h 43"/>
                <a:gd name="T10" fmla="*/ 29 w 29"/>
                <a:gd name="T11" fmla="*/ 14 h 43"/>
                <a:gd name="T12" fmla="*/ 29 w 29"/>
                <a:gd name="T13" fmla="*/ 29 h 43"/>
                <a:gd name="T14" fmla="*/ 29 w 29"/>
                <a:gd name="T15" fmla="*/ 43 h 43"/>
                <a:gd name="T16" fmla="*/ 29 w 29"/>
                <a:gd name="T17" fmla="*/ 43 h 43"/>
                <a:gd name="T18" fmla="*/ 29 w 29"/>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43">
                  <a:moveTo>
                    <a:pt x="29" y="43"/>
                  </a:moveTo>
                  <a:lnTo>
                    <a:pt x="15" y="29"/>
                  </a:lnTo>
                  <a:lnTo>
                    <a:pt x="0" y="14"/>
                  </a:lnTo>
                  <a:lnTo>
                    <a:pt x="15" y="14"/>
                  </a:lnTo>
                  <a:lnTo>
                    <a:pt x="29" y="0"/>
                  </a:lnTo>
                  <a:lnTo>
                    <a:pt x="29" y="14"/>
                  </a:lnTo>
                  <a:lnTo>
                    <a:pt x="29" y="29"/>
                  </a:lnTo>
                  <a:lnTo>
                    <a:pt x="29" y="43"/>
                  </a:lnTo>
                  <a:lnTo>
                    <a:pt x="29" y="43"/>
                  </a:lnTo>
                  <a:lnTo>
                    <a:pt x="29" y="43"/>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5" name="Freeform 60"/>
            <p:cNvSpPr>
              <a:spLocks/>
            </p:cNvSpPr>
            <p:nvPr/>
          </p:nvSpPr>
          <p:spPr bwMode="auto">
            <a:xfrm>
              <a:off x="2873" y="1373"/>
              <a:ext cx="32" cy="72"/>
            </a:xfrm>
            <a:custGeom>
              <a:avLst/>
              <a:gdLst>
                <a:gd name="T0" fmla="*/ 0 w 45"/>
                <a:gd name="T1" fmla="*/ 114 h 114"/>
                <a:gd name="T2" fmla="*/ 16 w 45"/>
                <a:gd name="T3" fmla="*/ 101 h 114"/>
                <a:gd name="T4" fmla="*/ 16 w 45"/>
                <a:gd name="T5" fmla="*/ 85 h 114"/>
                <a:gd name="T6" fmla="*/ 0 w 45"/>
                <a:gd name="T7" fmla="*/ 72 h 114"/>
                <a:gd name="T8" fmla="*/ 0 w 45"/>
                <a:gd name="T9" fmla="*/ 58 h 114"/>
                <a:gd name="T10" fmla="*/ 30 w 45"/>
                <a:gd name="T11" fmla="*/ 58 h 114"/>
                <a:gd name="T12" fmla="*/ 30 w 45"/>
                <a:gd name="T13" fmla="*/ 42 h 114"/>
                <a:gd name="T14" fmla="*/ 45 w 45"/>
                <a:gd name="T15" fmla="*/ 0 h 114"/>
                <a:gd name="T16" fmla="*/ 45 w 45"/>
                <a:gd name="T17" fmla="*/ 27 h 114"/>
                <a:gd name="T18" fmla="*/ 45 w 45"/>
                <a:gd name="T19" fmla="*/ 42 h 114"/>
                <a:gd name="T20" fmla="*/ 45 w 45"/>
                <a:gd name="T21" fmla="*/ 58 h 114"/>
                <a:gd name="T22" fmla="*/ 45 w 45"/>
                <a:gd name="T23" fmla="*/ 72 h 114"/>
                <a:gd name="T24" fmla="*/ 30 w 45"/>
                <a:gd name="T25" fmla="*/ 85 h 114"/>
                <a:gd name="T26" fmla="*/ 30 w 45"/>
                <a:gd name="T27" fmla="*/ 101 h 114"/>
                <a:gd name="T28" fmla="*/ 0 w 45"/>
                <a:gd name="T29" fmla="*/ 114 h 114"/>
                <a:gd name="T30" fmla="*/ 0 w 45"/>
                <a:gd name="T31" fmla="*/ 114 h 114"/>
                <a:gd name="T32" fmla="*/ 0 w 45"/>
                <a:gd name="T3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114">
                  <a:moveTo>
                    <a:pt x="0" y="114"/>
                  </a:moveTo>
                  <a:lnTo>
                    <a:pt x="16" y="101"/>
                  </a:lnTo>
                  <a:lnTo>
                    <a:pt x="16" y="85"/>
                  </a:lnTo>
                  <a:lnTo>
                    <a:pt x="0" y="72"/>
                  </a:lnTo>
                  <a:lnTo>
                    <a:pt x="0" y="58"/>
                  </a:lnTo>
                  <a:lnTo>
                    <a:pt x="30" y="58"/>
                  </a:lnTo>
                  <a:lnTo>
                    <a:pt x="30" y="42"/>
                  </a:lnTo>
                  <a:lnTo>
                    <a:pt x="45" y="0"/>
                  </a:lnTo>
                  <a:lnTo>
                    <a:pt x="45" y="27"/>
                  </a:lnTo>
                  <a:lnTo>
                    <a:pt x="45" y="42"/>
                  </a:lnTo>
                  <a:lnTo>
                    <a:pt x="45" y="58"/>
                  </a:lnTo>
                  <a:lnTo>
                    <a:pt x="45" y="72"/>
                  </a:lnTo>
                  <a:lnTo>
                    <a:pt x="30" y="85"/>
                  </a:lnTo>
                  <a:lnTo>
                    <a:pt x="30" y="101"/>
                  </a:lnTo>
                  <a:lnTo>
                    <a:pt x="0" y="114"/>
                  </a:lnTo>
                  <a:lnTo>
                    <a:pt x="0" y="114"/>
                  </a:lnTo>
                  <a:lnTo>
                    <a:pt x="0" y="114"/>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6" name="Freeform 61"/>
            <p:cNvSpPr>
              <a:spLocks/>
            </p:cNvSpPr>
            <p:nvPr/>
          </p:nvSpPr>
          <p:spPr bwMode="auto">
            <a:xfrm>
              <a:off x="2443" y="1492"/>
              <a:ext cx="77" cy="62"/>
            </a:xfrm>
            <a:custGeom>
              <a:avLst/>
              <a:gdLst>
                <a:gd name="T0" fmla="*/ 0 w 101"/>
                <a:gd name="T1" fmla="*/ 101 h 101"/>
                <a:gd name="T2" fmla="*/ 16 w 101"/>
                <a:gd name="T3" fmla="*/ 72 h 101"/>
                <a:gd name="T4" fmla="*/ 29 w 101"/>
                <a:gd name="T5" fmla="*/ 58 h 101"/>
                <a:gd name="T6" fmla="*/ 45 w 101"/>
                <a:gd name="T7" fmla="*/ 72 h 101"/>
                <a:gd name="T8" fmla="*/ 45 w 101"/>
                <a:gd name="T9" fmla="*/ 87 h 101"/>
                <a:gd name="T10" fmla="*/ 58 w 101"/>
                <a:gd name="T11" fmla="*/ 72 h 101"/>
                <a:gd name="T12" fmla="*/ 58 w 101"/>
                <a:gd name="T13" fmla="*/ 58 h 101"/>
                <a:gd name="T14" fmla="*/ 74 w 101"/>
                <a:gd name="T15" fmla="*/ 43 h 101"/>
                <a:gd name="T16" fmla="*/ 87 w 101"/>
                <a:gd name="T17" fmla="*/ 43 h 101"/>
                <a:gd name="T18" fmla="*/ 87 w 101"/>
                <a:gd name="T19" fmla="*/ 29 h 101"/>
                <a:gd name="T20" fmla="*/ 101 w 101"/>
                <a:gd name="T21" fmla="*/ 15 h 101"/>
                <a:gd name="T22" fmla="*/ 101 w 101"/>
                <a:gd name="T23" fmla="*/ 0 h 101"/>
                <a:gd name="T24" fmla="*/ 87 w 101"/>
                <a:gd name="T25" fmla="*/ 15 h 101"/>
                <a:gd name="T26" fmla="*/ 74 w 101"/>
                <a:gd name="T27" fmla="*/ 15 h 101"/>
                <a:gd name="T28" fmla="*/ 45 w 101"/>
                <a:gd name="T29" fmla="*/ 15 h 101"/>
                <a:gd name="T30" fmla="*/ 45 w 101"/>
                <a:gd name="T31" fmla="*/ 43 h 101"/>
                <a:gd name="T32" fmla="*/ 29 w 101"/>
                <a:gd name="T33" fmla="*/ 29 h 101"/>
                <a:gd name="T34" fmla="*/ 29 w 101"/>
                <a:gd name="T35" fmla="*/ 15 h 101"/>
                <a:gd name="T36" fmla="*/ 16 w 101"/>
                <a:gd name="T37" fmla="*/ 29 h 101"/>
                <a:gd name="T38" fmla="*/ 16 w 101"/>
                <a:gd name="T39" fmla="*/ 43 h 101"/>
                <a:gd name="T40" fmla="*/ 0 w 101"/>
                <a:gd name="T41" fmla="*/ 72 h 101"/>
                <a:gd name="T42" fmla="*/ 0 w 101"/>
                <a:gd name="T43" fmla="*/ 87 h 101"/>
                <a:gd name="T44" fmla="*/ 0 w 101"/>
                <a:gd name="T45" fmla="*/ 101 h 101"/>
                <a:gd name="T46" fmla="*/ 0 w 101"/>
                <a:gd name="T47" fmla="*/ 101 h 101"/>
                <a:gd name="T48" fmla="*/ 0 w 101"/>
                <a:gd name="T4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01">
                  <a:moveTo>
                    <a:pt x="0" y="101"/>
                  </a:moveTo>
                  <a:lnTo>
                    <a:pt x="16" y="72"/>
                  </a:lnTo>
                  <a:lnTo>
                    <a:pt x="29" y="58"/>
                  </a:lnTo>
                  <a:lnTo>
                    <a:pt x="45" y="72"/>
                  </a:lnTo>
                  <a:lnTo>
                    <a:pt x="45" y="87"/>
                  </a:lnTo>
                  <a:lnTo>
                    <a:pt x="58" y="72"/>
                  </a:lnTo>
                  <a:lnTo>
                    <a:pt x="58" y="58"/>
                  </a:lnTo>
                  <a:lnTo>
                    <a:pt x="74" y="43"/>
                  </a:lnTo>
                  <a:lnTo>
                    <a:pt x="87" y="43"/>
                  </a:lnTo>
                  <a:lnTo>
                    <a:pt x="87" y="29"/>
                  </a:lnTo>
                  <a:lnTo>
                    <a:pt x="101" y="15"/>
                  </a:lnTo>
                  <a:lnTo>
                    <a:pt x="101" y="0"/>
                  </a:lnTo>
                  <a:lnTo>
                    <a:pt x="87" y="15"/>
                  </a:lnTo>
                  <a:lnTo>
                    <a:pt x="74" y="15"/>
                  </a:lnTo>
                  <a:lnTo>
                    <a:pt x="45" y="15"/>
                  </a:lnTo>
                  <a:lnTo>
                    <a:pt x="45" y="43"/>
                  </a:lnTo>
                  <a:lnTo>
                    <a:pt x="29" y="29"/>
                  </a:lnTo>
                  <a:lnTo>
                    <a:pt x="29" y="15"/>
                  </a:lnTo>
                  <a:lnTo>
                    <a:pt x="16" y="29"/>
                  </a:lnTo>
                  <a:lnTo>
                    <a:pt x="16" y="43"/>
                  </a:lnTo>
                  <a:lnTo>
                    <a:pt x="0" y="72"/>
                  </a:lnTo>
                  <a:lnTo>
                    <a:pt x="0" y="87"/>
                  </a:lnTo>
                  <a:lnTo>
                    <a:pt x="0" y="101"/>
                  </a:lnTo>
                  <a:lnTo>
                    <a:pt x="0" y="101"/>
                  </a:lnTo>
                  <a:lnTo>
                    <a:pt x="0" y="101"/>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7" name="Freeform 62"/>
            <p:cNvSpPr>
              <a:spLocks/>
            </p:cNvSpPr>
            <p:nvPr/>
          </p:nvSpPr>
          <p:spPr bwMode="auto">
            <a:xfrm>
              <a:off x="2453" y="1575"/>
              <a:ext cx="44" cy="55"/>
            </a:xfrm>
            <a:custGeom>
              <a:avLst/>
              <a:gdLst>
                <a:gd name="T0" fmla="*/ 44 w 58"/>
                <a:gd name="T1" fmla="*/ 56 h 85"/>
                <a:gd name="T2" fmla="*/ 44 w 58"/>
                <a:gd name="T3" fmla="*/ 44 h 85"/>
                <a:gd name="T4" fmla="*/ 44 w 58"/>
                <a:gd name="T5" fmla="*/ 29 h 85"/>
                <a:gd name="T6" fmla="*/ 58 w 58"/>
                <a:gd name="T7" fmla="*/ 15 h 85"/>
                <a:gd name="T8" fmla="*/ 58 w 58"/>
                <a:gd name="T9" fmla="*/ 0 h 85"/>
                <a:gd name="T10" fmla="*/ 44 w 58"/>
                <a:gd name="T11" fmla="*/ 15 h 85"/>
                <a:gd name="T12" fmla="*/ 29 w 58"/>
                <a:gd name="T13" fmla="*/ 29 h 85"/>
                <a:gd name="T14" fmla="*/ 29 w 58"/>
                <a:gd name="T15" fmla="*/ 15 h 85"/>
                <a:gd name="T16" fmla="*/ 29 w 58"/>
                <a:gd name="T17" fmla="*/ 0 h 85"/>
                <a:gd name="T18" fmla="*/ 0 w 58"/>
                <a:gd name="T19" fmla="*/ 15 h 85"/>
                <a:gd name="T20" fmla="*/ 0 w 58"/>
                <a:gd name="T21" fmla="*/ 29 h 85"/>
                <a:gd name="T22" fmla="*/ 0 w 58"/>
                <a:gd name="T23" fmla="*/ 44 h 85"/>
                <a:gd name="T24" fmla="*/ 29 w 58"/>
                <a:gd name="T25" fmla="*/ 29 h 85"/>
                <a:gd name="T26" fmla="*/ 15 w 58"/>
                <a:gd name="T27" fmla="*/ 56 h 85"/>
                <a:gd name="T28" fmla="*/ 29 w 58"/>
                <a:gd name="T29" fmla="*/ 72 h 85"/>
                <a:gd name="T30" fmla="*/ 29 w 58"/>
                <a:gd name="T31" fmla="*/ 85 h 85"/>
                <a:gd name="T32" fmla="*/ 44 w 58"/>
                <a:gd name="T33" fmla="*/ 56 h 85"/>
                <a:gd name="T34" fmla="*/ 44 w 58"/>
                <a:gd name="T35" fmla="*/ 56 h 85"/>
                <a:gd name="T36" fmla="*/ 44 w 58"/>
                <a:gd name="T37" fmla="*/ 5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85">
                  <a:moveTo>
                    <a:pt x="44" y="56"/>
                  </a:moveTo>
                  <a:lnTo>
                    <a:pt x="44" y="44"/>
                  </a:lnTo>
                  <a:lnTo>
                    <a:pt x="44" y="29"/>
                  </a:lnTo>
                  <a:lnTo>
                    <a:pt x="58" y="15"/>
                  </a:lnTo>
                  <a:lnTo>
                    <a:pt x="58" y="0"/>
                  </a:lnTo>
                  <a:lnTo>
                    <a:pt x="44" y="15"/>
                  </a:lnTo>
                  <a:lnTo>
                    <a:pt x="29" y="29"/>
                  </a:lnTo>
                  <a:lnTo>
                    <a:pt x="29" y="15"/>
                  </a:lnTo>
                  <a:lnTo>
                    <a:pt x="29" y="0"/>
                  </a:lnTo>
                  <a:lnTo>
                    <a:pt x="0" y="15"/>
                  </a:lnTo>
                  <a:lnTo>
                    <a:pt x="0" y="29"/>
                  </a:lnTo>
                  <a:lnTo>
                    <a:pt x="0" y="44"/>
                  </a:lnTo>
                  <a:lnTo>
                    <a:pt x="29" y="29"/>
                  </a:lnTo>
                  <a:lnTo>
                    <a:pt x="15" y="56"/>
                  </a:lnTo>
                  <a:lnTo>
                    <a:pt x="29" y="72"/>
                  </a:lnTo>
                  <a:lnTo>
                    <a:pt x="29" y="85"/>
                  </a:lnTo>
                  <a:lnTo>
                    <a:pt x="44" y="56"/>
                  </a:lnTo>
                  <a:lnTo>
                    <a:pt x="44" y="56"/>
                  </a:lnTo>
                  <a:lnTo>
                    <a:pt x="44" y="56"/>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8" name="Freeform 63"/>
            <p:cNvSpPr>
              <a:spLocks/>
            </p:cNvSpPr>
            <p:nvPr/>
          </p:nvSpPr>
          <p:spPr bwMode="auto">
            <a:xfrm>
              <a:off x="2443" y="1674"/>
              <a:ext cx="22" cy="29"/>
            </a:xfrm>
            <a:custGeom>
              <a:avLst/>
              <a:gdLst>
                <a:gd name="T0" fmla="*/ 14 w 29"/>
                <a:gd name="T1" fmla="*/ 45 h 45"/>
                <a:gd name="T2" fmla="*/ 14 w 29"/>
                <a:gd name="T3" fmla="*/ 29 h 45"/>
                <a:gd name="T4" fmla="*/ 0 w 29"/>
                <a:gd name="T5" fmla="*/ 29 h 45"/>
                <a:gd name="T6" fmla="*/ 14 w 29"/>
                <a:gd name="T7" fmla="*/ 15 h 45"/>
                <a:gd name="T8" fmla="*/ 14 w 29"/>
                <a:gd name="T9" fmla="*/ 0 h 45"/>
                <a:gd name="T10" fmla="*/ 0 w 29"/>
                <a:gd name="T11" fmla="*/ 0 h 45"/>
                <a:gd name="T12" fmla="*/ 29 w 29"/>
                <a:gd name="T13" fmla="*/ 15 h 45"/>
                <a:gd name="T14" fmla="*/ 29 w 29"/>
                <a:gd name="T15" fmla="*/ 29 h 45"/>
                <a:gd name="T16" fmla="*/ 14 w 29"/>
                <a:gd name="T17" fmla="*/ 29 h 45"/>
                <a:gd name="T18" fmla="*/ 14 w 29"/>
                <a:gd name="T19" fmla="*/ 45 h 45"/>
                <a:gd name="T20" fmla="*/ 14 w 29"/>
                <a:gd name="T21" fmla="*/ 45 h 45"/>
                <a:gd name="T22" fmla="*/ 14 w 29"/>
                <a:gd name="T2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5">
                  <a:moveTo>
                    <a:pt x="14" y="45"/>
                  </a:moveTo>
                  <a:lnTo>
                    <a:pt x="14" y="29"/>
                  </a:lnTo>
                  <a:lnTo>
                    <a:pt x="0" y="29"/>
                  </a:lnTo>
                  <a:lnTo>
                    <a:pt x="14" y="15"/>
                  </a:lnTo>
                  <a:lnTo>
                    <a:pt x="14" y="0"/>
                  </a:lnTo>
                  <a:lnTo>
                    <a:pt x="0" y="0"/>
                  </a:lnTo>
                  <a:lnTo>
                    <a:pt x="29" y="15"/>
                  </a:lnTo>
                  <a:lnTo>
                    <a:pt x="29" y="29"/>
                  </a:lnTo>
                  <a:lnTo>
                    <a:pt x="14" y="29"/>
                  </a:lnTo>
                  <a:lnTo>
                    <a:pt x="14" y="45"/>
                  </a:lnTo>
                  <a:lnTo>
                    <a:pt x="14" y="45"/>
                  </a:lnTo>
                  <a:lnTo>
                    <a:pt x="14" y="45"/>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59" name="Freeform 64"/>
            <p:cNvSpPr>
              <a:spLocks/>
            </p:cNvSpPr>
            <p:nvPr/>
          </p:nvSpPr>
          <p:spPr bwMode="auto">
            <a:xfrm>
              <a:off x="2160" y="2342"/>
              <a:ext cx="1046" cy="843"/>
            </a:xfrm>
            <a:custGeom>
              <a:avLst/>
              <a:gdLst>
                <a:gd name="T0" fmla="*/ 857 w 1018"/>
                <a:gd name="T1" fmla="*/ 779 h 889"/>
                <a:gd name="T2" fmla="*/ 845 w 1018"/>
                <a:gd name="T3" fmla="*/ 713 h 889"/>
                <a:gd name="T4" fmla="*/ 814 w 1018"/>
                <a:gd name="T5" fmla="*/ 664 h 889"/>
                <a:gd name="T6" fmla="*/ 878 w 1018"/>
                <a:gd name="T7" fmla="*/ 634 h 889"/>
                <a:gd name="T8" fmla="*/ 867 w 1018"/>
                <a:gd name="T9" fmla="*/ 588 h 889"/>
                <a:gd name="T10" fmla="*/ 857 w 1018"/>
                <a:gd name="T11" fmla="*/ 540 h 889"/>
                <a:gd name="T12" fmla="*/ 837 w 1018"/>
                <a:gd name="T13" fmla="*/ 518 h 889"/>
                <a:gd name="T14" fmla="*/ 835 w 1018"/>
                <a:gd name="T15" fmla="*/ 491 h 889"/>
                <a:gd name="T16" fmla="*/ 898 w 1018"/>
                <a:gd name="T17" fmla="*/ 433 h 889"/>
                <a:gd name="T18" fmla="*/ 953 w 1018"/>
                <a:gd name="T19" fmla="*/ 404 h 889"/>
                <a:gd name="T20" fmla="*/ 975 w 1018"/>
                <a:gd name="T21" fmla="*/ 337 h 889"/>
                <a:gd name="T22" fmla="*/ 985 w 1018"/>
                <a:gd name="T23" fmla="*/ 278 h 889"/>
                <a:gd name="T24" fmla="*/ 898 w 1018"/>
                <a:gd name="T25" fmla="*/ 212 h 889"/>
                <a:gd name="T26" fmla="*/ 835 w 1018"/>
                <a:gd name="T27" fmla="*/ 202 h 889"/>
                <a:gd name="T28" fmla="*/ 793 w 1018"/>
                <a:gd name="T29" fmla="*/ 154 h 889"/>
                <a:gd name="T30" fmla="*/ 748 w 1018"/>
                <a:gd name="T31" fmla="*/ 144 h 889"/>
                <a:gd name="T32" fmla="*/ 728 w 1018"/>
                <a:gd name="T33" fmla="*/ 96 h 889"/>
                <a:gd name="T34" fmla="*/ 684 w 1018"/>
                <a:gd name="T35" fmla="*/ 57 h 889"/>
                <a:gd name="T36" fmla="*/ 652 w 1018"/>
                <a:gd name="T37" fmla="*/ 19 h 889"/>
                <a:gd name="T38" fmla="*/ 599 w 1018"/>
                <a:gd name="T39" fmla="*/ 0 h 889"/>
                <a:gd name="T40" fmla="*/ 567 w 1018"/>
                <a:gd name="T41" fmla="*/ 48 h 889"/>
                <a:gd name="T42" fmla="*/ 524 w 1018"/>
                <a:gd name="T43" fmla="*/ 87 h 889"/>
                <a:gd name="T44" fmla="*/ 449 w 1018"/>
                <a:gd name="T45" fmla="*/ 116 h 889"/>
                <a:gd name="T46" fmla="*/ 428 w 1018"/>
                <a:gd name="T47" fmla="*/ 134 h 889"/>
                <a:gd name="T48" fmla="*/ 342 w 1018"/>
                <a:gd name="T49" fmla="*/ 116 h 889"/>
                <a:gd name="T50" fmla="*/ 321 w 1018"/>
                <a:gd name="T51" fmla="*/ 68 h 889"/>
                <a:gd name="T52" fmla="*/ 278 w 1018"/>
                <a:gd name="T53" fmla="*/ 96 h 889"/>
                <a:gd name="T54" fmla="*/ 290 w 1018"/>
                <a:gd name="T55" fmla="*/ 164 h 889"/>
                <a:gd name="T56" fmla="*/ 246 w 1018"/>
                <a:gd name="T57" fmla="*/ 154 h 889"/>
                <a:gd name="T58" fmla="*/ 172 w 1018"/>
                <a:gd name="T59" fmla="*/ 144 h 889"/>
                <a:gd name="T60" fmla="*/ 149 w 1018"/>
                <a:gd name="T61" fmla="*/ 116 h 889"/>
                <a:gd name="T62" fmla="*/ 75 w 1018"/>
                <a:gd name="T63" fmla="*/ 116 h 889"/>
                <a:gd name="T64" fmla="*/ 10 w 1018"/>
                <a:gd name="T65" fmla="*/ 116 h 889"/>
                <a:gd name="T66" fmla="*/ 42 w 1018"/>
                <a:gd name="T67" fmla="*/ 144 h 889"/>
                <a:gd name="T68" fmla="*/ 10 w 1018"/>
                <a:gd name="T69" fmla="*/ 164 h 889"/>
                <a:gd name="T70" fmla="*/ 63 w 1018"/>
                <a:gd name="T71" fmla="*/ 183 h 889"/>
                <a:gd name="T72" fmla="*/ 106 w 1018"/>
                <a:gd name="T73" fmla="*/ 231 h 889"/>
                <a:gd name="T74" fmla="*/ 160 w 1018"/>
                <a:gd name="T75" fmla="*/ 260 h 889"/>
                <a:gd name="T76" fmla="*/ 172 w 1018"/>
                <a:gd name="T77" fmla="*/ 298 h 889"/>
                <a:gd name="T78" fmla="*/ 181 w 1018"/>
                <a:gd name="T79" fmla="*/ 356 h 889"/>
                <a:gd name="T80" fmla="*/ 224 w 1018"/>
                <a:gd name="T81" fmla="*/ 404 h 889"/>
                <a:gd name="T82" fmla="*/ 213 w 1018"/>
                <a:gd name="T83" fmla="*/ 461 h 889"/>
                <a:gd name="T84" fmla="*/ 224 w 1018"/>
                <a:gd name="T85" fmla="*/ 510 h 889"/>
                <a:gd name="T86" fmla="*/ 213 w 1018"/>
                <a:gd name="T87" fmla="*/ 520 h 889"/>
                <a:gd name="T88" fmla="*/ 181 w 1018"/>
                <a:gd name="T89" fmla="*/ 520 h 889"/>
                <a:gd name="T90" fmla="*/ 172 w 1018"/>
                <a:gd name="T91" fmla="*/ 577 h 889"/>
                <a:gd name="T92" fmla="*/ 128 w 1018"/>
                <a:gd name="T93" fmla="*/ 616 h 889"/>
                <a:gd name="T94" fmla="*/ 63 w 1018"/>
                <a:gd name="T95" fmla="*/ 693 h 889"/>
                <a:gd name="T96" fmla="*/ 106 w 1018"/>
                <a:gd name="T97" fmla="*/ 731 h 889"/>
                <a:gd name="T98" fmla="*/ 181 w 1018"/>
                <a:gd name="T99" fmla="*/ 779 h 889"/>
                <a:gd name="T100" fmla="*/ 270 w 1018"/>
                <a:gd name="T101" fmla="*/ 821 h 889"/>
                <a:gd name="T102" fmla="*/ 333 w 1018"/>
                <a:gd name="T103" fmla="*/ 857 h 889"/>
                <a:gd name="T104" fmla="*/ 406 w 1018"/>
                <a:gd name="T105" fmla="*/ 876 h 889"/>
                <a:gd name="T106" fmla="*/ 469 w 1018"/>
                <a:gd name="T107" fmla="*/ 880 h 889"/>
                <a:gd name="T108" fmla="*/ 471 w 1018"/>
                <a:gd name="T109" fmla="*/ 827 h 889"/>
                <a:gd name="T110" fmla="*/ 524 w 1018"/>
                <a:gd name="T111" fmla="*/ 798 h 889"/>
                <a:gd name="T112" fmla="*/ 589 w 1018"/>
                <a:gd name="T113" fmla="*/ 798 h 889"/>
                <a:gd name="T114" fmla="*/ 652 w 1018"/>
                <a:gd name="T115" fmla="*/ 798 h 889"/>
                <a:gd name="T116" fmla="*/ 684 w 1018"/>
                <a:gd name="T117" fmla="*/ 827 h 889"/>
                <a:gd name="T118" fmla="*/ 728 w 1018"/>
                <a:gd name="T119" fmla="*/ 867 h 889"/>
                <a:gd name="T120" fmla="*/ 793 w 1018"/>
                <a:gd name="T121" fmla="*/ 857 h 889"/>
                <a:gd name="T122" fmla="*/ 823 w 1018"/>
                <a:gd name="T123" fmla="*/ 827 h 889"/>
                <a:gd name="T124" fmla="*/ 867 w 1018"/>
                <a:gd name="T125" fmla="*/ 819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889">
                  <a:moveTo>
                    <a:pt x="867" y="819"/>
                  </a:moveTo>
                  <a:lnTo>
                    <a:pt x="878" y="809"/>
                  </a:lnTo>
                  <a:lnTo>
                    <a:pt x="878" y="798"/>
                  </a:lnTo>
                  <a:lnTo>
                    <a:pt x="888" y="789"/>
                  </a:lnTo>
                  <a:lnTo>
                    <a:pt x="878" y="779"/>
                  </a:lnTo>
                  <a:lnTo>
                    <a:pt x="857" y="779"/>
                  </a:lnTo>
                  <a:lnTo>
                    <a:pt x="845" y="779"/>
                  </a:lnTo>
                  <a:lnTo>
                    <a:pt x="835" y="760"/>
                  </a:lnTo>
                  <a:lnTo>
                    <a:pt x="835" y="752"/>
                  </a:lnTo>
                  <a:lnTo>
                    <a:pt x="835" y="731"/>
                  </a:lnTo>
                  <a:lnTo>
                    <a:pt x="835" y="721"/>
                  </a:lnTo>
                  <a:lnTo>
                    <a:pt x="845" y="713"/>
                  </a:lnTo>
                  <a:lnTo>
                    <a:pt x="845" y="702"/>
                  </a:lnTo>
                  <a:lnTo>
                    <a:pt x="845" y="693"/>
                  </a:lnTo>
                  <a:lnTo>
                    <a:pt x="835" y="683"/>
                  </a:lnTo>
                  <a:lnTo>
                    <a:pt x="823" y="683"/>
                  </a:lnTo>
                  <a:lnTo>
                    <a:pt x="814" y="674"/>
                  </a:lnTo>
                  <a:lnTo>
                    <a:pt x="814" y="664"/>
                  </a:lnTo>
                  <a:lnTo>
                    <a:pt x="823" y="664"/>
                  </a:lnTo>
                  <a:lnTo>
                    <a:pt x="835" y="664"/>
                  </a:lnTo>
                  <a:lnTo>
                    <a:pt x="845" y="664"/>
                  </a:lnTo>
                  <a:lnTo>
                    <a:pt x="857" y="654"/>
                  </a:lnTo>
                  <a:lnTo>
                    <a:pt x="867" y="645"/>
                  </a:lnTo>
                  <a:lnTo>
                    <a:pt x="878" y="634"/>
                  </a:lnTo>
                  <a:lnTo>
                    <a:pt x="867" y="626"/>
                  </a:lnTo>
                  <a:lnTo>
                    <a:pt x="867" y="616"/>
                  </a:lnTo>
                  <a:lnTo>
                    <a:pt x="857" y="606"/>
                  </a:lnTo>
                  <a:lnTo>
                    <a:pt x="857" y="597"/>
                  </a:lnTo>
                  <a:lnTo>
                    <a:pt x="867" y="597"/>
                  </a:lnTo>
                  <a:lnTo>
                    <a:pt x="867" y="588"/>
                  </a:lnTo>
                  <a:lnTo>
                    <a:pt x="867" y="577"/>
                  </a:lnTo>
                  <a:lnTo>
                    <a:pt x="857" y="568"/>
                  </a:lnTo>
                  <a:lnTo>
                    <a:pt x="857" y="558"/>
                  </a:lnTo>
                  <a:lnTo>
                    <a:pt x="867" y="558"/>
                  </a:lnTo>
                  <a:lnTo>
                    <a:pt x="857" y="548"/>
                  </a:lnTo>
                  <a:lnTo>
                    <a:pt x="857" y="540"/>
                  </a:lnTo>
                  <a:lnTo>
                    <a:pt x="867" y="540"/>
                  </a:lnTo>
                  <a:lnTo>
                    <a:pt x="878" y="540"/>
                  </a:lnTo>
                  <a:lnTo>
                    <a:pt x="878" y="529"/>
                  </a:lnTo>
                  <a:lnTo>
                    <a:pt x="867" y="510"/>
                  </a:lnTo>
                  <a:lnTo>
                    <a:pt x="852" y="510"/>
                  </a:lnTo>
                  <a:lnTo>
                    <a:pt x="837" y="518"/>
                  </a:lnTo>
                  <a:lnTo>
                    <a:pt x="835" y="540"/>
                  </a:lnTo>
                  <a:lnTo>
                    <a:pt x="827" y="537"/>
                  </a:lnTo>
                  <a:lnTo>
                    <a:pt x="814" y="548"/>
                  </a:lnTo>
                  <a:lnTo>
                    <a:pt x="803" y="529"/>
                  </a:lnTo>
                  <a:lnTo>
                    <a:pt x="814" y="510"/>
                  </a:lnTo>
                  <a:lnTo>
                    <a:pt x="835" y="491"/>
                  </a:lnTo>
                  <a:lnTo>
                    <a:pt x="835" y="481"/>
                  </a:lnTo>
                  <a:lnTo>
                    <a:pt x="845" y="471"/>
                  </a:lnTo>
                  <a:lnTo>
                    <a:pt x="867" y="471"/>
                  </a:lnTo>
                  <a:lnTo>
                    <a:pt x="888" y="461"/>
                  </a:lnTo>
                  <a:lnTo>
                    <a:pt x="898" y="443"/>
                  </a:lnTo>
                  <a:lnTo>
                    <a:pt x="898" y="433"/>
                  </a:lnTo>
                  <a:lnTo>
                    <a:pt x="910" y="424"/>
                  </a:lnTo>
                  <a:lnTo>
                    <a:pt x="920" y="433"/>
                  </a:lnTo>
                  <a:lnTo>
                    <a:pt x="932" y="443"/>
                  </a:lnTo>
                  <a:lnTo>
                    <a:pt x="942" y="424"/>
                  </a:lnTo>
                  <a:lnTo>
                    <a:pt x="953" y="433"/>
                  </a:lnTo>
                  <a:lnTo>
                    <a:pt x="953" y="404"/>
                  </a:lnTo>
                  <a:lnTo>
                    <a:pt x="963" y="395"/>
                  </a:lnTo>
                  <a:lnTo>
                    <a:pt x="963" y="385"/>
                  </a:lnTo>
                  <a:lnTo>
                    <a:pt x="963" y="367"/>
                  </a:lnTo>
                  <a:lnTo>
                    <a:pt x="963" y="356"/>
                  </a:lnTo>
                  <a:lnTo>
                    <a:pt x="975" y="346"/>
                  </a:lnTo>
                  <a:lnTo>
                    <a:pt x="975" y="337"/>
                  </a:lnTo>
                  <a:lnTo>
                    <a:pt x="985" y="317"/>
                  </a:lnTo>
                  <a:lnTo>
                    <a:pt x="996" y="307"/>
                  </a:lnTo>
                  <a:lnTo>
                    <a:pt x="1018" y="288"/>
                  </a:lnTo>
                  <a:lnTo>
                    <a:pt x="1006" y="278"/>
                  </a:lnTo>
                  <a:lnTo>
                    <a:pt x="996" y="278"/>
                  </a:lnTo>
                  <a:lnTo>
                    <a:pt x="985" y="278"/>
                  </a:lnTo>
                  <a:lnTo>
                    <a:pt x="975" y="269"/>
                  </a:lnTo>
                  <a:lnTo>
                    <a:pt x="953" y="269"/>
                  </a:lnTo>
                  <a:lnTo>
                    <a:pt x="932" y="260"/>
                  </a:lnTo>
                  <a:lnTo>
                    <a:pt x="920" y="251"/>
                  </a:lnTo>
                  <a:lnTo>
                    <a:pt x="910" y="231"/>
                  </a:lnTo>
                  <a:lnTo>
                    <a:pt x="898" y="212"/>
                  </a:lnTo>
                  <a:lnTo>
                    <a:pt x="878" y="212"/>
                  </a:lnTo>
                  <a:lnTo>
                    <a:pt x="867" y="202"/>
                  </a:lnTo>
                  <a:lnTo>
                    <a:pt x="857" y="202"/>
                  </a:lnTo>
                  <a:lnTo>
                    <a:pt x="845" y="202"/>
                  </a:lnTo>
                  <a:lnTo>
                    <a:pt x="835" y="212"/>
                  </a:lnTo>
                  <a:lnTo>
                    <a:pt x="835" y="202"/>
                  </a:lnTo>
                  <a:lnTo>
                    <a:pt x="823" y="192"/>
                  </a:lnTo>
                  <a:lnTo>
                    <a:pt x="814" y="183"/>
                  </a:lnTo>
                  <a:lnTo>
                    <a:pt x="803" y="183"/>
                  </a:lnTo>
                  <a:lnTo>
                    <a:pt x="803" y="173"/>
                  </a:lnTo>
                  <a:lnTo>
                    <a:pt x="793" y="164"/>
                  </a:lnTo>
                  <a:lnTo>
                    <a:pt x="793" y="154"/>
                  </a:lnTo>
                  <a:lnTo>
                    <a:pt x="782" y="144"/>
                  </a:lnTo>
                  <a:lnTo>
                    <a:pt x="782" y="134"/>
                  </a:lnTo>
                  <a:lnTo>
                    <a:pt x="770" y="134"/>
                  </a:lnTo>
                  <a:lnTo>
                    <a:pt x="770" y="144"/>
                  </a:lnTo>
                  <a:lnTo>
                    <a:pt x="760" y="144"/>
                  </a:lnTo>
                  <a:lnTo>
                    <a:pt x="748" y="144"/>
                  </a:lnTo>
                  <a:lnTo>
                    <a:pt x="739" y="134"/>
                  </a:lnTo>
                  <a:lnTo>
                    <a:pt x="748" y="125"/>
                  </a:lnTo>
                  <a:lnTo>
                    <a:pt x="748" y="116"/>
                  </a:lnTo>
                  <a:lnTo>
                    <a:pt x="748" y="96"/>
                  </a:lnTo>
                  <a:lnTo>
                    <a:pt x="739" y="96"/>
                  </a:lnTo>
                  <a:lnTo>
                    <a:pt x="728" y="96"/>
                  </a:lnTo>
                  <a:lnTo>
                    <a:pt x="717" y="96"/>
                  </a:lnTo>
                  <a:lnTo>
                    <a:pt x="707" y="76"/>
                  </a:lnTo>
                  <a:lnTo>
                    <a:pt x="707" y="68"/>
                  </a:lnTo>
                  <a:lnTo>
                    <a:pt x="695" y="68"/>
                  </a:lnTo>
                  <a:lnTo>
                    <a:pt x="684" y="68"/>
                  </a:lnTo>
                  <a:lnTo>
                    <a:pt x="684" y="57"/>
                  </a:lnTo>
                  <a:lnTo>
                    <a:pt x="684" y="48"/>
                  </a:lnTo>
                  <a:lnTo>
                    <a:pt x="673" y="48"/>
                  </a:lnTo>
                  <a:lnTo>
                    <a:pt x="664" y="48"/>
                  </a:lnTo>
                  <a:lnTo>
                    <a:pt x="664" y="39"/>
                  </a:lnTo>
                  <a:lnTo>
                    <a:pt x="652" y="29"/>
                  </a:lnTo>
                  <a:lnTo>
                    <a:pt x="652" y="19"/>
                  </a:lnTo>
                  <a:lnTo>
                    <a:pt x="652" y="9"/>
                  </a:lnTo>
                  <a:lnTo>
                    <a:pt x="652" y="0"/>
                  </a:lnTo>
                  <a:lnTo>
                    <a:pt x="630" y="0"/>
                  </a:lnTo>
                  <a:lnTo>
                    <a:pt x="621" y="0"/>
                  </a:lnTo>
                  <a:lnTo>
                    <a:pt x="609" y="0"/>
                  </a:lnTo>
                  <a:lnTo>
                    <a:pt x="599" y="0"/>
                  </a:lnTo>
                  <a:lnTo>
                    <a:pt x="589" y="0"/>
                  </a:lnTo>
                  <a:lnTo>
                    <a:pt x="578" y="9"/>
                  </a:lnTo>
                  <a:lnTo>
                    <a:pt x="578" y="19"/>
                  </a:lnTo>
                  <a:lnTo>
                    <a:pt x="578" y="29"/>
                  </a:lnTo>
                  <a:lnTo>
                    <a:pt x="567" y="39"/>
                  </a:lnTo>
                  <a:lnTo>
                    <a:pt x="567" y="48"/>
                  </a:lnTo>
                  <a:lnTo>
                    <a:pt x="567" y="68"/>
                  </a:lnTo>
                  <a:lnTo>
                    <a:pt x="567" y="76"/>
                  </a:lnTo>
                  <a:lnTo>
                    <a:pt x="557" y="76"/>
                  </a:lnTo>
                  <a:lnTo>
                    <a:pt x="546" y="76"/>
                  </a:lnTo>
                  <a:lnTo>
                    <a:pt x="535" y="87"/>
                  </a:lnTo>
                  <a:lnTo>
                    <a:pt x="524" y="87"/>
                  </a:lnTo>
                  <a:lnTo>
                    <a:pt x="503" y="96"/>
                  </a:lnTo>
                  <a:lnTo>
                    <a:pt x="482" y="105"/>
                  </a:lnTo>
                  <a:lnTo>
                    <a:pt x="460" y="105"/>
                  </a:lnTo>
                  <a:lnTo>
                    <a:pt x="439" y="105"/>
                  </a:lnTo>
                  <a:lnTo>
                    <a:pt x="439" y="116"/>
                  </a:lnTo>
                  <a:lnTo>
                    <a:pt x="449" y="116"/>
                  </a:lnTo>
                  <a:lnTo>
                    <a:pt x="471" y="125"/>
                  </a:lnTo>
                  <a:lnTo>
                    <a:pt x="482" y="134"/>
                  </a:lnTo>
                  <a:lnTo>
                    <a:pt x="471" y="134"/>
                  </a:lnTo>
                  <a:lnTo>
                    <a:pt x="471" y="144"/>
                  </a:lnTo>
                  <a:lnTo>
                    <a:pt x="449" y="134"/>
                  </a:lnTo>
                  <a:lnTo>
                    <a:pt x="428" y="134"/>
                  </a:lnTo>
                  <a:lnTo>
                    <a:pt x="406" y="134"/>
                  </a:lnTo>
                  <a:lnTo>
                    <a:pt x="406" y="125"/>
                  </a:lnTo>
                  <a:lnTo>
                    <a:pt x="385" y="125"/>
                  </a:lnTo>
                  <a:lnTo>
                    <a:pt x="364" y="116"/>
                  </a:lnTo>
                  <a:lnTo>
                    <a:pt x="342" y="105"/>
                  </a:lnTo>
                  <a:lnTo>
                    <a:pt x="342" y="116"/>
                  </a:lnTo>
                  <a:lnTo>
                    <a:pt x="321" y="105"/>
                  </a:lnTo>
                  <a:lnTo>
                    <a:pt x="333" y="96"/>
                  </a:lnTo>
                  <a:lnTo>
                    <a:pt x="321" y="87"/>
                  </a:lnTo>
                  <a:lnTo>
                    <a:pt x="321" y="76"/>
                  </a:lnTo>
                  <a:lnTo>
                    <a:pt x="333" y="68"/>
                  </a:lnTo>
                  <a:lnTo>
                    <a:pt x="321" y="68"/>
                  </a:lnTo>
                  <a:lnTo>
                    <a:pt x="311" y="68"/>
                  </a:lnTo>
                  <a:lnTo>
                    <a:pt x="299" y="57"/>
                  </a:lnTo>
                  <a:lnTo>
                    <a:pt x="290" y="57"/>
                  </a:lnTo>
                  <a:lnTo>
                    <a:pt x="290" y="68"/>
                  </a:lnTo>
                  <a:lnTo>
                    <a:pt x="278" y="76"/>
                  </a:lnTo>
                  <a:lnTo>
                    <a:pt x="278" y="96"/>
                  </a:lnTo>
                  <a:lnTo>
                    <a:pt x="278" y="105"/>
                  </a:lnTo>
                  <a:lnTo>
                    <a:pt x="290" y="125"/>
                  </a:lnTo>
                  <a:lnTo>
                    <a:pt x="278" y="134"/>
                  </a:lnTo>
                  <a:lnTo>
                    <a:pt x="278" y="144"/>
                  </a:lnTo>
                  <a:lnTo>
                    <a:pt x="278" y="154"/>
                  </a:lnTo>
                  <a:lnTo>
                    <a:pt x="290" y="164"/>
                  </a:lnTo>
                  <a:lnTo>
                    <a:pt x="290" y="173"/>
                  </a:lnTo>
                  <a:lnTo>
                    <a:pt x="268" y="173"/>
                  </a:lnTo>
                  <a:lnTo>
                    <a:pt x="256" y="164"/>
                  </a:lnTo>
                  <a:lnTo>
                    <a:pt x="246" y="164"/>
                  </a:lnTo>
                  <a:lnTo>
                    <a:pt x="235" y="164"/>
                  </a:lnTo>
                  <a:lnTo>
                    <a:pt x="246" y="154"/>
                  </a:lnTo>
                  <a:lnTo>
                    <a:pt x="224" y="154"/>
                  </a:lnTo>
                  <a:lnTo>
                    <a:pt x="203" y="154"/>
                  </a:lnTo>
                  <a:lnTo>
                    <a:pt x="192" y="144"/>
                  </a:lnTo>
                  <a:lnTo>
                    <a:pt x="192" y="154"/>
                  </a:lnTo>
                  <a:lnTo>
                    <a:pt x="172" y="154"/>
                  </a:lnTo>
                  <a:lnTo>
                    <a:pt x="172" y="144"/>
                  </a:lnTo>
                  <a:lnTo>
                    <a:pt x="172" y="125"/>
                  </a:lnTo>
                  <a:lnTo>
                    <a:pt x="160" y="125"/>
                  </a:lnTo>
                  <a:lnTo>
                    <a:pt x="149" y="125"/>
                  </a:lnTo>
                  <a:lnTo>
                    <a:pt x="149" y="116"/>
                  </a:lnTo>
                  <a:lnTo>
                    <a:pt x="160" y="105"/>
                  </a:lnTo>
                  <a:lnTo>
                    <a:pt x="149" y="116"/>
                  </a:lnTo>
                  <a:lnTo>
                    <a:pt x="128" y="105"/>
                  </a:lnTo>
                  <a:lnTo>
                    <a:pt x="118" y="116"/>
                  </a:lnTo>
                  <a:lnTo>
                    <a:pt x="118" y="125"/>
                  </a:lnTo>
                  <a:lnTo>
                    <a:pt x="97" y="125"/>
                  </a:lnTo>
                  <a:lnTo>
                    <a:pt x="97" y="116"/>
                  </a:lnTo>
                  <a:lnTo>
                    <a:pt x="75" y="116"/>
                  </a:lnTo>
                  <a:lnTo>
                    <a:pt x="63" y="116"/>
                  </a:lnTo>
                  <a:lnTo>
                    <a:pt x="53" y="105"/>
                  </a:lnTo>
                  <a:lnTo>
                    <a:pt x="42" y="116"/>
                  </a:lnTo>
                  <a:lnTo>
                    <a:pt x="31" y="116"/>
                  </a:lnTo>
                  <a:lnTo>
                    <a:pt x="22" y="116"/>
                  </a:lnTo>
                  <a:lnTo>
                    <a:pt x="10" y="116"/>
                  </a:lnTo>
                  <a:lnTo>
                    <a:pt x="10" y="125"/>
                  </a:lnTo>
                  <a:lnTo>
                    <a:pt x="22" y="125"/>
                  </a:lnTo>
                  <a:lnTo>
                    <a:pt x="31" y="125"/>
                  </a:lnTo>
                  <a:lnTo>
                    <a:pt x="42" y="125"/>
                  </a:lnTo>
                  <a:lnTo>
                    <a:pt x="42" y="134"/>
                  </a:lnTo>
                  <a:lnTo>
                    <a:pt x="42" y="144"/>
                  </a:lnTo>
                  <a:lnTo>
                    <a:pt x="31" y="144"/>
                  </a:lnTo>
                  <a:lnTo>
                    <a:pt x="31" y="154"/>
                  </a:lnTo>
                  <a:lnTo>
                    <a:pt x="22" y="154"/>
                  </a:lnTo>
                  <a:lnTo>
                    <a:pt x="10" y="154"/>
                  </a:lnTo>
                  <a:lnTo>
                    <a:pt x="0" y="164"/>
                  </a:lnTo>
                  <a:lnTo>
                    <a:pt x="10" y="164"/>
                  </a:lnTo>
                  <a:lnTo>
                    <a:pt x="22" y="173"/>
                  </a:lnTo>
                  <a:lnTo>
                    <a:pt x="31" y="192"/>
                  </a:lnTo>
                  <a:lnTo>
                    <a:pt x="31" y="183"/>
                  </a:lnTo>
                  <a:lnTo>
                    <a:pt x="53" y="192"/>
                  </a:lnTo>
                  <a:lnTo>
                    <a:pt x="53" y="183"/>
                  </a:lnTo>
                  <a:lnTo>
                    <a:pt x="63" y="183"/>
                  </a:lnTo>
                  <a:lnTo>
                    <a:pt x="63" y="192"/>
                  </a:lnTo>
                  <a:lnTo>
                    <a:pt x="85" y="212"/>
                  </a:lnTo>
                  <a:lnTo>
                    <a:pt x="97" y="212"/>
                  </a:lnTo>
                  <a:lnTo>
                    <a:pt x="97" y="221"/>
                  </a:lnTo>
                  <a:lnTo>
                    <a:pt x="106" y="221"/>
                  </a:lnTo>
                  <a:lnTo>
                    <a:pt x="106" y="231"/>
                  </a:lnTo>
                  <a:lnTo>
                    <a:pt x="106" y="241"/>
                  </a:lnTo>
                  <a:lnTo>
                    <a:pt x="128" y="241"/>
                  </a:lnTo>
                  <a:lnTo>
                    <a:pt x="149" y="241"/>
                  </a:lnTo>
                  <a:lnTo>
                    <a:pt x="138" y="251"/>
                  </a:lnTo>
                  <a:lnTo>
                    <a:pt x="149" y="251"/>
                  </a:lnTo>
                  <a:lnTo>
                    <a:pt x="160" y="260"/>
                  </a:lnTo>
                  <a:lnTo>
                    <a:pt x="149" y="278"/>
                  </a:lnTo>
                  <a:lnTo>
                    <a:pt x="160" y="278"/>
                  </a:lnTo>
                  <a:lnTo>
                    <a:pt x="172" y="288"/>
                  </a:lnTo>
                  <a:lnTo>
                    <a:pt x="192" y="288"/>
                  </a:lnTo>
                  <a:lnTo>
                    <a:pt x="172" y="288"/>
                  </a:lnTo>
                  <a:lnTo>
                    <a:pt x="172" y="298"/>
                  </a:lnTo>
                  <a:lnTo>
                    <a:pt x="181" y="298"/>
                  </a:lnTo>
                  <a:lnTo>
                    <a:pt x="181" y="307"/>
                  </a:lnTo>
                  <a:lnTo>
                    <a:pt x="160" y="328"/>
                  </a:lnTo>
                  <a:lnTo>
                    <a:pt x="160" y="337"/>
                  </a:lnTo>
                  <a:lnTo>
                    <a:pt x="172" y="356"/>
                  </a:lnTo>
                  <a:lnTo>
                    <a:pt x="181" y="356"/>
                  </a:lnTo>
                  <a:lnTo>
                    <a:pt x="181" y="375"/>
                  </a:lnTo>
                  <a:lnTo>
                    <a:pt x="192" y="385"/>
                  </a:lnTo>
                  <a:lnTo>
                    <a:pt x="192" y="395"/>
                  </a:lnTo>
                  <a:lnTo>
                    <a:pt x="213" y="404"/>
                  </a:lnTo>
                  <a:lnTo>
                    <a:pt x="224" y="395"/>
                  </a:lnTo>
                  <a:lnTo>
                    <a:pt x="224" y="404"/>
                  </a:lnTo>
                  <a:lnTo>
                    <a:pt x="224" y="415"/>
                  </a:lnTo>
                  <a:lnTo>
                    <a:pt x="213" y="424"/>
                  </a:lnTo>
                  <a:lnTo>
                    <a:pt x="224" y="424"/>
                  </a:lnTo>
                  <a:lnTo>
                    <a:pt x="213" y="433"/>
                  </a:lnTo>
                  <a:lnTo>
                    <a:pt x="213" y="453"/>
                  </a:lnTo>
                  <a:lnTo>
                    <a:pt x="213" y="461"/>
                  </a:lnTo>
                  <a:lnTo>
                    <a:pt x="203" y="471"/>
                  </a:lnTo>
                  <a:lnTo>
                    <a:pt x="203" y="481"/>
                  </a:lnTo>
                  <a:lnTo>
                    <a:pt x="213" y="481"/>
                  </a:lnTo>
                  <a:lnTo>
                    <a:pt x="213" y="491"/>
                  </a:lnTo>
                  <a:lnTo>
                    <a:pt x="213" y="501"/>
                  </a:lnTo>
                  <a:lnTo>
                    <a:pt x="224" y="510"/>
                  </a:lnTo>
                  <a:lnTo>
                    <a:pt x="224" y="520"/>
                  </a:lnTo>
                  <a:lnTo>
                    <a:pt x="224" y="540"/>
                  </a:lnTo>
                  <a:lnTo>
                    <a:pt x="224" y="548"/>
                  </a:lnTo>
                  <a:lnTo>
                    <a:pt x="213" y="540"/>
                  </a:lnTo>
                  <a:lnTo>
                    <a:pt x="213" y="529"/>
                  </a:lnTo>
                  <a:lnTo>
                    <a:pt x="213" y="520"/>
                  </a:lnTo>
                  <a:lnTo>
                    <a:pt x="203" y="510"/>
                  </a:lnTo>
                  <a:lnTo>
                    <a:pt x="203" y="501"/>
                  </a:lnTo>
                  <a:lnTo>
                    <a:pt x="192" y="491"/>
                  </a:lnTo>
                  <a:lnTo>
                    <a:pt x="192" y="481"/>
                  </a:lnTo>
                  <a:lnTo>
                    <a:pt x="181" y="491"/>
                  </a:lnTo>
                  <a:lnTo>
                    <a:pt x="181" y="520"/>
                  </a:lnTo>
                  <a:lnTo>
                    <a:pt x="181" y="529"/>
                  </a:lnTo>
                  <a:lnTo>
                    <a:pt x="172" y="540"/>
                  </a:lnTo>
                  <a:lnTo>
                    <a:pt x="172" y="558"/>
                  </a:lnTo>
                  <a:lnTo>
                    <a:pt x="160" y="558"/>
                  </a:lnTo>
                  <a:lnTo>
                    <a:pt x="181" y="568"/>
                  </a:lnTo>
                  <a:lnTo>
                    <a:pt x="172" y="577"/>
                  </a:lnTo>
                  <a:lnTo>
                    <a:pt x="149" y="577"/>
                  </a:lnTo>
                  <a:lnTo>
                    <a:pt x="149" y="588"/>
                  </a:lnTo>
                  <a:lnTo>
                    <a:pt x="149" y="597"/>
                  </a:lnTo>
                  <a:lnTo>
                    <a:pt x="138" y="606"/>
                  </a:lnTo>
                  <a:lnTo>
                    <a:pt x="138" y="616"/>
                  </a:lnTo>
                  <a:lnTo>
                    <a:pt x="128" y="616"/>
                  </a:lnTo>
                  <a:lnTo>
                    <a:pt x="128" y="634"/>
                  </a:lnTo>
                  <a:lnTo>
                    <a:pt x="118" y="634"/>
                  </a:lnTo>
                  <a:lnTo>
                    <a:pt x="106" y="645"/>
                  </a:lnTo>
                  <a:lnTo>
                    <a:pt x="106" y="654"/>
                  </a:lnTo>
                  <a:lnTo>
                    <a:pt x="85" y="674"/>
                  </a:lnTo>
                  <a:lnTo>
                    <a:pt x="63" y="693"/>
                  </a:lnTo>
                  <a:lnTo>
                    <a:pt x="75" y="702"/>
                  </a:lnTo>
                  <a:lnTo>
                    <a:pt x="85" y="713"/>
                  </a:lnTo>
                  <a:lnTo>
                    <a:pt x="85" y="721"/>
                  </a:lnTo>
                  <a:lnTo>
                    <a:pt x="85" y="731"/>
                  </a:lnTo>
                  <a:lnTo>
                    <a:pt x="97" y="731"/>
                  </a:lnTo>
                  <a:lnTo>
                    <a:pt x="106" y="731"/>
                  </a:lnTo>
                  <a:lnTo>
                    <a:pt x="128" y="752"/>
                  </a:lnTo>
                  <a:lnTo>
                    <a:pt x="138" y="752"/>
                  </a:lnTo>
                  <a:lnTo>
                    <a:pt x="149" y="770"/>
                  </a:lnTo>
                  <a:lnTo>
                    <a:pt x="160" y="770"/>
                  </a:lnTo>
                  <a:lnTo>
                    <a:pt x="172" y="770"/>
                  </a:lnTo>
                  <a:lnTo>
                    <a:pt x="181" y="779"/>
                  </a:lnTo>
                  <a:lnTo>
                    <a:pt x="203" y="798"/>
                  </a:lnTo>
                  <a:lnTo>
                    <a:pt x="213" y="798"/>
                  </a:lnTo>
                  <a:lnTo>
                    <a:pt x="235" y="809"/>
                  </a:lnTo>
                  <a:lnTo>
                    <a:pt x="246" y="809"/>
                  </a:lnTo>
                  <a:lnTo>
                    <a:pt x="246" y="819"/>
                  </a:lnTo>
                  <a:lnTo>
                    <a:pt x="270" y="821"/>
                  </a:lnTo>
                  <a:lnTo>
                    <a:pt x="296" y="813"/>
                  </a:lnTo>
                  <a:lnTo>
                    <a:pt x="308" y="822"/>
                  </a:lnTo>
                  <a:lnTo>
                    <a:pt x="314" y="832"/>
                  </a:lnTo>
                  <a:lnTo>
                    <a:pt x="311" y="846"/>
                  </a:lnTo>
                  <a:lnTo>
                    <a:pt x="321" y="857"/>
                  </a:lnTo>
                  <a:lnTo>
                    <a:pt x="333" y="857"/>
                  </a:lnTo>
                  <a:lnTo>
                    <a:pt x="342" y="857"/>
                  </a:lnTo>
                  <a:lnTo>
                    <a:pt x="353" y="857"/>
                  </a:lnTo>
                  <a:lnTo>
                    <a:pt x="364" y="867"/>
                  </a:lnTo>
                  <a:lnTo>
                    <a:pt x="374" y="876"/>
                  </a:lnTo>
                  <a:lnTo>
                    <a:pt x="385" y="876"/>
                  </a:lnTo>
                  <a:lnTo>
                    <a:pt x="406" y="876"/>
                  </a:lnTo>
                  <a:lnTo>
                    <a:pt x="416" y="884"/>
                  </a:lnTo>
                  <a:lnTo>
                    <a:pt x="431" y="887"/>
                  </a:lnTo>
                  <a:lnTo>
                    <a:pt x="439" y="884"/>
                  </a:lnTo>
                  <a:lnTo>
                    <a:pt x="449" y="884"/>
                  </a:lnTo>
                  <a:lnTo>
                    <a:pt x="457" y="889"/>
                  </a:lnTo>
                  <a:lnTo>
                    <a:pt x="469" y="880"/>
                  </a:lnTo>
                  <a:lnTo>
                    <a:pt x="465" y="878"/>
                  </a:lnTo>
                  <a:lnTo>
                    <a:pt x="462" y="871"/>
                  </a:lnTo>
                  <a:lnTo>
                    <a:pt x="460" y="867"/>
                  </a:lnTo>
                  <a:lnTo>
                    <a:pt x="471" y="857"/>
                  </a:lnTo>
                  <a:lnTo>
                    <a:pt x="460" y="846"/>
                  </a:lnTo>
                  <a:lnTo>
                    <a:pt x="471" y="827"/>
                  </a:lnTo>
                  <a:lnTo>
                    <a:pt x="471" y="819"/>
                  </a:lnTo>
                  <a:lnTo>
                    <a:pt x="482" y="809"/>
                  </a:lnTo>
                  <a:lnTo>
                    <a:pt x="492" y="809"/>
                  </a:lnTo>
                  <a:lnTo>
                    <a:pt x="503" y="798"/>
                  </a:lnTo>
                  <a:lnTo>
                    <a:pt x="514" y="798"/>
                  </a:lnTo>
                  <a:lnTo>
                    <a:pt x="524" y="798"/>
                  </a:lnTo>
                  <a:lnTo>
                    <a:pt x="535" y="798"/>
                  </a:lnTo>
                  <a:lnTo>
                    <a:pt x="546" y="789"/>
                  </a:lnTo>
                  <a:lnTo>
                    <a:pt x="557" y="779"/>
                  </a:lnTo>
                  <a:lnTo>
                    <a:pt x="567" y="779"/>
                  </a:lnTo>
                  <a:lnTo>
                    <a:pt x="578" y="789"/>
                  </a:lnTo>
                  <a:lnTo>
                    <a:pt x="589" y="798"/>
                  </a:lnTo>
                  <a:lnTo>
                    <a:pt x="599" y="798"/>
                  </a:lnTo>
                  <a:lnTo>
                    <a:pt x="621" y="798"/>
                  </a:lnTo>
                  <a:lnTo>
                    <a:pt x="621" y="819"/>
                  </a:lnTo>
                  <a:lnTo>
                    <a:pt x="630" y="809"/>
                  </a:lnTo>
                  <a:lnTo>
                    <a:pt x="642" y="809"/>
                  </a:lnTo>
                  <a:lnTo>
                    <a:pt x="652" y="798"/>
                  </a:lnTo>
                  <a:lnTo>
                    <a:pt x="664" y="798"/>
                  </a:lnTo>
                  <a:lnTo>
                    <a:pt x="664" y="809"/>
                  </a:lnTo>
                  <a:lnTo>
                    <a:pt x="664" y="819"/>
                  </a:lnTo>
                  <a:lnTo>
                    <a:pt x="673" y="819"/>
                  </a:lnTo>
                  <a:lnTo>
                    <a:pt x="684" y="819"/>
                  </a:lnTo>
                  <a:lnTo>
                    <a:pt x="684" y="827"/>
                  </a:lnTo>
                  <a:lnTo>
                    <a:pt x="684" y="837"/>
                  </a:lnTo>
                  <a:lnTo>
                    <a:pt x="695" y="827"/>
                  </a:lnTo>
                  <a:lnTo>
                    <a:pt x="707" y="837"/>
                  </a:lnTo>
                  <a:lnTo>
                    <a:pt x="717" y="846"/>
                  </a:lnTo>
                  <a:lnTo>
                    <a:pt x="717" y="857"/>
                  </a:lnTo>
                  <a:lnTo>
                    <a:pt x="728" y="867"/>
                  </a:lnTo>
                  <a:lnTo>
                    <a:pt x="739" y="867"/>
                  </a:lnTo>
                  <a:lnTo>
                    <a:pt x="748" y="867"/>
                  </a:lnTo>
                  <a:lnTo>
                    <a:pt x="760" y="867"/>
                  </a:lnTo>
                  <a:lnTo>
                    <a:pt x="770" y="867"/>
                  </a:lnTo>
                  <a:lnTo>
                    <a:pt x="782" y="867"/>
                  </a:lnTo>
                  <a:lnTo>
                    <a:pt x="793" y="857"/>
                  </a:lnTo>
                  <a:lnTo>
                    <a:pt x="793" y="846"/>
                  </a:lnTo>
                  <a:lnTo>
                    <a:pt x="793" y="837"/>
                  </a:lnTo>
                  <a:lnTo>
                    <a:pt x="803" y="837"/>
                  </a:lnTo>
                  <a:lnTo>
                    <a:pt x="814" y="837"/>
                  </a:lnTo>
                  <a:lnTo>
                    <a:pt x="823" y="837"/>
                  </a:lnTo>
                  <a:lnTo>
                    <a:pt x="823" y="827"/>
                  </a:lnTo>
                  <a:lnTo>
                    <a:pt x="835" y="827"/>
                  </a:lnTo>
                  <a:lnTo>
                    <a:pt x="845" y="827"/>
                  </a:lnTo>
                  <a:lnTo>
                    <a:pt x="845" y="837"/>
                  </a:lnTo>
                  <a:lnTo>
                    <a:pt x="867" y="819"/>
                  </a:lnTo>
                  <a:lnTo>
                    <a:pt x="857" y="827"/>
                  </a:lnTo>
                  <a:lnTo>
                    <a:pt x="867" y="819"/>
                  </a:lnTo>
                  <a:lnTo>
                    <a:pt x="867" y="819"/>
                  </a:lnTo>
                  <a:lnTo>
                    <a:pt x="867" y="81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60" name="Freeform 65"/>
            <p:cNvSpPr>
              <a:spLocks/>
            </p:cNvSpPr>
            <p:nvPr/>
          </p:nvSpPr>
          <p:spPr bwMode="auto">
            <a:xfrm>
              <a:off x="2990" y="2834"/>
              <a:ext cx="1033" cy="905"/>
            </a:xfrm>
            <a:custGeom>
              <a:avLst/>
              <a:gdLst>
                <a:gd name="T0" fmla="*/ 97 w 1006"/>
                <a:gd name="T1" fmla="*/ 289 h 954"/>
                <a:gd name="T2" fmla="*/ 149 w 1006"/>
                <a:gd name="T3" fmla="*/ 241 h 954"/>
                <a:gd name="T4" fmla="*/ 246 w 1006"/>
                <a:gd name="T5" fmla="*/ 271 h 954"/>
                <a:gd name="T6" fmla="*/ 267 w 1006"/>
                <a:gd name="T7" fmla="*/ 260 h 954"/>
                <a:gd name="T8" fmla="*/ 299 w 1006"/>
                <a:gd name="T9" fmla="*/ 348 h 954"/>
                <a:gd name="T10" fmla="*/ 374 w 1006"/>
                <a:gd name="T11" fmla="*/ 462 h 954"/>
                <a:gd name="T12" fmla="*/ 502 w 1006"/>
                <a:gd name="T13" fmla="*/ 587 h 954"/>
                <a:gd name="T14" fmla="*/ 567 w 1006"/>
                <a:gd name="T15" fmla="*/ 617 h 954"/>
                <a:gd name="T16" fmla="*/ 653 w 1006"/>
                <a:gd name="T17" fmla="*/ 685 h 954"/>
                <a:gd name="T18" fmla="*/ 673 w 1006"/>
                <a:gd name="T19" fmla="*/ 732 h 954"/>
                <a:gd name="T20" fmla="*/ 750 w 1006"/>
                <a:gd name="T21" fmla="*/ 761 h 954"/>
                <a:gd name="T22" fmla="*/ 782 w 1006"/>
                <a:gd name="T23" fmla="*/ 868 h 954"/>
                <a:gd name="T24" fmla="*/ 750 w 1006"/>
                <a:gd name="T25" fmla="*/ 897 h 954"/>
                <a:gd name="T26" fmla="*/ 728 w 1006"/>
                <a:gd name="T27" fmla="*/ 945 h 954"/>
                <a:gd name="T28" fmla="*/ 782 w 1006"/>
                <a:gd name="T29" fmla="*/ 945 h 954"/>
                <a:gd name="T30" fmla="*/ 813 w 1006"/>
                <a:gd name="T31" fmla="*/ 897 h 954"/>
                <a:gd name="T32" fmla="*/ 866 w 1006"/>
                <a:gd name="T33" fmla="*/ 868 h 954"/>
                <a:gd name="T34" fmla="*/ 878 w 1006"/>
                <a:gd name="T35" fmla="*/ 820 h 954"/>
                <a:gd name="T36" fmla="*/ 834 w 1006"/>
                <a:gd name="T37" fmla="*/ 782 h 954"/>
                <a:gd name="T38" fmla="*/ 857 w 1006"/>
                <a:gd name="T39" fmla="*/ 724 h 954"/>
                <a:gd name="T40" fmla="*/ 888 w 1006"/>
                <a:gd name="T41" fmla="*/ 704 h 954"/>
                <a:gd name="T42" fmla="*/ 943 w 1006"/>
                <a:gd name="T43" fmla="*/ 724 h 954"/>
                <a:gd name="T44" fmla="*/ 963 w 1006"/>
                <a:gd name="T45" fmla="*/ 761 h 954"/>
                <a:gd name="T46" fmla="*/ 1006 w 1006"/>
                <a:gd name="T47" fmla="*/ 742 h 954"/>
                <a:gd name="T48" fmla="*/ 963 w 1006"/>
                <a:gd name="T49" fmla="*/ 674 h 954"/>
                <a:gd name="T50" fmla="*/ 866 w 1006"/>
                <a:gd name="T51" fmla="*/ 635 h 954"/>
                <a:gd name="T52" fmla="*/ 803 w 1006"/>
                <a:gd name="T53" fmla="*/ 606 h 954"/>
                <a:gd name="T54" fmla="*/ 803 w 1006"/>
                <a:gd name="T55" fmla="*/ 578 h 954"/>
                <a:gd name="T56" fmla="*/ 707 w 1006"/>
                <a:gd name="T57" fmla="*/ 549 h 954"/>
                <a:gd name="T58" fmla="*/ 632 w 1006"/>
                <a:gd name="T59" fmla="*/ 473 h 954"/>
                <a:gd name="T60" fmla="*/ 598 w 1006"/>
                <a:gd name="T61" fmla="*/ 385 h 954"/>
                <a:gd name="T62" fmla="*/ 557 w 1006"/>
                <a:gd name="T63" fmla="*/ 337 h 954"/>
                <a:gd name="T64" fmla="*/ 492 w 1006"/>
                <a:gd name="T65" fmla="*/ 298 h 954"/>
                <a:gd name="T66" fmla="*/ 492 w 1006"/>
                <a:gd name="T67" fmla="*/ 241 h 954"/>
                <a:gd name="T68" fmla="*/ 492 w 1006"/>
                <a:gd name="T69" fmla="*/ 201 h 954"/>
                <a:gd name="T70" fmla="*/ 502 w 1006"/>
                <a:gd name="T71" fmla="*/ 164 h 954"/>
                <a:gd name="T72" fmla="*/ 567 w 1006"/>
                <a:gd name="T73" fmla="*/ 154 h 954"/>
                <a:gd name="T74" fmla="*/ 598 w 1006"/>
                <a:gd name="T75" fmla="*/ 154 h 954"/>
                <a:gd name="T76" fmla="*/ 621 w 1006"/>
                <a:gd name="T77" fmla="*/ 125 h 954"/>
                <a:gd name="T78" fmla="*/ 621 w 1006"/>
                <a:gd name="T79" fmla="*/ 77 h 954"/>
                <a:gd name="T80" fmla="*/ 567 w 1006"/>
                <a:gd name="T81" fmla="*/ 57 h 954"/>
                <a:gd name="T82" fmla="*/ 524 w 1006"/>
                <a:gd name="T83" fmla="*/ 28 h 954"/>
                <a:gd name="T84" fmla="*/ 460 w 1006"/>
                <a:gd name="T85" fmla="*/ 9 h 954"/>
                <a:gd name="T86" fmla="*/ 407 w 1006"/>
                <a:gd name="T87" fmla="*/ 19 h 954"/>
                <a:gd name="T88" fmla="*/ 374 w 1006"/>
                <a:gd name="T89" fmla="*/ 0 h 954"/>
                <a:gd name="T90" fmla="*/ 353 w 1006"/>
                <a:gd name="T91" fmla="*/ 28 h 954"/>
                <a:gd name="T92" fmla="*/ 321 w 1006"/>
                <a:gd name="T93" fmla="*/ 57 h 954"/>
                <a:gd name="T94" fmla="*/ 278 w 1006"/>
                <a:gd name="T95" fmla="*/ 38 h 954"/>
                <a:gd name="T96" fmla="*/ 246 w 1006"/>
                <a:gd name="T97" fmla="*/ 57 h 954"/>
                <a:gd name="T98" fmla="*/ 203 w 1006"/>
                <a:gd name="T99" fmla="*/ 68 h 954"/>
                <a:gd name="T100" fmla="*/ 171 w 1006"/>
                <a:gd name="T101" fmla="*/ 28 h 954"/>
                <a:gd name="T102" fmla="*/ 118 w 1006"/>
                <a:gd name="T103" fmla="*/ 68 h 954"/>
                <a:gd name="T104" fmla="*/ 43 w 1006"/>
                <a:gd name="T105" fmla="*/ 77 h 954"/>
                <a:gd name="T106" fmla="*/ 53 w 1006"/>
                <a:gd name="T107" fmla="*/ 125 h 954"/>
                <a:gd name="T108" fmla="*/ 0 w 1006"/>
                <a:gd name="T109" fmla="*/ 144 h 954"/>
                <a:gd name="T110" fmla="*/ 31 w 1006"/>
                <a:gd name="T111" fmla="*/ 182 h 954"/>
                <a:gd name="T112" fmla="*/ 22 w 1006"/>
                <a:gd name="T113" fmla="*/ 241 h 954"/>
                <a:gd name="T114" fmla="*/ 63 w 1006"/>
                <a:gd name="T115" fmla="*/ 28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6" h="954">
                  <a:moveTo>
                    <a:pt x="43" y="308"/>
                  </a:moveTo>
                  <a:lnTo>
                    <a:pt x="63" y="298"/>
                  </a:lnTo>
                  <a:lnTo>
                    <a:pt x="74" y="289"/>
                  </a:lnTo>
                  <a:lnTo>
                    <a:pt x="85" y="289"/>
                  </a:lnTo>
                  <a:lnTo>
                    <a:pt x="97" y="289"/>
                  </a:lnTo>
                  <a:lnTo>
                    <a:pt x="118" y="280"/>
                  </a:lnTo>
                  <a:lnTo>
                    <a:pt x="128" y="271"/>
                  </a:lnTo>
                  <a:lnTo>
                    <a:pt x="128" y="260"/>
                  </a:lnTo>
                  <a:lnTo>
                    <a:pt x="138" y="250"/>
                  </a:lnTo>
                  <a:lnTo>
                    <a:pt x="149" y="241"/>
                  </a:lnTo>
                  <a:lnTo>
                    <a:pt x="171" y="241"/>
                  </a:lnTo>
                  <a:lnTo>
                    <a:pt x="183" y="241"/>
                  </a:lnTo>
                  <a:lnTo>
                    <a:pt x="203" y="260"/>
                  </a:lnTo>
                  <a:lnTo>
                    <a:pt x="215" y="250"/>
                  </a:lnTo>
                  <a:lnTo>
                    <a:pt x="246" y="271"/>
                  </a:lnTo>
                  <a:lnTo>
                    <a:pt x="246" y="260"/>
                  </a:lnTo>
                  <a:lnTo>
                    <a:pt x="258" y="250"/>
                  </a:lnTo>
                  <a:lnTo>
                    <a:pt x="267" y="250"/>
                  </a:lnTo>
                  <a:lnTo>
                    <a:pt x="278" y="250"/>
                  </a:lnTo>
                  <a:lnTo>
                    <a:pt x="267" y="260"/>
                  </a:lnTo>
                  <a:lnTo>
                    <a:pt x="267" y="271"/>
                  </a:lnTo>
                  <a:lnTo>
                    <a:pt x="278" y="280"/>
                  </a:lnTo>
                  <a:lnTo>
                    <a:pt x="267" y="289"/>
                  </a:lnTo>
                  <a:lnTo>
                    <a:pt x="289" y="308"/>
                  </a:lnTo>
                  <a:lnTo>
                    <a:pt x="299" y="348"/>
                  </a:lnTo>
                  <a:lnTo>
                    <a:pt x="311" y="385"/>
                  </a:lnTo>
                  <a:lnTo>
                    <a:pt x="321" y="395"/>
                  </a:lnTo>
                  <a:lnTo>
                    <a:pt x="342" y="442"/>
                  </a:lnTo>
                  <a:lnTo>
                    <a:pt x="353" y="442"/>
                  </a:lnTo>
                  <a:lnTo>
                    <a:pt x="374" y="462"/>
                  </a:lnTo>
                  <a:lnTo>
                    <a:pt x="385" y="481"/>
                  </a:lnTo>
                  <a:lnTo>
                    <a:pt x="396" y="491"/>
                  </a:lnTo>
                  <a:lnTo>
                    <a:pt x="407" y="501"/>
                  </a:lnTo>
                  <a:lnTo>
                    <a:pt x="439" y="530"/>
                  </a:lnTo>
                  <a:lnTo>
                    <a:pt x="502" y="587"/>
                  </a:lnTo>
                  <a:lnTo>
                    <a:pt x="514" y="587"/>
                  </a:lnTo>
                  <a:lnTo>
                    <a:pt x="524" y="606"/>
                  </a:lnTo>
                  <a:lnTo>
                    <a:pt x="546" y="606"/>
                  </a:lnTo>
                  <a:lnTo>
                    <a:pt x="557" y="626"/>
                  </a:lnTo>
                  <a:lnTo>
                    <a:pt x="567" y="617"/>
                  </a:lnTo>
                  <a:lnTo>
                    <a:pt x="598" y="646"/>
                  </a:lnTo>
                  <a:lnTo>
                    <a:pt x="610" y="656"/>
                  </a:lnTo>
                  <a:lnTo>
                    <a:pt x="621" y="665"/>
                  </a:lnTo>
                  <a:lnTo>
                    <a:pt x="632" y="665"/>
                  </a:lnTo>
                  <a:lnTo>
                    <a:pt x="653" y="685"/>
                  </a:lnTo>
                  <a:lnTo>
                    <a:pt x="664" y="685"/>
                  </a:lnTo>
                  <a:lnTo>
                    <a:pt x="673" y="694"/>
                  </a:lnTo>
                  <a:lnTo>
                    <a:pt x="673" y="714"/>
                  </a:lnTo>
                  <a:lnTo>
                    <a:pt x="673" y="724"/>
                  </a:lnTo>
                  <a:lnTo>
                    <a:pt x="673" y="732"/>
                  </a:lnTo>
                  <a:lnTo>
                    <a:pt x="696" y="742"/>
                  </a:lnTo>
                  <a:lnTo>
                    <a:pt x="707" y="742"/>
                  </a:lnTo>
                  <a:lnTo>
                    <a:pt x="716" y="742"/>
                  </a:lnTo>
                  <a:lnTo>
                    <a:pt x="739" y="751"/>
                  </a:lnTo>
                  <a:lnTo>
                    <a:pt x="750" y="761"/>
                  </a:lnTo>
                  <a:lnTo>
                    <a:pt x="750" y="771"/>
                  </a:lnTo>
                  <a:lnTo>
                    <a:pt x="760" y="781"/>
                  </a:lnTo>
                  <a:lnTo>
                    <a:pt x="770" y="810"/>
                  </a:lnTo>
                  <a:lnTo>
                    <a:pt x="782" y="839"/>
                  </a:lnTo>
                  <a:lnTo>
                    <a:pt x="782" y="868"/>
                  </a:lnTo>
                  <a:lnTo>
                    <a:pt x="770" y="877"/>
                  </a:lnTo>
                  <a:lnTo>
                    <a:pt x="760" y="877"/>
                  </a:lnTo>
                  <a:lnTo>
                    <a:pt x="750" y="877"/>
                  </a:lnTo>
                  <a:lnTo>
                    <a:pt x="750" y="886"/>
                  </a:lnTo>
                  <a:lnTo>
                    <a:pt x="750" y="897"/>
                  </a:lnTo>
                  <a:lnTo>
                    <a:pt x="750" y="906"/>
                  </a:lnTo>
                  <a:lnTo>
                    <a:pt x="750" y="915"/>
                  </a:lnTo>
                  <a:lnTo>
                    <a:pt x="739" y="926"/>
                  </a:lnTo>
                  <a:lnTo>
                    <a:pt x="728" y="935"/>
                  </a:lnTo>
                  <a:lnTo>
                    <a:pt x="728" y="945"/>
                  </a:lnTo>
                  <a:lnTo>
                    <a:pt x="739" y="954"/>
                  </a:lnTo>
                  <a:lnTo>
                    <a:pt x="750" y="954"/>
                  </a:lnTo>
                  <a:lnTo>
                    <a:pt x="760" y="954"/>
                  </a:lnTo>
                  <a:lnTo>
                    <a:pt x="770" y="954"/>
                  </a:lnTo>
                  <a:lnTo>
                    <a:pt x="782" y="945"/>
                  </a:lnTo>
                  <a:lnTo>
                    <a:pt x="791" y="945"/>
                  </a:lnTo>
                  <a:lnTo>
                    <a:pt x="791" y="935"/>
                  </a:lnTo>
                  <a:lnTo>
                    <a:pt x="813" y="926"/>
                  </a:lnTo>
                  <a:lnTo>
                    <a:pt x="813" y="915"/>
                  </a:lnTo>
                  <a:lnTo>
                    <a:pt x="813" y="897"/>
                  </a:lnTo>
                  <a:lnTo>
                    <a:pt x="825" y="886"/>
                  </a:lnTo>
                  <a:lnTo>
                    <a:pt x="834" y="877"/>
                  </a:lnTo>
                  <a:lnTo>
                    <a:pt x="845" y="868"/>
                  </a:lnTo>
                  <a:lnTo>
                    <a:pt x="857" y="868"/>
                  </a:lnTo>
                  <a:lnTo>
                    <a:pt x="866" y="868"/>
                  </a:lnTo>
                  <a:lnTo>
                    <a:pt x="878" y="868"/>
                  </a:lnTo>
                  <a:lnTo>
                    <a:pt x="878" y="858"/>
                  </a:lnTo>
                  <a:lnTo>
                    <a:pt x="878" y="849"/>
                  </a:lnTo>
                  <a:lnTo>
                    <a:pt x="878" y="839"/>
                  </a:lnTo>
                  <a:lnTo>
                    <a:pt x="878" y="820"/>
                  </a:lnTo>
                  <a:lnTo>
                    <a:pt x="878" y="810"/>
                  </a:lnTo>
                  <a:lnTo>
                    <a:pt x="878" y="800"/>
                  </a:lnTo>
                  <a:lnTo>
                    <a:pt x="866" y="790"/>
                  </a:lnTo>
                  <a:lnTo>
                    <a:pt x="845" y="800"/>
                  </a:lnTo>
                  <a:lnTo>
                    <a:pt x="834" y="782"/>
                  </a:lnTo>
                  <a:lnTo>
                    <a:pt x="832" y="757"/>
                  </a:lnTo>
                  <a:lnTo>
                    <a:pt x="834" y="742"/>
                  </a:lnTo>
                  <a:lnTo>
                    <a:pt x="845" y="742"/>
                  </a:lnTo>
                  <a:lnTo>
                    <a:pt x="845" y="732"/>
                  </a:lnTo>
                  <a:lnTo>
                    <a:pt x="857" y="724"/>
                  </a:lnTo>
                  <a:lnTo>
                    <a:pt x="845" y="724"/>
                  </a:lnTo>
                  <a:lnTo>
                    <a:pt x="857" y="714"/>
                  </a:lnTo>
                  <a:lnTo>
                    <a:pt x="866" y="704"/>
                  </a:lnTo>
                  <a:lnTo>
                    <a:pt x="878" y="704"/>
                  </a:lnTo>
                  <a:lnTo>
                    <a:pt x="888" y="704"/>
                  </a:lnTo>
                  <a:lnTo>
                    <a:pt x="888" y="714"/>
                  </a:lnTo>
                  <a:lnTo>
                    <a:pt x="909" y="724"/>
                  </a:lnTo>
                  <a:lnTo>
                    <a:pt x="920" y="724"/>
                  </a:lnTo>
                  <a:lnTo>
                    <a:pt x="931" y="724"/>
                  </a:lnTo>
                  <a:lnTo>
                    <a:pt x="943" y="724"/>
                  </a:lnTo>
                  <a:lnTo>
                    <a:pt x="953" y="724"/>
                  </a:lnTo>
                  <a:lnTo>
                    <a:pt x="953" y="732"/>
                  </a:lnTo>
                  <a:lnTo>
                    <a:pt x="953" y="742"/>
                  </a:lnTo>
                  <a:lnTo>
                    <a:pt x="963" y="751"/>
                  </a:lnTo>
                  <a:lnTo>
                    <a:pt x="963" y="761"/>
                  </a:lnTo>
                  <a:lnTo>
                    <a:pt x="975" y="771"/>
                  </a:lnTo>
                  <a:lnTo>
                    <a:pt x="984" y="771"/>
                  </a:lnTo>
                  <a:lnTo>
                    <a:pt x="996" y="771"/>
                  </a:lnTo>
                  <a:lnTo>
                    <a:pt x="1006" y="761"/>
                  </a:lnTo>
                  <a:lnTo>
                    <a:pt x="1006" y="742"/>
                  </a:lnTo>
                  <a:lnTo>
                    <a:pt x="1006" y="724"/>
                  </a:lnTo>
                  <a:lnTo>
                    <a:pt x="1006" y="714"/>
                  </a:lnTo>
                  <a:lnTo>
                    <a:pt x="984" y="704"/>
                  </a:lnTo>
                  <a:lnTo>
                    <a:pt x="975" y="685"/>
                  </a:lnTo>
                  <a:lnTo>
                    <a:pt x="963" y="674"/>
                  </a:lnTo>
                  <a:lnTo>
                    <a:pt x="943" y="665"/>
                  </a:lnTo>
                  <a:lnTo>
                    <a:pt x="920" y="665"/>
                  </a:lnTo>
                  <a:lnTo>
                    <a:pt x="909" y="656"/>
                  </a:lnTo>
                  <a:lnTo>
                    <a:pt x="900" y="646"/>
                  </a:lnTo>
                  <a:lnTo>
                    <a:pt x="866" y="635"/>
                  </a:lnTo>
                  <a:lnTo>
                    <a:pt x="857" y="626"/>
                  </a:lnTo>
                  <a:lnTo>
                    <a:pt x="845" y="617"/>
                  </a:lnTo>
                  <a:lnTo>
                    <a:pt x="834" y="617"/>
                  </a:lnTo>
                  <a:lnTo>
                    <a:pt x="813" y="617"/>
                  </a:lnTo>
                  <a:lnTo>
                    <a:pt x="803" y="606"/>
                  </a:lnTo>
                  <a:lnTo>
                    <a:pt x="782" y="598"/>
                  </a:lnTo>
                  <a:lnTo>
                    <a:pt x="770" y="598"/>
                  </a:lnTo>
                  <a:lnTo>
                    <a:pt x="782" y="587"/>
                  </a:lnTo>
                  <a:lnTo>
                    <a:pt x="791" y="587"/>
                  </a:lnTo>
                  <a:lnTo>
                    <a:pt x="803" y="578"/>
                  </a:lnTo>
                  <a:lnTo>
                    <a:pt x="803" y="559"/>
                  </a:lnTo>
                  <a:lnTo>
                    <a:pt x="770" y="549"/>
                  </a:lnTo>
                  <a:lnTo>
                    <a:pt x="760" y="549"/>
                  </a:lnTo>
                  <a:lnTo>
                    <a:pt x="728" y="549"/>
                  </a:lnTo>
                  <a:lnTo>
                    <a:pt x="707" y="549"/>
                  </a:lnTo>
                  <a:lnTo>
                    <a:pt x="685" y="540"/>
                  </a:lnTo>
                  <a:lnTo>
                    <a:pt x="673" y="521"/>
                  </a:lnTo>
                  <a:lnTo>
                    <a:pt x="664" y="510"/>
                  </a:lnTo>
                  <a:lnTo>
                    <a:pt x="642" y="491"/>
                  </a:lnTo>
                  <a:lnTo>
                    <a:pt x="632" y="473"/>
                  </a:lnTo>
                  <a:lnTo>
                    <a:pt x="610" y="453"/>
                  </a:lnTo>
                  <a:lnTo>
                    <a:pt x="610" y="434"/>
                  </a:lnTo>
                  <a:lnTo>
                    <a:pt x="621" y="424"/>
                  </a:lnTo>
                  <a:lnTo>
                    <a:pt x="610" y="405"/>
                  </a:lnTo>
                  <a:lnTo>
                    <a:pt x="598" y="385"/>
                  </a:lnTo>
                  <a:lnTo>
                    <a:pt x="598" y="376"/>
                  </a:lnTo>
                  <a:lnTo>
                    <a:pt x="589" y="366"/>
                  </a:lnTo>
                  <a:lnTo>
                    <a:pt x="589" y="348"/>
                  </a:lnTo>
                  <a:lnTo>
                    <a:pt x="577" y="348"/>
                  </a:lnTo>
                  <a:lnTo>
                    <a:pt x="557" y="337"/>
                  </a:lnTo>
                  <a:lnTo>
                    <a:pt x="535" y="328"/>
                  </a:lnTo>
                  <a:lnTo>
                    <a:pt x="524" y="328"/>
                  </a:lnTo>
                  <a:lnTo>
                    <a:pt x="502" y="318"/>
                  </a:lnTo>
                  <a:lnTo>
                    <a:pt x="502" y="308"/>
                  </a:lnTo>
                  <a:lnTo>
                    <a:pt x="492" y="298"/>
                  </a:lnTo>
                  <a:lnTo>
                    <a:pt x="492" y="289"/>
                  </a:lnTo>
                  <a:lnTo>
                    <a:pt x="482" y="271"/>
                  </a:lnTo>
                  <a:lnTo>
                    <a:pt x="492" y="260"/>
                  </a:lnTo>
                  <a:lnTo>
                    <a:pt x="492" y="250"/>
                  </a:lnTo>
                  <a:lnTo>
                    <a:pt x="492" y="241"/>
                  </a:lnTo>
                  <a:lnTo>
                    <a:pt x="502" y="232"/>
                  </a:lnTo>
                  <a:lnTo>
                    <a:pt x="514" y="221"/>
                  </a:lnTo>
                  <a:lnTo>
                    <a:pt x="514" y="212"/>
                  </a:lnTo>
                  <a:lnTo>
                    <a:pt x="502" y="212"/>
                  </a:lnTo>
                  <a:lnTo>
                    <a:pt x="492" y="201"/>
                  </a:lnTo>
                  <a:lnTo>
                    <a:pt x="492" y="193"/>
                  </a:lnTo>
                  <a:lnTo>
                    <a:pt x="482" y="193"/>
                  </a:lnTo>
                  <a:lnTo>
                    <a:pt x="492" y="182"/>
                  </a:lnTo>
                  <a:lnTo>
                    <a:pt x="502" y="182"/>
                  </a:lnTo>
                  <a:lnTo>
                    <a:pt x="502" y="164"/>
                  </a:lnTo>
                  <a:lnTo>
                    <a:pt x="524" y="164"/>
                  </a:lnTo>
                  <a:lnTo>
                    <a:pt x="535" y="164"/>
                  </a:lnTo>
                  <a:lnTo>
                    <a:pt x="546" y="164"/>
                  </a:lnTo>
                  <a:lnTo>
                    <a:pt x="557" y="164"/>
                  </a:lnTo>
                  <a:lnTo>
                    <a:pt x="567" y="154"/>
                  </a:lnTo>
                  <a:lnTo>
                    <a:pt x="577" y="154"/>
                  </a:lnTo>
                  <a:lnTo>
                    <a:pt x="577" y="144"/>
                  </a:lnTo>
                  <a:lnTo>
                    <a:pt x="589" y="144"/>
                  </a:lnTo>
                  <a:lnTo>
                    <a:pt x="598" y="144"/>
                  </a:lnTo>
                  <a:lnTo>
                    <a:pt x="598" y="154"/>
                  </a:lnTo>
                  <a:lnTo>
                    <a:pt x="610" y="164"/>
                  </a:lnTo>
                  <a:lnTo>
                    <a:pt x="610" y="144"/>
                  </a:lnTo>
                  <a:lnTo>
                    <a:pt x="621" y="144"/>
                  </a:lnTo>
                  <a:lnTo>
                    <a:pt x="632" y="134"/>
                  </a:lnTo>
                  <a:lnTo>
                    <a:pt x="621" y="125"/>
                  </a:lnTo>
                  <a:lnTo>
                    <a:pt x="610" y="115"/>
                  </a:lnTo>
                  <a:lnTo>
                    <a:pt x="632" y="107"/>
                  </a:lnTo>
                  <a:lnTo>
                    <a:pt x="632" y="97"/>
                  </a:lnTo>
                  <a:lnTo>
                    <a:pt x="621" y="87"/>
                  </a:lnTo>
                  <a:lnTo>
                    <a:pt x="621" y="77"/>
                  </a:lnTo>
                  <a:lnTo>
                    <a:pt x="621" y="68"/>
                  </a:lnTo>
                  <a:lnTo>
                    <a:pt x="610" y="68"/>
                  </a:lnTo>
                  <a:lnTo>
                    <a:pt x="598" y="57"/>
                  </a:lnTo>
                  <a:lnTo>
                    <a:pt x="577" y="57"/>
                  </a:lnTo>
                  <a:lnTo>
                    <a:pt x="567" y="57"/>
                  </a:lnTo>
                  <a:lnTo>
                    <a:pt x="557" y="57"/>
                  </a:lnTo>
                  <a:lnTo>
                    <a:pt x="546" y="57"/>
                  </a:lnTo>
                  <a:lnTo>
                    <a:pt x="535" y="48"/>
                  </a:lnTo>
                  <a:lnTo>
                    <a:pt x="524" y="38"/>
                  </a:lnTo>
                  <a:lnTo>
                    <a:pt x="524" y="28"/>
                  </a:lnTo>
                  <a:lnTo>
                    <a:pt x="514" y="19"/>
                  </a:lnTo>
                  <a:lnTo>
                    <a:pt x="502" y="9"/>
                  </a:lnTo>
                  <a:lnTo>
                    <a:pt x="482" y="9"/>
                  </a:lnTo>
                  <a:lnTo>
                    <a:pt x="472" y="9"/>
                  </a:lnTo>
                  <a:lnTo>
                    <a:pt x="460" y="9"/>
                  </a:lnTo>
                  <a:lnTo>
                    <a:pt x="449" y="9"/>
                  </a:lnTo>
                  <a:lnTo>
                    <a:pt x="439" y="0"/>
                  </a:lnTo>
                  <a:lnTo>
                    <a:pt x="429" y="0"/>
                  </a:lnTo>
                  <a:lnTo>
                    <a:pt x="429" y="9"/>
                  </a:lnTo>
                  <a:lnTo>
                    <a:pt x="407" y="19"/>
                  </a:lnTo>
                  <a:lnTo>
                    <a:pt x="396" y="19"/>
                  </a:lnTo>
                  <a:lnTo>
                    <a:pt x="385" y="19"/>
                  </a:lnTo>
                  <a:lnTo>
                    <a:pt x="385" y="9"/>
                  </a:lnTo>
                  <a:lnTo>
                    <a:pt x="385" y="0"/>
                  </a:lnTo>
                  <a:lnTo>
                    <a:pt x="374" y="0"/>
                  </a:lnTo>
                  <a:lnTo>
                    <a:pt x="362" y="0"/>
                  </a:lnTo>
                  <a:lnTo>
                    <a:pt x="362" y="9"/>
                  </a:lnTo>
                  <a:lnTo>
                    <a:pt x="362" y="19"/>
                  </a:lnTo>
                  <a:lnTo>
                    <a:pt x="362" y="28"/>
                  </a:lnTo>
                  <a:lnTo>
                    <a:pt x="353" y="28"/>
                  </a:lnTo>
                  <a:lnTo>
                    <a:pt x="342" y="19"/>
                  </a:lnTo>
                  <a:lnTo>
                    <a:pt x="333" y="28"/>
                  </a:lnTo>
                  <a:lnTo>
                    <a:pt x="321" y="38"/>
                  </a:lnTo>
                  <a:lnTo>
                    <a:pt x="333" y="48"/>
                  </a:lnTo>
                  <a:lnTo>
                    <a:pt x="321" y="57"/>
                  </a:lnTo>
                  <a:lnTo>
                    <a:pt x="311" y="48"/>
                  </a:lnTo>
                  <a:lnTo>
                    <a:pt x="299" y="48"/>
                  </a:lnTo>
                  <a:lnTo>
                    <a:pt x="289" y="48"/>
                  </a:lnTo>
                  <a:lnTo>
                    <a:pt x="278" y="48"/>
                  </a:lnTo>
                  <a:lnTo>
                    <a:pt x="278" y="38"/>
                  </a:lnTo>
                  <a:lnTo>
                    <a:pt x="267" y="28"/>
                  </a:lnTo>
                  <a:lnTo>
                    <a:pt x="258" y="28"/>
                  </a:lnTo>
                  <a:lnTo>
                    <a:pt x="258" y="38"/>
                  </a:lnTo>
                  <a:lnTo>
                    <a:pt x="258" y="57"/>
                  </a:lnTo>
                  <a:lnTo>
                    <a:pt x="246" y="57"/>
                  </a:lnTo>
                  <a:lnTo>
                    <a:pt x="236" y="68"/>
                  </a:lnTo>
                  <a:lnTo>
                    <a:pt x="224" y="77"/>
                  </a:lnTo>
                  <a:lnTo>
                    <a:pt x="224" y="87"/>
                  </a:lnTo>
                  <a:lnTo>
                    <a:pt x="215" y="77"/>
                  </a:lnTo>
                  <a:lnTo>
                    <a:pt x="203" y="68"/>
                  </a:lnTo>
                  <a:lnTo>
                    <a:pt x="193" y="57"/>
                  </a:lnTo>
                  <a:lnTo>
                    <a:pt x="193" y="48"/>
                  </a:lnTo>
                  <a:lnTo>
                    <a:pt x="193" y="38"/>
                  </a:lnTo>
                  <a:lnTo>
                    <a:pt x="183" y="28"/>
                  </a:lnTo>
                  <a:lnTo>
                    <a:pt x="171" y="28"/>
                  </a:lnTo>
                  <a:lnTo>
                    <a:pt x="160" y="38"/>
                  </a:lnTo>
                  <a:lnTo>
                    <a:pt x="160" y="48"/>
                  </a:lnTo>
                  <a:lnTo>
                    <a:pt x="149" y="68"/>
                  </a:lnTo>
                  <a:lnTo>
                    <a:pt x="138" y="68"/>
                  </a:lnTo>
                  <a:lnTo>
                    <a:pt x="118" y="68"/>
                  </a:lnTo>
                  <a:lnTo>
                    <a:pt x="106" y="57"/>
                  </a:lnTo>
                  <a:lnTo>
                    <a:pt x="63" y="68"/>
                  </a:lnTo>
                  <a:lnTo>
                    <a:pt x="55" y="53"/>
                  </a:lnTo>
                  <a:lnTo>
                    <a:pt x="53" y="77"/>
                  </a:lnTo>
                  <a:lnTo>
                    <a:pt x="43" y="77"/>
                  </a:lnTo>
                  <a:lnTo>
                    <a:pt x="43" y="87"/>
                  </a:lnTo>
                  <a:lnTo>
                    <a:pt x="53" y="97"/>
                  </a:lnTo>
                  <a:lnTo>
                    <a:pt x="53" y="107"/>
                  </a:lnTo>
                  <a:lnTo>
                    <a:pt x="63" y="115"/>
                  </a:lnTo>
                  <a:lnTo>
                    <a:pt x="53" y="125"/>
                  </a:lnTo>
                  <a:lnTo>
                    <a:pt x="43" y="134"/>
                  </a:lnTo>
                  <a:lnTo>
                    <a:pt x="31" y="144"/>
                  </a:lnTo>
                  <a:lnTo>
                    <a:pt x="22" y="144"/>
                  </a:lnTo>
                  <a:lnTo>
                    <a:pt x="10" y="144"/>
                  </a:lnTo>
                  <a:lnTo>
                    <a:pt x="0" y="144"/>
                  </a:lnTo>
                  <a:lnTo>
                    <a:pt x="0" y="154"/>
                  </a:lnTo>
                  <a:lnTo>
                    <a:pt x="10" y="164"/>
                  </a:lnTo>
                  <a:lnTo>
                    <a:pt x="22" y="164"/>
                  </a:lnTo>
                  <a:lnTo>
                    <a:pt x="31" y="173"/>
                  </a:lnTo>
                  <a:lnTo>
                    <a:pt x="31" y="182"/>
                  </a:lnTo>
                  <a:lnTo>
                    <a:pt x="31" y="193"/>
                  </a:lnTo>
                  <a:lnTo>
                    <a:pt x="22" y="201"/>
                  </a:lnTo>
                  <a:lnTo>
                    <a:pt x="22" y="212"/>
                  </a:lnTo>
                  <a:lnTo>
                    <a:pt x="22" y="232"/>
                  </a:lnTo>
                  <a:lnTo>
                    <a:pt x="22" y="241"/>
                  </a:lnTo>
                  <a:lnTo>
                    <a:pt x="31" y="260"/>
                  </a:lnTo>
                  <a:lnTo>
                    <a:pt x="43" y="260"/>
                  </a:lnTo>
                  <a:lnTo>
                    <a:pt x="63" y="260"/>
                  </a:lnTo>
                  <a:lnTo>
                    <a:pt x="74" y="271"/>
                  </a:lnTo>
                  <a:lnTo>
                    <a:pt x="63" y="280"/>
                  </a:lnTo>
                  <a:lnTo>
                    <a:pt x="63" y="289"/>
                  </a:lnTo>
                  <a:lnTo>
                    <a:pt x="53" y="298"/>
                  </a:lnTo>
                  <a:lnTo>
                    <a:pt x="43" y="308"/>
                  </a:lnTo>
                  <a:lnTo>
                    <a:pt x="43" y="308"/>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61" name="Freeform 69"/>
            <p:cNvSpPr>
              <a:spLocks/>
            </p:cNvSpPr>
            <p:nvPr/>
          </p:nvSpPr>
          <p:spPr bwMode="auto">
            <a:xfrm>
              <a:off x="3288" y="2672"/>
              <a:ext cx="636" cy="244"/>
            </a:xfrm>
            <a:custGeom>
              <a:avLst/>
              <a:gdLst>
                <a:gd name="T0" fmla="*/ 537 w 620"/>
                <a:gd name="T1" fmla="*/ 228 h 257"/>
                <a:gd name="T2" fmla="*/ 525 w 620"/>
                <a:gd name="T3" fmla="*/ 228 h 257"/>
                <a:gd name="T4" fmla="*/ 494 w 620"/>
                <a:gd name="T5" fmla="*/ 228 h 257"/>
                <a:gd name="T6" fmla="*/ 460 w 620"/>
                <a:gd name="T7" fmla="*/ 228 h 257"/>
                <a:gd name="T8" fmla="*/ 440 w 620"/>
                <a:gd name="T9" fmla="*/ 248 h 257"/>
                <a:gd name="T10" fmla="*/ 407 w 620"/>
                <a:gd name="T11" fmla="*/ 257 h 257"/>
                <a:gd name="T12" fmla="*/ 375 w 620"/>
                <a:gd name="T13" fmla="*/ 248 h 257"/>
                <a:gd name="T14" fmla="*/ 354 w 620"/>
                <a:gd name="T15" fmla="*/ 248 h 257"/>
                <a:gd name="T16" fmla="*/ 310 w 620"/>
                <a:gd name="T17" fmla="*/ 228 h 257"/>
                <a:gd name="T18" fmla="*/ 268 w 620"/>
                <a:gd name="T19" fmla="*/ 228 h 257"/>
                <a:gd name="T20" fmla="*/ 236 w 620"/>
                <a:gd name="T21" fmla="*/ 209 h 257"/>
                <a:gd name="T22" fmla="*/ 213 w 620"/>
                <a:gd name="T23" fmla="*/ 180 h 257"/>
                <a:gd name="T24" fmla="*/ 172 w 620"/>
                <a:gd name="T25" fmla="*/ 180 h 257"/>
                <a:gd name="T26" fmla="*/ 139 w 620"/>
                <a:gd name="T27" fmla="*/ 172 h 257"/>
                <a:gd name="T28" fmla="*/ 107 w 620"/>
                <a:gd name="T29" fmla="*/ 191 h 257"/>
                <a:gd name="T30" fmla="*/ 95 w 620"/>
                <a:gd name="T31" fmla="*/ 172 h 257"/>
                <a:gd name="T32" fmla="*/ 32 w 620"/>
                <a:gd name="T33" fmla="*/ 162 h 257"/>
                <a:gd name="T34" fmla="*/ 10 w 620"/>
                <a:gd name="T35" fmla="*/ 143 h 257"/>
                <a:gd name="T36" fmla="*/ 10 w 620"/>
                <a:gd name="T37" fmla="*/ 124 h 257"/>
                <a:gd name="T38" fmla="*/ 32 w 620"/>
                <a:gd name="T39" fmla="*/ 105 h 257"/>
                <a:gd name="T40" fmla="*/ 64 w 620"/>
                <a:gd name="T41" fmla="*/ 124 h 257"/>
                <a:gd name="T42" fmla="*/ 95 w 620"/>
                <a:gd name="T43" fmla="*/ 124 h 257"/>
                <a:gd name="T44" fmla="*/ 127 w 620"/>
                <a:gd name="T45" fmla="*/ 124 h 257"/>
                <a:gd name="T46" fmla="*/ 161 w 620"/>
                <a:gd name="T47" fmla="*/ 113 h 257"/>
                <a:gd name="T48" fmla="*/ 192 w 620"/>
                <a:gd name="T49" fmla="*/ 124 h 257"/>
                <a:gd name="T50" fmla="*/ 236 w 620"/>
                <a:gd name="T51" fmla="*/ 113 h 257"/>
                <a:gd name="T52" fmla="*/ 259 w 620"/>
                <a:gd name="T53" fmla="*/ 113 h 257"/>
                <a:gd name="T54" fmla="*/ 288 w 620"/>
                <a:gd name="T55" fmla="*/ 133 h 257"/>
                <a:gd name="T56" fmla="*/ 300 w 620"/>
                <a:gd name="T57" fmla="*/ 143 h 257"/>
                <a:gd name="T58" fmla="*/ 310 w 620"/>
                <a:gd name="T59" fmla="*/ 124 h 257"/>
                <a:gd name="T60" fmla="*/ 300 w 620"/>
                <a:gd name="T61" fmla="*/ 95 h 257"/>
                <a:gd name="T62" fmla="*/ 288 w 620"/>
                <a:gd name="T63" fmla="*/ 57 h 257"/>
                <a:gd name="T64" fmla="*/ 342 w 620"/>
                <a:gd name="T65" fmla="*/ 37 h 257"/>
                <a:gd name="T66" fmla="*/ 364 w 620"/>
                <a:gd name="T67" fmla="*/ 28 h 257"/>
                <a:gd name="T68" fmla="*/ 385 w 620"/>
                <a:gd name="T69" fmla="*/ 19 h 257"/>
                <a:gd name="T70" fmla="*/ 440 w 620"/>
                <a:gd name="T71" fmla="*/ 28 h 257"/>
                <a:gd name="T72" fmla="*/ 450 w 620"/>
                <a:gd name="T73" fmla="*/ 0 h 257"/>
                <a:gd name="T74" fmla="*/ 494 w 620"/>
                <a:gd name="T75" fmla="*/ 0 h 257"/>
                <a:gd name="T76" fmla="*/ 525 w 620"/>
                <a:gd name="T77" fmla="*/ 9 h 257"/>
                <a:gd name="T78" fmla="*/ 569 w 620"/>
                <a:gd name="T79" fmla="*/ 19 h 257"/>
                <a:gd name="T80" fmla="*/ 590 w 620"/>
                <a:gd name="T81" fmla="*/ 37 h 257"/>
                <a:gd name="T82" fmla="*/ 620 w 620"/>
                <a:gd name="T83" fmla="*/ 47 h 257"/>
                <a:gd name="T84" fmla="*/ 612 w 620"/>
                <a:gd name="T85" fmla="*/ 76 h 257"/>
                <a:gd name="T86" fmla="*/ 612 w 620"/>
                <a:gd name="T87" fmla="*/ 124 h 257"/>
                <a:gd name="T88" fmla="*/ 600 w 620"/>
                <a:gd name="T89" fmla="*/ 124 h 257"/>
                <a:gd name="T90" fmla="*/ 578 w 620"/>
                <a:gd name="T91" fmla="*/ 133 h 257"/>
                <a:gd name="T92" fmla="*/ 590 w 620"/>
                <a:gd name="T93" fmla="*/ 162 h 257"/>
                <a:gd name="T94" fmla="*/ 569 w 620"/>
                <a:gd name="T95" fmla="*/ 200 h 257"/>
                <a:gd name="T96" fmla="*/ 546 w 620"/>
                <a:gd name="T97" fmla="*/ 228 h 257"/>
                <a:gd name="T98" fmla="*/ 546 w 620"/>
                <a:gd name="T99" fmla="*/ 21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257">
                  <a:moveTo>
                    <a:pt x="546" y="219"/>
                  </a:moveTo>
                  <a:lnTo>
                    <a:pt x="546" y="228"/>
                  </a:lnTo>
                  <a:lnTo>
                    <a:pt x="537" y="228"/>
                  </a:lnTo>
                  <a:lnTo>
                    <a:pt x="537" y="239"/>
                  </a:lnTo>
                  <a:lnTo>
                    <a:pt x="525" y="239"/>
                  </a:lnTo>
                  <a:lnTo>
                    <a:pt x="525" y="228"/>
                  </a:lnTo>
                  <a:lnTo>
                    <a:pt x="515" y="228"/>
                  </a:lnTo>
                  <a:lnTo>
                    <a:pt x="503" y="228"/>
                  </a:lnTo>
                  <a:lnTo>
                    <a:pt x="494" y="228"/>
                  </a:lnTo>
                  <a:lnTo>
                    <a:pt x="482" y="228"/>
                  </a:lnTo>
                  <a:lnTo>
                    <a:pt x="472" y="228"/>
                  </a:lnTo>
                  <a:lnTo>
                    <a:pt x="460" y="228"/>
                  </a:lnTo>
                  <a:lnTo>
                    <a:pt x="450" y="228"/>
                  </a:lnTo>
                  <a:lnTo>
                    <a:pt x="450" y="239"/>
                  </a:lnTo>
                  <a:lnTo>
                    <a:pt x="440" y="248"/>
                  </a:lnTo>
                  <a:lnTo>
                    <a:pt x="428" y="248"/>
                  </a:lnTo>
                  <a:lnTo>
                    <a:pt x="417" y="248"/>
                  </a:lnTo>
                  <a:lnTo>
                    <a:pt x="407" y="257"/>
                  </a:lnTo>
                  <a:lnTo>
                    <a:pt x="397" y="257"/>
                  </a:lnTo>
                  <a:lnTo>
                    <a:pt x="385" y="248"/>
                  </a:lnTo>
                  <a:lnTo>
                    <a:pt x="375" y="248"/>
                  </a:lnTo>
                  <a:lnTo>
                    <a:pt x="364" y="248"/>
                  </a:lnTo>
                  <a:lnTo>
                    <a:pt x="354" y="239"/>
                  </a:lnTo>
                  <a:lnTo>
                    <a:pt x="354" y="248"/>
                  </a:lnTo>
                  <a:lnTo>
                    <a:pt x="332" y="239"/>
                  </a:lnTo>
                  <a:lnTo>
                    <a:pt x="322" y="239"/>
                  </a:lnTo>
                  <a:lnTo>
                    <a:pt x="310" y="228"/>
                  </a:lnTo>
                  <a:lnTo>
                    <a:pt x="288" y="228"/>
                  </a:lnTo>
                  <a:lnTo>
                    <a:pt x="279" y="228"/>
                  </a:lnTo>
                  <a:lnTo>
                    <a:pt x="268" y="228"/>
                  </a:lnTo>
                  <a:lnTo>
                    <a:pt x="259" y="228"/>
                  </a:lnTo>
                  <a:lnTo>
                    <a:pt x="247" y="219"/>
                  </a:lnTo>
                  <a:lnTo>
                    <a:pt x="236" y="209"/>
                  </a:lnTo>
                  <a:lnTo>
                    <a:pt x="236" y="200"/>
                  </a:lnTo>
                  <a:lnTo>
                    <a:pt x="225" y="191"/>
                  </a:lnTo>
                  <a:lnTo>
                    <a:pt x="213" y="180"/>
                  </a:lnTo>
                  <a:lnTo>
                    <a:pt x="192" y="180"/>
                  </a:lnTo>
                  <a:lnTo>
                    <a:pt x="182" y="180"/>
                  </a:lnTo>
                  <a:lnTo>
                    <a:pt x="172" y="180"/>
                  </a:lnTo>
                  <a:lnTo>
                    <a:pt x="161" y="180"/>
                  </a:lnTo>
                  <a:lnTo>
                    <a:pt x="149" y="172"/>
                  </a:lnTo>
                  <a:lnTo>
                    <a:pt x="139" y="172"/>
                  </a:lnTo>
                  <a:lnTo>
                    <a:pt x="139" y="180"/>
                  </a:lnTo>
                  <a:lnTo>
                    <a:pt x="118" y="191"/>
                  </a:lnTo>
                  <a:lnTo>
                    <a:pt x="107" y="191"/>
                  </a:lnTo>
                  <a:lnTo>
                    <a:pt x="95" y="191"/>
                  </a:lnTo>
                  <a:lnTo>
                    <a:pt x="95" y="180"/>
                  </a:lnTo>
                  <a:lnTo>
                    <a:pt x="95" y="172"/>
                  </a:lnTo>
                  <a:lnTo>
                    <a:pt x="85" y="172"/>
                  </a:lnTo>
                  <a:lnTo>
                    <a:pt x="44" y="172"/>
                  </a:lnTo>
                  <a:lnTo>
                    <a:pt x="32" y="162"/>
                  </a:lnTo>
                  <a:lnTo>
                    <a:pt x="22" y="152"/>
                  </a:lnTo>
                  <a:lnTo>
                    <a:pt x="10" y="152"/>
                  </a:lnTo>
                  <a:lnTo>
                    <a:pt x="10" y="143"/>
                  </a:lnTo>
                  <a:lnTo>
                    <a:pt x="0" y="143"/>
                  </a:lnTo>
                  <a:lnTo>
                    <a:pt x="0" y="133"/>
                  </a:lnTo>
                  <a:lnTo>
                    <a:pt x="10" y="124"/>
                  </a:lnTo>
                  <a:lnTo>
                    <a:pt x="10" y="113"/>
                  </a:lnTo>
                  <a:lnTo>
                    <a:pt x="22" y="105"/>
                  </a:lnTo>
                  <a:lnTo>
                    <a:pt x="32" y="105"/>
                  </a:lnTo>
                  <a:lnTo>
                    <a:pt x="44" y="113"/>
                  </a:lnTo>
                  <a:lnTo>
                    <a:pt x="54" y="124"/>
                  </a:lnTo>
                  <a:lnTo>
                    <a:pt x="64" y="124"/>
                  </a:lnTo>
                  <a:lnTo>
                    <a:pt x="74" y="133"/>
                  </a:lnTo>
                  <a:lnTo>
                    <a:pt x="85" y="124"/>
                  </a:lnTo>
                  <a:lnTo>
                    <a:pt x="95" y="124"/>
                  </a:lnTo>
                  <a:lnTo>
                    <a:pt x="107" y="105"/>
                  </a:lnTo>
                  <a:lnTo>
                    <a:pt x="127" y="113"/>
                  </a:lnTo>
                  <a:lnTo>
                    <a:pt x="127" y="124"/>
                  </a:lnTo>
                  <a:lnTo>
                    <a:pt x="139" y="124"/>
                  </a:lnTo>
                  <a:lnTo>
                    <a:pt x="149" y="124"/>
                  </a:lnTo>
                  <a:lnTo>
                    <a:pt x="161" y="113"/>
                  </a:lnTo>
                  <a:lnTo>
                    <a:pt x="172" y="124"/>
                  </a:lnTo>
                  <a:lnTo>
                    <a:pt x="182" y="124"/>
                  </a:lnTo>
                  <a:lnTo>
                    <a:pt x="192" y="124"/>
                  </a:lnTo>
                  <a:lnTo>
                    <a:pt x="204" y="113"/>
                  </a:lnTo>
                  <a:lnTo>
                    <a:pt x="213" y="113"/>
                  </a:lnTo>
                  <a:lnTo>
                    <a:pt x="236" y="113"/>
                  </a:lnTo>
                  <a:lnTo>
                    <a:pt x="247" y="113"/>
                  </a:lnTo>
                  <a:lnTo>
                    <a:pt x="259" y="124"/>
                  </a:lnTo>
                  <a:lnTo>
                    <a:pt x="259" y="113"/>
                  </a:lnTo>
                  <a:lnTo>
                    <a:pt x="268" y="113"/>
                  </a:lnTo>
                  <a:lnTo>
                    <a:pt x="288" y="124"/>
                  </a:lnTo>
                  <a:lnTo>
                    <a:pt x="288" y="133"/>
                  </a:lnTo>
                  <a:lnTo>
                    <a:pt x="288" y="143"/>
                  </a:lnTo>
                  <a:lnTo>
                    <a:pt x="300" y="152"/>
                  </a:lnTo>
                  <a:lnTo>
                    <a:pt x="300" y="143"/>
                  </a:lnTo>
                  <a:lnTo>
                    <a:pt x="310" y="143"/>
                  </a:lnTo>
                  <a:lnTo>
                    <a:pt x="310" y="133"/>
                  </a:lnTo>
                  <a:lnTo>
                    <a:pt x="310" y="124"/>
                  </a:lnTo>
                  <a:lnTo>
                    <a:pt x="300" y="113"/>
                  </a:lnTo>
                  <a:lnTo>
                    <a:pt x="300" y="105"/>
                  </a:lnTo>
                  <a:lnTo>
                    <a:pt x="300" y="95"/>
                  </a:lnTo>
                  <a:lnTo>
                    <a:pt x="288" y="85"/>
                  </a:lnTo>
                  <a:lnTo>
                    <a:pt x="288" y="76"/>
                  </a:lnTo>
                  <a:lnTo>
                    <a:pt x="288" y="57"/>
                  </a:lnTo>
                  <a:lnTo>
                    <a:pt x="322" y="57"/>
                  </a:lnTo>
                  <a:lnTo>
                    <a:pt x="332" y="47"/>
                  </a:lnTo>
                  <a:lnTo>
                    <a:pt x="342" y="37"/>
                  </a:lnTo>
                  <a:lnTo>
                    <a:pt x="342" y="28"/>
                  </a:lnTo>
                  <a:lnTo>
                    <a:pt x="354" y="28"/>
                  </a:lnTo>
                  <a:lnTo>
                    <a:pt x="364" y="28"/>
                  </a:lnTo>
                  <a:lnTo>
                    <a:pt x="375" y="28"/>
                  </a:lnTo>
                  <a:lnTo>
                    <a:pt x="375" y="19"/>
                  </a:lnTo>
                  <a:lnTo>
                    <a:pt x="385" y="19"/>
                  </a:lnTo>
                  <a:lnTo>
                    <a:pt x="397" y="28"/>
                  </a:lnTo>
                  <a:lnTo>
                    <a:pt x="417" y="28"/>
                  </a:lnTo>
                  <a:lnTo>
                    <a:pt x="440" y="28"/>
                  </a:lnTo>
                  <a:lnTo>
                    <a:pt x="450" y="19"/>
                  </a:lnTo>
                  <a:lnTo>
                    <a:pt x="450" y="9"/>
                  </a:lnTo>
                  <a:lnTo>
                    <a:pt x="450" y="0"/>
                  </a:lnTo>
                  <a:lnTo>
                    <a:pt x="460" y="0"/>
                  </a:lnTo>
                  <a:lnTo>
                    <a:pt x="482" y="0"/>
                  </a:lnTo>
                  <a:lnTo>
                    <a:pt x="494" y="0"/>
                  </a:lnTo>
                  <a:lnTo>
                    <a:pt x="503" y="0"/>
                  </a:lnTo>
                  <a:lnTo>
                    <a:pt x="515" y="9"/>
                  </a:lnTo>
                  <a:lnTo>
                    <a:pt x="525" y="9"/>
                  </a:lnTo>
                  <a:lnTo>
                    <a:pt x="546" y="9"/>
                  </a:lnTo>
                  <a:lnTo>
                    <a:pt x="558" y="19"/>
                  </a:lnTo>
                  <a:lnTo>
                    <a:pt x="569" y="19"/>
                  </a:lnTo>
                  <a:lnTo>
                    <a:pt x="569" y="28"/>
                  </a:lnTo>
                  <a:lnTo>
                    <a:pt x="578" y="37"/>
                  </a:lnTo>
                  <a:lnTo>
                    <a:pt x="590" y="37"/>
                  </a:lnTo>
                  <a:lnTo>
                    <a:pt x="600" y="37"/>
                  </a:lnTo>
                  <a:lnTo>
                    <a:pt x="612" y="37"/>
                  </a:lnTo>
                  <a:lnTo>
                    <a:pt x="620" y="47"/>
                  </a:lnTo>
                  <a:lnTo>
                    <a:pt x="612" y="57"/>
                  </a:lnTo>
                  <a:lnTo>
                    <a:pt x="620" y="76"/>
                  </a:lnTo>
                  <a:lnTo>
                    <a:pt x="612" y="76"/>
                  </a:lnTo>
                  <a:lnTo>
                    <a:pt x="620" y="95"/>
                  </a:lnTo>
                  <a:lnTo>
                    <a:pt x="620" y="113"/>
                  </a:lnTo>
                  <a:lnTo>
                    <a:pt x="612" y="124"/>
                  </a:lnTo>
                  <a:lnTo>
                    <a:pt x="612" y="133"/>
                  </a:lnTo>
                  <a:lnTo>
                    <a:pt x="600" y="133"/>
                  </a:lnTo>
                  <a:lnTo>
                    <a:pt x="600" y="124"/>
                  </a:lnTo>
                  <a:lnTo>
                    <a:pt x="590" y="124"/>
                  </a:lnTo>
                  <a:lnTo>
                    <a:pt x="578" y="124"/>
                  </a:lnTo>
                  <a:lnTo>
                    <a:pt x="578" y="133"/>
                  </a:lnTo>
                  <a:lnTo>
                    <a:pt x="590" y="143"/>
                  </a:lnTo>
                  <a:lnTo>
                    <a:pt x="590" y="152"/>
                  </a:lnTo>
                  <a:lnTo>
                    <a:pt x="590" y="162"/>
                  </a:lnTo>
                  <a:lnTo>
                    <a:pt x="578" y="162"/>
                  </a:lnTo>
                  <a:lnTo>
                    <a:pt x="578" y="180"/>
                  </a:lnTo>
                  <a:lnTo>
                    <a:pt x="569" y="200"/>
                  </a:lnTo>
                  <a:lnTo>
                    <a:pt x="557" y="206"/>
                  </a:lnTo>
                  <a:lnTo>
                    <a:pt x="546" y="219"/>
                  </a:lnTo>
                  <a:lnTo>
                    <a:pt x="546" y="228"/>
                  </a:lnTo>
                  <a:lnTo>
                    <a:pt x="546" y="219"/>
                  </a:lnTo>
                  <a:lnTo>
                    <a:pt x="546" y="219"/>
                  </a:lnTo>
                  <a:lnTo>
                    <a:pt x="546" y="219"/>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62" name="Freeform 70"/>
            <p:cNvSpPr>
              <a:spLocks/>
            </p:cNvSpPr>
            <p:nvPr/>
          </p:nvSpPr>
          <p:spPr bwMode="auto">
            <a:xfrm>
              <a:off x="2829" y="2324"/>
              <a:ext cx="260" cy="220"/>
            </a:xfrm>
            <a:custGeom>
              <a:avLst/>
              <a:gdLst>
                <a:gd name="T0" fmla="*/ 224 w 253"/>
                <a:gd name="T1" fmla="*/ 39 h 232"/>
                <a:gd name="T2" fmla="*/ 202 w 253"/>
                <a:gd name="T3" fmla="*/ 20 h 232"/>
                <a:gd name="T4" fmla="*/ 182 w 253"/>
                <a:gd name="T5" fmla="*/ 28 h 232"/>
                <a:gd name="T6" fmla="*/ 139 w 253"/>
                <a:gd name="T7" fmla="*/ 9 h 232"/>
                <a:gd name="T8" fmla="*/ 117 w 253"/>
                <a:gd name="T9" fmla="*/ 20 h 232"/>
                <a:gd name="T10" fmla="*/ 94 w 253"/>
                <a:gd name="T11" fmla="*/ 28 h 232"/>
                <a:gd name="T12" fmla="*/ 75 w 253"/>
                <a:gd name="T13" fmla="*/ 28 h 232"/>
                <a:gd name="T14" fmla="*/ 65 w 253"/>
                <a:gd name="T15" fmla="*/ 9 h 232"/>
                <a:gd name="T16" fmla="*/ 53 w 253"/>
                <a:gd name="T17" fmla="*/ 0 h 232"/>
                <a:gd name="T18" fmla="*/ 32 w 253"/>
                <a:gd name="T19" fmla="*/ 9 h 232"/>
                <a:gd name="T20" fmla="*/ 20 w 253"/>
                <a:gd name="T21" fmla="*/ 9 h 232"/>
                <a:gd name="T22" fmla="*/ 0 w 253"/>
                <a:gd name="T23" fmla="*/ 28 h 232"/>
                <a:gd name="T24" fmla="*/ 0 w 253"/>
                <a:gd name="T25" fmla="*/ 48 h 232"/>
                <a:gd name="T26" fmla="*/ 12 w 253"/>
                <a:gd name="T27" fmla="*/ 68 h 232"/>
                <a:gd name="T28" fmla="*/ 32 w 253"/>
                <a:gd name="T29" fmla="*/ 68 h 232"/>
                <a:gd name="T30" fmla="*/ 32 w 253"/>
                <a:gd name="T31" fmla="*/ 86 h 232"/>
                <a:gd name="T32" fmla="*/ 53 w 253"/>
                <a:gd name="T33" fmla="*/ 86 h 232"/>
                <a:gd name="T34" fmla="*/ 65 w 253"/>
                <a:gd name="T35" fmla="*/ 114 h 232"/>
                <a:gd name="T36" fmla="*/ 85 w 253"/>
                <a:gd name="T37" fmla="*/ 114 h 232"/>
                <a:gd name="T38" fmla="*/ 94 w 253"/>
                <a:gd name="T39" fmla="*/ 134 h 232"/>
                <a:gd name="T40" fmla="*/ 85 w 253"/>
                <a:gd name="T41" fmla="*/ 154 h 232"/>
                <a:gd name="T42" fmla="*/ 106 w 253"/>
                <a:gd name="T43" fmla="*/ 164 h 232"/>
                <a:gd name="T44" fmla="*/ 117 w 253"/>
                <a:gd name="T45" fmla="*/ 154 h 232"/>
                <a:gd name="T46" fmla="*/ 129 w 253"/>
                <a:gd name="T47" fmla="*/ 164 h 232"/>
                <a:gd name="T48" fmla="*/ 139 w 253"/>
                <a:gd name="T49" fmla="*/ 184 h 232"/>
                <a:gd name="T50" fmla="*/ 149 w 253"/>
                <a:gd name="T51" fmla="*/ 202 h 232"/>
                <a:gd name="T52" fmla="*/ 170 w 253"/>
                <a:gd name="T53" fmla="*/ 212 h 232"/>
                <a:gd name="T54" fmla="*/ 182 w 253"/>
                <a:gd name="T55" fmla="*/ 232 h 232"/>
                <a:gd name="T56" fmla="*/ 208 w 253"/>
                <a:gd name="T57" fmla="*/ 222 h 232"/>
                <a:gd name="T58" fmla="*/ 205 w 253"/>
                <a:gd name="T59" fmla="*/ 193 h 232"/>
                <a:gd name="T60" fmla="*/ 205 w 253"/>
                <a:gd name="T61" fmla="*/ 173 h 232"/>
                <a:gd name="T62" fmla="*/ 225 w 253"/>
                <a:gd name="T63" fmla="*/ 154 h 232"/>
                <a:gd name="T64" fmla="*/ 236 w 253"/>
                <a:gd name="T65" fmla="*/ 144 h 232"/>
                <a:gd name="T66" fmla="*/ 250 w 253"/>
                <a:gd name="T67" fmla="*/ 138 h 232"/>
                <a:gd name="T68" fmla="*/ 245 w 253"/>
                <a:gd name="T69" fmla="*/ 114 h 232"/>
                <a:gd name="T70" fmla="*/ 253 w 253"/>
                <a:gd name="T71" fmla="*/ 88 h 232"/>
                <a:gd name="T72" fmla="*/ 250 w 253"/>
                <a:gd name="T73" fmla="*/ 67 h 232"/>
                <a:gd name="T74" fmla="*/ 245 w 253"/>
                <a:gd name="T75" fmla="*/ 5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232">
                  <a:moveTo>
                    <a:pt x="245" y="57"/>
                  </a:moveTo>
                  <a:lnTo>
                    <a:pt x="224" y="39"/>
                  </a:lnTo>
                  <a:lnTo>
                    <a:pt x="213" y="28"/>
                  </a:lnTo>
                  <a:lnTo>
                    <a:pt x="202" y="20"/>
                  </a:lnTo>
                  <a:lnTo>
                    <a:pt x="192" y="20"/>
                  </a:lnTo>
                  <a:lnTo>
                    <a:pt x="182" y="28"/>
                  </a:lnTo>
                  <a:lnTo>
                    <a:pt x="170" y="20"/>
                  </a:lnTo>
                  <a:lnTo>
                    <a:pt x="139" y="9"/>
                  </a:lnTo>
                  <a:lnTo>
                    <a:pt x="129" y="9"/>
                  </a:lnTo>
                  <a:lnTo>
                    <a:pt x="117" y="20"/>
                  </a:lnTo>
                  <a:lnTo>
                    <a:pt x="117" y="28"/>
                  </a:lnTo>
                  <a:lnTo>
                    <a:pt x="94" y="28"/>
                  </a:lnTo>
                  <a:lnTo>
                    <a:pt x="85" y="28"/>
                  </a:lnTo>
                  <a:lnTo>
                    <a:pt x="75" y="28"/>
                  </a:lnTo>
                  <a:lnTo>
                    <a:pt x="75" y="20"/>
                  </a:lnTo>
                  <a:lnTo>
                    <a:pt x="65" y="9"/>
                  </a:lnTo>
                  <a:lnTo>
                    <a:pt x="53" y="9"/>
                  </a:lnTo>
                  <a:lnTo>
                    <a:pt x="53" y="0"/>
                  </a:lnTo>
                  <a:lnTo>
                    <a:pt x="41" y="0"/>
                  </a:lnTo>
                  <a:lnTo>
                    <a:pt x="32" y="9"/>
                  </a:lnTo>
                  <a:lnTo>
                    <a:pt x="20" y="0"/>
                  </a:lnTo>
                  <a:lnTo>
                    <a:pt x="20" y="9"/>
                  </a:lnTo>
                  <a:lnTo>
                    <a:pt x="0" y="20"/>
                  </a:lnTo>
                  <a:lnTo>
                    <a:pt x="0" y="28"/>
                  </a:lnTo>
                  <a:lnTo>
                    <a:pt x="0" y="39"/>
                  </a:lnTo>
                  <a:lnTo>
                    <a:pt x="0" y="48"/>
                  </a:lnTo>
                  <a:lnTo>
                    <a:pt x="12" y="57"/>
                  </a:lnTo>
                  <a:lnTo>
                    <a:pt x="12" y="68"/>
                  </a:lnTo>
                  <a:lnTo>
                    <a:pt x="20" y="68"/>
                  </a:lnTo>
                  <a:lnTo>
                    <a:pt x="32" y="68"/>
                  </a:lnTo>
                  <a:lnTo>
                    <a:pt x="32" y="77"/>
                  </a:lnTo>
                  <a:lnTo>
                    <a:pt x="32" y="86"/>
                  </a:lnTo>
                  <a:lnTo>
                    <a:pt x="41" y="86"/>
                  </a:lnTo>
                  <a:lnTo>
                    <a:pt x="53" y="86"/>
                  </a:lnTo>
                  <a:lnTo>
                    <a:pt x="53" y="96"/>
                  </a:lnTo>
                  <a:lnTo>
                    <a:pt x="65" y="114"/>
                  </a:lnTo>
                  <a:lnTo>
                    <a:pt x="75" y="114"/>
                  </a:lnTo>
                  <a:lnTo>
                    <a:pt x="85" y="114"/>
                  </a:lnTo>
                  <a:lnTo>
                    <a:pt x="94" y="114"/>
                  </a:lnTo>
                  <a:lnTo>
                    <a:pt x="94" y="134"/>
                  </a:lnTo>
                  <a:lnTo>
                    <a:pt x="94" y="145"/>
                  </a:lnTo>
                  <a:lnTo>
                    <a:pt x="85" y="154"/>
                  </a:lnTo>
                  <a:lnTo>
                    <a:pt x="94" y="164"/>
                  </a:lnTo>
                  <a:lnTo>
                    <a:pt x="106" y="164"/>
                  </a:lnTo>
                  <a:lnTo>
                    <a:pt x="117" y="164"/>
                  </a:lnTo>
                  <a:lnTo>
                    <a:pt x="117" y="154"/>
                  </a:lnTo>
                  <a:lnTo>
                    <a:pt x="129" y="154"/>
                  </a:lnTo>
                  <a:lnTo>
                    <a:pt x="129" y="164"/>
                  </a:lnTo>
                  <a:lnTo>
                    <a:pt x="139" y="173"/>
                  </a:lnTo>
                  <a:lnTo>
                    <a:pt x="139" y="184"/>
                  </a:lnTo>
                  <a:lnTo>
                    <a:pt x="149" y="193"/>
                  </a:lnTo>
                  <a:lnTo>
                    <a:pt x="149" y="202"/>
                  </a:lnTo>
                  <a:lnTo>
                    <a:pt x="159" y="202"/>
                  </a:lnTo>
                  <a:lnTo>
                    <a:pt x="170" y="212"/>
                  </a:lnTo>
                  <a:lnTo>
                    <a:pt x="182" y="221"/>
                  </a:lnTo>
                  <a:lnTo>
                    <a:pt x="182" y="232"/>
                  </a:lnTo>
                  <a:lnTo>
                    <a:pt x="192" y="221"/>
                  </a:lnTo>
                  <a:lnTo>
                    <a:pt x="208" y="222"/>
                  </a:lnTo>
                  <a:lnTo>
                    <a:pt x="215" y="208"/>
                  </a:lnTo>
                  <a:lnTo>
                    <a:pt x="205" y="193"/>
                  </a:lnTo>
                  <a:lnTo>
                    <a:pt x="205" y="184"/>
                  </a:lnTo>
                  <a:lnTo>
                    <a:pt x="205" y="173"/>
                  </a:lnTo>
                  <a:lnTo>
                    <a:pt x="215" y="164"/>
                  </a:lnTo>
                  <a:lnTo>
                    <a:pt x="225" y="154"/>
                  </a:lnTo>
                  <a:lnTo>
                    <a:pt x="238" y="163"/>
                  </a:lnTo>
                  <a:lnTo>
                    <a:pt x="236" y="144"/>
                  </a:lnTo>
                  <a:lnTo>
                    <a:pt x="238" y="138"/>
                  </a:lnTo>
                  <a:lnTo>
                    <a:pt x="250" y="138"/>
                  </a:lnTo>
                  <a:lnTo>
                    <a:pt x="250" y="124"/>
                  </a:lnTo>
                  <a:lnTo>
                    <a:pt x="245" y="114"/>
                  </a:lnTo>
                  <a:lnTo>
                    <a:pt x="246" y="103"/>
                  </a:lnTo>
                  <a:lnTo>
                    <a:pt x="253" y="88"/>
                  </a:lnTo>
                  <a:lnTo>
                    <a:pt x="248" y="76"/>
                  </a:lnTo>
                  <a:lnTo>
                    <a:pt x="250" y="67"/>
                  </a:lnTo>
                  <a:lnTo>
                    <a:pt x="245" y="57"/>
                  </a:lnTo>
                  <a:lnTo>
                    <a:pt x="245" y="57"/>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63" name="Freeform 71"/>
            <p:cNvSpPr>
              <a:spLocks/>
            </p:cNvSpPr>
            <p:nvPr/>
          </p:nvSpPr>
          <p:spPr bwMode="auto">
            <a:xfrm>
              <a:off x="2954" y="2163"/>
              <a:ext cx="297" cy="229"/>
            </a:xfrm>
            <a:custGeom>
              <a:avLst/>
              <a:gdLst>
                <a:gd name="T0" fmla="*/ 256 w 289"/>
                <a:gd name="T1" fmla="*/ 38 h 242"/>
                <a:gd name="T2" fmla="*/ 246 w 289"/>
                <a:gd name="T3" fmla="*/ 0 h 242"/>
                <a:gd name="T4" fmla="*/ 226 w 289"/>
                <a:gd name="T5" fmla="*/ 9 h 242"/>
                <a:gd name="T6" fmla="*/ 205 w 289"/>
                <a:gd name="T7" fmla="*/ 9 h 242"/>
                <a:gd name="T8" fmla="*/ 193 w 289"/>
                <a:gd name="T9" fmla="*/ 9 h 242"/>
                <a:gd name="T10" fmla="*/ 171 w 289"/>
                <a:gd name="T11" fmla="*/ 9 h 242"/>
                <a:gd name="T12" fmla="*/ 139 w 289"/>
                <a:gd name="T13" fmla="*/ 30 h 242"/>
                <a:gd name="T14" fmla="*/ 139 w 289"/>
                <a:gd name="T15" fmla="*/ 49 h 242"/>
                <a:gd name="T16" fmla="*/ 139 w 289"/>
                <a:gd name="T17" fmla="*/ 68 h 242"/>
                <a:gd name="T18" fmla="*/ 116 w 289"/>
                <a:gd name="T19" fmla="*/ 106 h 242"/>
                <a:gd name="T20" fmla="*/ 96 w 289"/>
                <a:gd name="T21" fmla="*/ 106 h 242"/>
                <a:gd name="T22" fmla="*/ 107 w 289"/>
                <a:gd name="T23" fmla="*/ 77 h 242"/>
                <a:gd name="T24" fmla="*/ 107 w 289"/>
                <a:gd name="T25" fmla="*/ 68 h 242"/>
                <a:gd name="T26" fmla="*/ 116 w 289"/>
                <a:gd name="T27" fmla="*/ 49 h 242"/>
                <a:gd name="T28" fmla="*/ 85 w 289"/>
                <a:gd name="T29" fmla="*/ 38 h 242"/>
                <a:gd name="T30" fmla="*/ 85 w 289"/>
                <a:gd name="T31" fmla="*/ 38 h 242"/>
                <a:gd name="T32" fmla="*/ 75 w 289"/>
                <a:gd name="T33" fmla="*/ 77 h 242"/>
                <a:gd name="T34" fmla="*/ 64 w 289"/>
                <a:gd name="T35" fmla="*/ 96 h 242"/>
                <a:gd name="T36" fmla="*/ 53 w 289"/>
                <a:gd name="T37" fmla="*/ 106 h 242"/>
                <a:gd name="T38" fmla="*/ 21 w 289"/>
                <a:gd name="T39" fmla="*/ 116 h 242"/>
                <a:gd name="T40" fmla="*/ 32 w 289"/>
                <a:gd name="T41" fmla="*/ 136 h 242"/>
                <a:gd name="T42" fmla="*/ 12 w 289"/>
                <a:gd name="T43" fmla="*/ 154 h 242"/>
                <a:gd name="T44" fmla="*/ 0 w 289"/>
                <a:gd name="T45" fmla="*/ 136 h 242"/>
                <a:gd name="T46" fmla="*/ 0 w 289"/>
                <a:gd name="T47" fmla="*/ 154 h 242"/>
                <a:gd name="T48" fmla="*/ 12 w 289"/>
                <a:gd name="T49" fmla="*/ 174 h 242"/>
                <a:gd name="T50" fmla="*/ 53 w 289"/>
                <a:gd name="T51" fmla="*/ 193 h 242"/>
                <a:gd name="T52" fmla="*/ 64 w 289"/>
                <a:gd name="T53" fmla="*/ 202 h 242"/>
                <a:gd name="T54" fmla="*/ 85 w 289"/>
                <a:gd name="T55" fmla="*/ 193 h 242"/>
                <a:gd name="T56" fmla="*/ 107 w 289"/>
                <a:gd name="T57" fmla="*/ 213 h 242"/>
                <a:gd name="T58" fmla="*/ 128 w 289"/>
                <a:gd name="T59" fmla="*/ 242 h 242"/>
                <a:gd name="T60" fmla="*/ 150 w 289"/>
                <a:gd name="T61" fmla="*/ 222 h 242"/>
                <a:gd name="T62" fmla="*/ 150 w 289"/>
                <a:gd name="T63" fmla="*/ 193 h 242"/>
                <a:gd name="T64" fmla="*/ 171 w 289"/>
                <a:gd name="T65" fmla="*/ 174 h 242"/>
                <a:gd name="T66" fmla="*/ 207 w 289"/>
                <a:gd name="T67" fmla="*/ 177 h 242"/>
                <a:gd name="T68" fmla="*/ 236 w 289"/>
                <a:gd name="T69" fmla="*/ 174 h 242"/>
                <a:gd name="T70" fmla="*/ 256 w 289"/>
                <a:gd name="T71" fmla="*/ 174 h 242"/>
                <a:gd name="T72" fmla="*/ 266 w 289"/>
                <a:gd name="T73" fmla="*/ 136 h 242"/>
                <a:gd name="T74" fmla="*/ 266 w 289"/>
                <a:gd name="T75" fmla="*/ 116 h 242"/>
                <a:gd name="T76" fmla="*/ 266 w 289"/>
                <a:gd name="T77" fmla="*/ 88 h 242"/>
                <a:gd name="T78" fmla="*/ 278 w 289"/>
                <a:gd name="T79" fmla="*/ 77 h 242"/>
                <a:gd name="T80" fmla="*/ 278 w 289"/>
                <a:gd name="T81" fmla="*/ 57 h 242"/>
                <a:gd name="T82" fmla="*/ 289 w 289"/>
                <a:gd name="T83" fmla="*/ 38 h 242"/>
                <a:gd name="T84" fmla="*/ 266 w 289"/>
                <a:gd name="T85"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9" h="242">
                  <a:moveTo>
                    <a:pt x="266" y="38"/>
                  </a:moveTo>
                  <a:lnTo>
                    <a:pt x="256" y="38"/>
                  </a:lnTo>
                  <a:lnTo>
                    <a:pt x="256" y="0"/>
                  </a:lnTo>
                  <a:lnTo>
                    <a:pt x="246" y="0"/>
                  </a:lnTo>
                  <a:lnTo>
                    <a:pt x="236" y="0"/>
                  </a:lnTo>
                  <a:lnTo>
                    <a:pt x="226" y="9"/>
                  </a:lnTo>
                  <a:lnTo>
                    <a:pt x="205" y="20"/>
                  </a:lnTo>
                  <a:lnTo>
                    <a:pt x="205" y="9"/>
                  </a:lnTo>
                  <a:lnTo>
                    <a:pt x="205" y="0"/>
                  </a:lnTo>
                  <a:lnTo>
                    <a:pt x="193" y="9"/>
                  </a:lnTo>
                  <a:lnTo>
                    <a:pt x="182" y="9"/>
                  </a:lnTo>
                  <a:lnTo>
                    <a:pt x="171" y="9"/>
                  </a:lnTo>
                  <a:lnTo>
                    <a:pt x="150" y="20"/>
                  </a:lnTo>
                  <a:lnTo>
                    <a:pt x="139" y="30"/>
                  </a:lnTo>
                  <a:lnTo>
                    <a:pt x="139" y="38"/>
                  </a:lnTo>
                  <a:lnTo>
                    <a:pt x="139" y="49"/>
                  </a:lnTo>
                  <a:lnTo>
                    <a:pt x="139" y="57"/>
                  </a:lnTo>
                  <a:lnTo>
                    <a:pt x="139" y="68"/>
                  </a:lnTo>
                  <a:lnTo>
                    <a:pt x="139" y="88"/>
                  </a:lnTo>
                  <a:lnTo>
                    <a:pt x="116" y="106"/>
                  </a:lnTo>
                  <a:lnTo>
                    <a:pt x="107" y="106"/>
                  </a:lnTo>
                  <a:lnTo>
                    <a:pt x="96" y="106"/>
                  </a:lnTo>
                  <a:lnTo>
                    <a:pt x="96" y="88"/>
                  </a:lnTo>
                  <a:lnTo>
                    <a:pt x="107" y="77"/>
                  </a:lnTo>
                  <a:lnTo>
                    <a:pt x="96" y="77"/>
                  </a:lnTo>
                  <a:lnTo>
                    <a:pt x="107" y="68"/>
                  </a:lnTo>
                  <a:lnTo>
                    <a:pt x="116" y="57"/>
                  </a:lnTo>
                  <a:lnTo>
                    <a:pt x="116" y="49"/>
                  </a:lnTo>
                  <a:lnTo>
                    <a:pt x="107" y="38"/>
                  </a:lnTo>
                  <a:lnTo>
                    <a:pt x="85" y="38"/>
                  </a:lnTo>
                  <a:lnTo>
                    <a:pt x="85" y="30"/>
                  </a:lnTo>
                  <a:lnTo>
                    <a:pt x="85" y="38"/>
                  </a:lnTo>
                  <a:lnTo>
                    <a:pt x="75" y="57"/>
                  </a:lnTo>
                  <a:lnTo>
                    <a:pt x="75" y="77"/>
                  </a:lnTo>
                  <a:lnTo>
                    <a:pt x="64" y="88"/>
                  </a:lnTo>
                  <a:lnTo>
                    <a:pt x="64" y="96"/>
                  </a:lnTo>
                  <a:lnTo>
                    <a:pt x="53" y="96"/>
                  </a:lnTo>
                  <a:lnTo>
                    <a:pt x="53" y="106"/>
                  </a:lnTo>
                  <a:lnTo>
                    <a:pt x="42" y="116"/>
                  </a:lnTo>
                  <a:lnTo>
                    <a:pt x="21" y="116"/>
                  </a:lnTo>
                  <a:lnTo>
                    <a:pt x="21" y="136"/>
                  </a:lnTo>
                  <a:lnTo>
                    <a:pt x="32" y="136"/>
                  </a:lnTo>
                  <a:lnTo>
                    <a:pt x="32" y="145"/>
                  </a:lnTo>
                  <a:lnTo>
                    <a:pt x="12" y="154"/>
                  </a:lnTo>
                  <a:lnTo>
                    <a:pt x="12" y="136"/>
                  </a:lnTo>
                  <a:lnTo>
                    <a:pt x="0" y="136"/>
                  </a:lnTo>
                  <a:lnTo>
                    <a:pt x="0" y="145"/>
                  </a:lnTo>
                  <a:lnTo>
                    <a:pt x="0" y="154"/>
                  </a:lnTo>
                  <a:lnTo>
                    <a:pt x="0" y="174"/>
                  </a:lnTo>
                  <a:lnTo>
                    <a:pt x="12" y="174"/>
                  </a:lnTo>
                  <a:lnTo>
                    <a:pt x="21" y="184"/>
                  </a:lnTo>
                  <a:lnTo>
                    <a:pt x="53" y="193"/>
                  </a:lnTo>
                  <a:lnTo>
                    <a:pt x="53" y="202"/>
                  </a:lnTo>
                  <a:lnTo>
                    <a:pt x="64" y="202"/>
                  </a:lnTo>
                  <a:lnTo>
                    <a:pt x="75" y="193"/>
                  </a:lnTo>
                  <a:lnTo>
                    <a:pt x="85" y="193"/>
                  </a:lnTo>
                  <a:lnTo>
                    <a:pt x="96" y="202"/>
                  </a:lnTo>
                  <a:lnTo>
                    <a:pt x="107" y="213"/>
                  </a:lnTo>
                  <a:lnTo>
                    <a:pt x="128" y="233"/>
                  </a:lnTo>
                  <a:lnTo>
                    <a:pt x="128" y="242"/>
                  </a:lnTo>
                  <a:lnTo>
                    <a:pt x="150" y="233"/>
                  </a:lnTo>
                  <a:lnTo>
                    <a:pt x="150" y="222"/>
                  </a:lnTo>
                  <a:lnTo>
                    <a:pt x="150" y="202"/>
                  </a:lnTo>
                  <a:lnTo>
                    <a:pt x="150" y="193"/>
                  </a:lnTo>
                  <a:lnTo>
                    <a:pt x="150" y="184"/>
                  </a:lnTo>
                  <a:lnTo>
                    <a:pt x="171" y="174"/>
                  </a:lnTo>
                  <a:lnTo>
                    <a:pt x="205" y="163"/>
                  </a:lnTo>
                  <a:lnTo>
                    <a:pt x="207" y="177"/>
                  </a:lnTo>
                  <a:lnTo>
                    <a:pt x="226" y="174"/>
                  </a:lnTo>
                  <a:lnTo>
                    <a:pt x="236" y="174"/>
                  </a:lnTo>
                  <a:lnTo>
                    <a:pt x="246" y="174"/>
                  </a:lnTo>
                  <a:lnTo>
                    <a:pt x="256" y="174"/>
                  </a:lnTo>
                  <a:lnTo>
                    <a:pt x="266" y="145"/>
                  </a:lnTo>
                  <a:lnTo>
                    <a:pt x="266" y="136"/>
                  </a:lnTo>
                  <a:lnTo>
                    <a:pt x="256" y="125"/>
                  </a:lnTo>
                  <a:lnTo>
                    <a:pt x="266" y="116"/>
                  </a:lnTo>
                  <a:lnTo>
                    <a:pt x="266" y="106"/>
                  </a:lnTo>
                  <a:lnTo>
                    <a:pt x="266" y="88"/>
                  </a:lnTo>
                  <a:lnTo>
                    <a:pt x="266" y="77"/>
                  </a:lnTo>
                  <a:lnTo>
                    <a:pt x="278" y="77"/>
                  </a:lnTo>
                  <a:lnTo>
                    <a:pt x="278" y="68"/>
                  </a:lnTo>
                  <a:lnTo>
                    <a:pt x="278" y="57"/>
                  </a:lnTo>
                  <a:lnTo>
                    <a:pt x="278" y="49"/>
                  </a:lnTo>
                  <a:lnTo>
                    <a:pt x="289" y="38"/>
                  </a:lnTo>
                  <a:lnTo>
                    <a:pt x="278" y="30"/>
                  </a:lnTo>
                  <a:lnTo>
                    <a:pt x="266" y="38"/>
                  </a:lnTo>
                  <a:lnTo>
                    <a:pt x="266" y="38"/>
                  </a:lnTo>
                  <a:close/>
                </a:path>
              </a:pathLst>
            </a:custGeom>
            <a:grpFill/>
            <a:ln w="3175" cmpd="sng">
              <a:solidFill>
                <a:schemeClr val="bg1"/>
              </a:solidFill>
              <a:round/>
              <a:headEnd/>
              <a:tailEnd/>
            </a:ln>
          </p:spPr>
          <p:txBody>
            <a:bodyPr/>
            <a:lstStyle/>
            <a:p>
              <a:pPr>
                <a:defRPr/>
              </a:pPr>
              <a:endParaRPr lang="en-US">
                <a:ln>
                  <a:solidFill>
                    <a:srgbClr val="B2B2B2"/>
                  </a:solidFill>
                </a:ln>
                <a:latin typeface="Arial" charset="0"/>
              </a:endParaRPr>
            </a:p>
          </p:txBody>
        </p:sp>
        <p:sp>
          <p:nvSpPr>
            <p:cNvPr id="64" name="Freeform 72"/>
            <p:cNvSpPr>
              <a:spLocks/>
            </p:cNvSpPr>
            <p:nvPr/>
          </p:nvSpPr>
          <p:spPr bwMode="auto">
            <a:xfrm>
              <a:off x="3609" y="2902"/>
              <a:ext cx="515" cy="369"/>
            </a:xfrm>
            <a:custGeom>
              <a:avLst/>
              <a:gdLst>
                <a:gd name="T0" fmla="*/ 0 w 501"/>
                <a:gd name="T1" fmla="*/ 117 h 390"/>
                <a:gd name="T2" fmla="*/ 24 w 501"/>
                <a:gd name="T3" fmla="*/ 171 h 390"/>
                <a:gd name="T4" fmla="*/ 53 w 501"/>
                <a:gd name="T5" fmla="*/ 178 h 390"/>
                <a:gd name="T6" fmla="*/ 56 w 501"/>
                <a:gd name="T7" fmla="*/ 142 h 390"/>
                <a:gd name="T8" fmla="*/ 86 w 501"/>
                <a:gd name="T9" fmla="*/ 139 h 390"/>
                <a:gd name="T10" fmla="*/ 110 w 501"/>
                <a:gd name="T11" fmla="*/ 175 h 390"/>
                <a:gd name="T12" fmla="*/ 153 w 501"/>
                <a:gd name="T13" fmla="*/ 240 h 390"/>
                <a:gd name="T14" fmla="*/ 132 w 501"/>
                <a:gd name="T15" fmla="*/ 252 h 390"/>
                <a:gd name="T16" fmla="*/ 168 w 501"/>
                <a:gd name="T17" fmla="*/ 286 h 390"/>
                <a:gd name="T18" fmla="*/ 192 w 501"/>
                <a:gd name="T19" fmla="*/ 306 h 390"/>
                <a:gd name="T20" fmla="*/ 218 w 501"/>
                <a:gd name="T21" fmla="*/ 328 h 390"/>
                <a:gd name="T22" fmla="*/ 285 w 501"/>
                <a:gd name="T23" fmla="*/ 343 h 390"/>
                <a:gd name="T24" fmla="*/ 329 w 501"/>
                <a:gd name="T25" fmla="*/ 384 h 390"/>
                <a:gd name="T26" fmla="*/ 356 w 501"/>
                <a:gd name="T27" fmla="*/ 375 h 390"/>
                <a:gd name="T28" fmla="*/ 329 w 501"/>
                <a:gd name="T29" fmla="*/ 354 h 390"/>
                <a:gd name="T30" fmla="*/ 314 w 501"/>
                <a:gd name="T31" fmla="*/ 327 h 390"/>
                <a:gd name="T32" fmla="*/ 290 w 501"/>
                <a:gd name="T33" fmla="*/ 322 h 390"/>
                <a:gd name="T34" fmla="*/ 264 w 501"/>
                <a:gd name="T35" fmla="*/ 283 h 390"/>
                <a:gd name="T36" fmla="*/ 228 w 501"/>
                <a:gd name="T37" fmla="*/ 256 h 390"/>
                <a:gd name="T38" fmla="*/ 198 w 501"/>
                <a:gd name="T39" fmla="*/ 198 h 390"/>
                <a:gd name="T40" fmla="*/ 188 w 501"/>
                <a:gd name="T41" fmla="*/ 148 h 390"/>
                <a:gd name="T42" fmla="*/ 222 w 501"/>
                <a:gd name="T43" fmla="*/ 157 h 390"/>
                <a:gd name="T44" fmla="*/ 251 w 501"/>
                <a:gd name="T45" fmla="*/ 154 h 390"/>
                <a:gd name="T46" fmla="*/ 281 w 501"/>
                <a:gd name="T47" fmla="*/ 144 h 390"/>
                <a:gd name="T48" fmla="*/ 315 w 501"/>
                <a:gd name="T49" fmla="*/ 156 h 390"/>
                <a:gd name="T50" fmla="*/ 353 w 501"/>
                <a:gd name="T51" fmla="*/ 163 h 390"/>
                <a:gd name="T52" fmla="*/ 396 w 501"/>
                <a:gd name="T53" fmla="*/ 157 h 390"/>
                <a:gd name="T54" fmla="*/ 434 w 501"/>
                <a:gd name="T55" fmla="*/ 162 h 390"/>
                <a:gd name="T56" fmla="*/ 458 w 501"/>
                <a:gd name="T57" fmla="*/ 186 h 390"/>
                <a:gd name="T58" fmla="*/ 470 w 501"/>
                <a:gd name="T59" fmla="*/ 168 h 390"/>
                <a:gd name="T60" fmla="*/ 501 w 501"/>
                <a:gd name="T61" fmla="*/ 145 h 390"/>
                <a:gd name="T62" fmla="*/ 464 w 501"/>
                <a:gd name="T63" fmla="*/ 132 h 390"/>
                <a:gd name="T64" fmla="*/ 452 w 501"/>
                <a:gd name="T65" fmla="*/ 96 h 390"/>
                <a:gd name="T66" fmla="*/ 435 w 501"/>
                <a:gd name="T67" fmla="*/ 70 h 390"/>
                <a:gd name="T68" fmla="*/ 402 w 501"/>
                <a:gd name="T69" fmla="*/ 90 h 390"/>
                <a:gd name="T70" fmla="*/ 372 w 501"/>
                <a:gd name="T71" fmla="*/ 81 h 390"/>
                <a:gd name="T72" fmla="*/ 341 w 501"/>
                <a:gd name="T73" fmla="*/ 73 h 390"/>
                <a:gd name="T74" fmla="*/ 315 w 501"/>
                <a:gd name="T75" fmla="*/ 54 h 390"/>
                <a:gd name="T76" fmla="*/ 284 w 501"/>
                <a:gd name="T77" fmla="*/ 30 h 390"/>
                <a:gd name="T78" fmla="*/ 279 w 501"/>
                <a:gd name="T79" fmla="*/ 0 h 390"/>
                <a:gd name="T80" fmla="*/ 227 w 501"/>
                <a:gd name="T81" fmla="*/ 25 h 390"/>
                <a:gd name="T82" fmla="*/ 197 w 501"/>
                <a:gd name="T83" fmla="*/ 33 h 390"/>
                <a:gd name="T84" fmla="*/ 182 w 501"/>
                <a:gd name="T85" fmla="*/ 48 h 390"/>
                <a:gd name="T86" fmla="*/ 177 w 501"/>
                <a:gd name="T87" fmla="*/ 78 h 390"/>
                <a:gd name="T88" fmla="*/ 156 w 501"/>
                <a:gd name="T89" fmla="*/ 79 h 390"/>
                <a:gd name="T90" fmla="*/ 147 w 501"/>
                <a:gd name="T91" fmla="*/ 120 h 390"/>
                <a:gd name="T92" fmla="*/ 117 w 501"/>
                <a:gd name="T93" fmla="*/ 103 h 390"/>
                <a:gd name="T94" fmla="*/ 72 w 501"/>
                <a:gd name="T95" fmla="*/ 102 h 390"/>
                <a:gd name="T96" fmla="*/ 27 w 501"/>
                <a:gd name="T97" fmla="*/ 9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1" h="390">
                  <a:moveTo>
                    <a:pt x="6" y="91"/>
                  </a:moveTo>
                  <a:lnTo>
                    <a:pt x="0" y="117"/>
                  </a:lnTo>
                  <a:lnTo>
                    <a:pt x="2" y="133"/>
                  </a:lnTo>
                  <a:lnTo>
                    <a:pt x="24" y="171"/>
                  </a:lnTo>
                  <a:lnTo>
                    <a:pt x="44" y="196"/>
                  </a:lnTo>
                  <a:lnTo>
                    <a:pt x="53" y="178"/>
                  </a:lnTo>
                  <a:lnTo>
                    <a:pt x="53" y="156"/>
                  </a:lnTo>
                  <a:lnTo>
                    <a:pt x="56" y="142"/>
                  </a:lnTo>
                  <a:lnTo>
                    <a:pt x="68" y="124"/>
                  </a:lnTo>
                  <a:lnTo>
                    <a:pt x="86" y="139"/>
                  </a:lnTo>
                  <a:lnTo>
                    <a:pt x="102" y="150"/>
                  </a:lnTo>
                  <a:lnTo>
                    <a:pt x="110" y="175"/>
                  </a:lnTo>
                  <a:lnTo>
                    <a:pt x="113" y="201"/>
                  </a:lnTo>
                  <a:lnTo>
                    <a:pt x="153" y="240"/>
                  </a:lnTo>
                  <a:lnTo>
                    <a:pt x="143" y="244"/>
                  </a:lnTo>
                  <a:lnTo>
                    <a:pt x="132" y="252"/>
                  </a:lnTo>
                  <a:lnTo>
                    <a:pt x="152" y="273"/>
                  </a:lnTo>
                  <a:lnTo>
                    <a:pt x="168" y="286"/>
                  </a:lnTo>
                  <a:lnTo>
                    <a:pt x="176" y="297"/>
                  </a:lnTo>
                  <a:lnTo>
                    <a:pt x="192" y="306"/>
                  </a:lnTo>
                  <a:lnTo>
                    <a:pt x="201" y="325"/>
                  </a:lnTo>
                  <a:lnTo>
                    <a:pt x="218" y="328"/>
                  </a:lnTo>
                  <a:lnTo>
                    <a:pt x="239" y="327"/>
                  </a:lnTo>
                  <a:lnTo>
                    <a:pt x="285" y="343"/>
                  </a:lnTo>
                  <a:lnTo>
                    <a:pt x="306" y="361"/>
                  </a:lnTo>
                  <a:lnTo>
                    <a:pt x="329" y="384"/>
                  </a:lnTo>
                  <a:lnTo>
                    <a:pt x="347" y="390"/>
                  </a:lnTo>
                  <a:lnTo>
                    <a:pt x="356" y="375"/>
                  </a:lnTo>
                  <a:lnTo>
                    <a:pt x="341" y="366"/>
                  </a:lnTo>
                  <a:lnTo>
                    <a:pt x="329" y="354"/>
                  </a:lnTo>
                  <a:lnTo>
                    <a:pt x="318" y="339"/>
                  </a:lnTo>
                  <a:lnTo>
                    <a:pt x="314" y="327"/>
                  </a:lnTo>
                  <a:lnTo>
                    <a:pt x="300" y="327"/>
                  </a:lnTo>
                  <a:lnTo>
                    <a:pt x="290" y="322"/>
                  </a:lnTo>
                  <a:lnTo>
                    <a:pt x="276" y="304"/>
                  </a:lnTo>
                  <a:lnTo>
                    <a:pt x="264" y="283"/>
                  </a:lnTo>
                  <a:lnTo>
                    <a:pt x="251" y="271"/>
                  </a:lnTo>
                  <a:lnTo>
                    <a:pt x="228" y="256"/>
                  </a:lnTo>
                  <a:lnTo>
                    <a:pt x="212" y="223"/>
                  </a:lnTo>
                  <a:lnTo>
                    <a:pt x="198" y="198"/>
                  </a:lnTo>
                  <a:lnTo>
                    <a:pt x="188" y="172"/>
                  </a:lnTo>
                  <a:lnTo>
                    <a:pt x="188" y="148"/>
                  </a:lnTo>
                  <a:lnTo>
                    <a:pt x="201" y="150"/>
                  </a:lnTo>
                  <a:lnTo>
                    <a:pt x="222" y="157"/>
                  </a:lnTo>
                  <a:lnTo>
                    <a:pt x="231" y="172"/>
                  </a:lnTo>
                  <a:lnTo>
                    <a:pt x="251" y="154"/>
                  </a:lnTo>
                  <a:lnTo>
                    <a:pt x="269" y="150"/>
                  </a:lnTo>
                  <a:lnTo>
                    <a:pt x="281" y="144"/>
                  </a:lnTo>
                  <a:lnTo>
                    <a:pt x="302" y="148"/>
                  </a:lnTo>
                  <a:lnTo>
                    <a:pt x="315" y="156"/>
                  </a:lnTo>
                  <a:lnTo>
                    <a:pt x="335" y="156"/>
                  </a:lnTo>
                  <a:lnTo>
                    <a:pt x="353" y="163"/>
                  </a:lnTo>
                  <a:lnTo>
                    <a:pt x="372" y="159"/>
                  </a:lnTo>
                  <a:lnTo>
                    <a:pt x="396" y="157"/>
                  </a:lnTo>
                  <a:lnTo>
                    <a:pt x="414" y="163"/>
                  </a:lnTo>
                  <a:lnTo>
                    <a:pt x="434" y="162"/>
                  </a:lnTo>
                  <a:lnTo>
                    <a:pt x="443" y="178"/>
                  </a:lnTo>
                  <a:lnTo>
                    <a:pt x="458" y="186"/>
                  </a:lnTo>
                  <a:lnTo>
                    <a:pt x="470" y="184"/>
                  </a:lnTo>
                  <a:lnTo>
                    <a:pt x="470" y="168"/>
                  </a:lnTo>
                  <a:lnTo>
                    <a:pt x="489" y="153"/>
                  </a:lnTo>
                  <a:lnTo>
                    <a:pt x="501" y="145"/>
                  </a:lnTo>
                  <a:lnTo>
                    <a:pt x="482" y="138"/>
                  </a:lnTo>
                  <a:lnTo>
                    <a:pt x="464" y="132"/>
                  </a:lnTo>
                  <a:lnTo>
                    <a:pt x="458" y="120"/>
                  </a:lnTo>
                  <a:lnTo>
                    <a:pt x="452" y="96"/>
                  </a:lnTo>
                  <a:lnTo>
                    <a:pt x="444" y="81"/>
                  </a:lnTo>
                  <a:lnTo>
                    <a:pt x="435" y="70"/>
                  </a:lnTo>
                  <a:lnTo>
                    <a:pt x="416" y="88"/>
                  </a:lnTo>
                  <a:lnTo>
                    <a:pt x="402" y="90"/>
                  </a:lnTo>
                  <a:lnTo>
                    <a:pt x="387" y="82"/>
                  </a:lnTo>
                  <a:lnTo>
                    <a:pt x="372" y="81"/>
                  </a:lnTo>
                  <a:lnTo>
                    <a:pt x="354" y="81"/>
                  </a:lnTo>
                  <a:lnTo>
                    <a:pt x="341" y="73"/>
                  </a:lnTo>
                  <a:lnTo>
                    <a:pt x="327" y="57"/>
                  </a:lnTo>
                  <a:lnTo>
                    <a:pt x="315" y="54"/>
                  </a:lnTo>
                  <a:lnTo>
                    <a:pt x="300" y="46"/>
                  </a:lnTo>
                  <a:lnTo>
                    <a:pt x="284" y="30"/>
                  </a:lnTo>
                  <a:lnTo>
                    <a:pt x="279" y="18"/>
                  </a:lnTo>
                  <a:lnTo>
                    <a:pt x="279" y="0"/>
                  </a:lnTo>
                  <a:lnTo>
                    <a:pt x="254" y="7"/>
                  </a:lnTo>
                  <a:lnTo>
                    <a:pt x="227" y="25"/>
                  </a:lnTo>
                  <a:lnTo>
                    <a:pt x="216" y="30"/>
                  </a:lnTo>
                  <a:lnTo>
                    <a:pt x="197" y="33"/>
                  </a:lnTo>
                  <a:lnTo>
                    <a:pt x="195" y="45"/>
                  </a:lnTo>
                  <a:lnTo>
                    <a:pt x="182" y="48"/>
                  </a:lnTo>
                  <a:lnTo>
                    <a:pt x="182" y="69"/>
                  </a:lnTo>
                  <a:lnTo>
                    <a:pt x="177" y="78"/>
                  </a:lnTo>
                  <a:lnTo>
                    <a:pt x="167" y="82"/>
                  </a:lnTo>
                  <a:lnTo>
                    <a:pt x="156" y="79"/>
                  </a:lnTo>
                  <a:lnTo>
                    <a:pt x="155" y="111"/>
                  </a:lnTo>
                  <a:lnTo>
                    <a:pt x="147" y="120"/>
                  </a:lnTo>
                  <a:lnTo>
                    <a:pt x="131" y="117"/>
                  </a:lnTo>
                  <a:lnTo>
                    <a:pt x="117" y="103"/>
                  </a:lnTo>
                  <a:lnTo>
                    <a:pt x="104" y="100"/>
                  </a:lnTo>
                  <a:lnTo>
                    <a:pt x="72" y="102"/>
                  </a:lnTo>
                  <a:lnTo>
                    <a:pt x="54" y="111"/>
                  </a:lnTo>
                  <a:lnTo>
                    <a:pt x="27" y="97"/>
                  </a:lnTo>
                  <a:lnTo>
                    <a:pt x="6" y="91"/>
                  </a:lnTo>
                  <a:close/>
                </a:path>
              </a:pathLst>
            </a:custGeom>
            <a:grpFill/>
            <a:ln w="317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defRPr/>
              </a:pPr>
              <a:endParaRPr lang="en-US">
                <a:ln>
                  <a:solidFill>
                    <a:srgbClr val="B2B2B2"/>
                  </a:solidFill>
                </a:ln>
                <a:latin typeface="Arial" charset="0"/>
              </a:endParaRPr>
            </a:p>
          </p:txBody>
        </p:sp>
        <p:sp>
          <p:nvSpPr>
            <p:cNvPr id="65" name="Freeform 73"/>
            <p:cNvSpPr>
              <a:spLocks/>
            </p:cNvSpPr>
            <p:nvPr/>
          </p:nvSpPr>
          <p:spPr bwMode="auto">
            <a:xfrm>
              <a:off x="3800" y="3035"/>
              <a:ext cx="336" cy="273"/>
            </a:xfrm>
            <a:custGeom>
              <a:avLst/>
              <a:gdLst>
                <a:gd name="T0" fmla="*/ 216 w 327"/>
                <a:gd name="T1" fmla="*/ 285 h 288"/>
                <a:gd name="T2" fmla="*/ 249 w 327"/>
                <a:gd name="T3" fmla="*/ 276 h 288"/>
                <a:gd name="T4" fmla="*/ 231 w 327"/>
                <a:gd name="T5" fmla="*/ 259 h 288"/>
                <a:gd name="T6" fmla="*/ 232 w 327"/>
                <a:gd name="T7" fmla="*/ 241 h 288"/>
                <a:gd name="T8" fmla="*/ 247 w 327"/>
                <a:gd name="T9" fmla="*/ 238 h 288"/>
                <a:gd name="T10" fmla="*/ 258 w 327"/>
                <a:gd name="T11" fmla="*/ 213 h 288"/>
                <a:gd name="T12" fmla="*/ 267 w 327"/>
                <a:gd name="T13" fmla="*/ 205 h 288"/>
                <a:gd name="T14" fmla="*/ 280 w 327"/>
                <a:gd name="T15" fmla="*/ 213 h 288"/>
                <a:gd name="T16" fmla="*/ 280 w 327"/>
                <a:gd name="T17" fmla="*/ 195 h 288"/>
                <a:gd name="T18" fmla="*/ 274 w 327"/>
                <a:gd name="T19" fmla="*/ 181 h 288"/>
                <a:gd name="T20" fmla="*/ 291 w 327"/>
                <a:gd name="T21" fmla="*/ 189 h 288"/>
                <a:gd name="T22" fmla="*/ 316 w 327"/>
                <a:gd name="T23" fmla="*/ 177 h 288"/>
                <a:gd name="T24" fmla="*/ 327 w 327"/>
                <a:gd name="T25" fmla="*/ 166 h 288"/>
                <a:gd name="T26" fmla="*/ 309 w 327"/>
                <a:gd name="T27" fmla="*/ 153 h 288"/>
                <a:gd name="T28" fmla="*/ 300 w 327"/>
                <a:gd name="T29" fmla="*/ 133 h 288"/>
                <a:gd name="T30" fmla="*/ 294 w 327"/>
                <a:gd name="T31" fmla="*/ 115 h 288"/>
                <a:gd name="T32" fmla="*/ 312 w 327"/>
                <a:gd name="T33" fmla="*/ 112 h 288"/>
                <a:gd name="T34" fmla="*/ 304 w 327"/>
                <a:gd name="T35" fmla="*/ 93 h 288"/>
                <a:gd name="T36" fmla="*/ 291 w 327"/>
                <a:gd name="T37" fmla="*/ 81 h 288"/>
                <a:gd name="T38" fmla="*/ 279 w 327"/>
                <a:gd name="T39" fmla="*/ 78 h 288"/>
                <a:gd name="T40" fmla="*/ 277 w 327"/>
                <a:gd name="T41" fmla="*/ 64 h 288"/>
                <a:gd name="T42" fmla="*/ 279 w 327"/>
                <a:gd name="T43" fmla="*/ 45 h 288"/>
                <a:gd name="T44" fmla="*/ 262 w 327"/>
                <a:gd name="T45" fmla="*/ 31 h 288"/>
                <a:gd name="T46" fmla="*/ 250 w 327"/>
                <a:gd name="T47" fmla="*/ 16 h 288"/>
                <a:gd name="T48" fmla="*/ 223 w 327"/>
                <a:gd name="T49" fmla="*/ 16 h 288"/>
                <a:gd name="T50" fmla="*/ 196 w 327"/>
                <a:gd name="T51" fmla="*/ 12 h 288"/>
                <a:gd name="T52" fmla="*/ 159 w 327"/>
                <a:gd name="T53" fmla="*/ 15 h 288"/>
                <a:gd name="T54" fmla="*/ 132 w 327"/>
                <a:gd name="T55" fmla="*/ 7 h 288"/>
                <a:gd name="T56" fmla="*/ 109 w 327"/>
                <a:gd name="T57" fmla="*/ 0 h 288"/>
                <a:gd name="T58" fmla="*/ 79 w 327"/>
                <a:gd name="T59" fmla="*/ 1 h 288"/>
                <a:gd name="T60" fmla="*/ 48 w 327"/>
                <a:gd name="T61" fmla="*/ 21 h 288"/>
                <a:gd name="T62" fmla="*/ 39 w 327"/>
                <a:gd name="T63" fmla="*/ 13 h 288"/>
                <a:gd name="T64" fmla="*/ 22 w 327"/>
                <a:gd name="T65" fmla="*/ 6 h 288"/>
                <a:gd name="T66" fmla="*/ 6 w 327"/>
                <a:gd name="T67" fmla="*/ 4 h 288"/>
                <a:gd name="T68" fmla="*/ 0 w 327"/>
                <a:gd name="T69" fmla="*/ 22 h 288"/>
                <a:gd name="T70" fmla="*/ 3 w 327"/>
                <a:gd name="T71" fmla="*/ 45 h 288"/>
                <a:gd name="T72" fmla="*/ 19 w 327"/>
                <a:gd name="T73" fmla="*/ 78 h 288"/>
                <a:gd name="T74" fmla="*/ 37 w 327"/>
                <a:gd name="T75" fmla="*/ 115 h 288"/>
                <a:gd name="T76" fmla="*/ 70 w 327"/>
                <a:gd name="T77" fmla="*/ 136 h 288"/>
                <a:gd name="T78" fmla="*/ 91 w 327"/>
                <a:gd name="T79" fmla="*/ 166 h 288"/>
                <a:gd name="T80" fmla="*/ 106 w 327"/>
                <a:gd name="T81" fmla="*/ 186 h 288"/>
                <a:gd name="T82" fmla="*/ 126 w 327"/>
                <a:gd name="T83" fmla="*/ 189 h 288"/>
                <a:gd name="T84" fmla="*/ 148 w 327"/>
                <a:gd name="T85" fmla="*/ 225 h 288"/>
                <a:gd name="T86" fmla="*/ 171 w 327"/>
                <a:gd name="T87" fmla="*/ 232 h 288"/>
                <a:gd name="T88" fmla="*/ 160 w 327"/>
                <a:gd name="T89" fmla="*/ 247 h 288"/>
                <a:gd name="T90" fmla="*/ 142 w 327"/>
                <a:gd name="T91" fmla="*/ 240 h 288"/>
                <a:gd name="T92" fmla="*/ 172 w 327"/>
                <a:gd name="T93" fmla="*/ 264 h 288"/>
                <a:gd name="T94" fmla="*/ 187 w 327"/>
                <a:gd name="T95" fmla="*/ 277 h 288"/>
                <a:gd name="T96" fmla="*/ 205 w 327"/>
                <a:gd name="T97" fmla="*/ 288 h 288"/>
                <a:gd name="T98" fmla="*/ 216 w 327"/>
                <a:gd name="T99" fmla="*/ 28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7" h="288">
                  <a:moveTo>
                    <a:pt x="216" y="285"/>
                  </a:moveTo>
                  <a:lnTo>
                    <a:pt x="249" y="276"/>
                  </a:lnTo>
                  <a:lnTo>
                    <a:pt x="231" y="259"/>
                  </a:lnTo>
                  <a:lnTo>
                    <a:pt x="232" y="241"/>
                  </a:lnTo>
                  <a:lnTo>
                    <a:pt x="247" y="238"/>
                  </a:lnTo>
                  <a:lnTo>
                    <a:pt x="258" y="213"/>
                  </a:lnTo>
                  <a:lnTo>
                    <a:pt x="267" y="205"/>
                  </a:lnTo>
                  <a:lnTo>
                    <a:pt x="280" y="213"/>
                  </a:lnTo>
                  <a:lnTo>
                    <a:pt x="280" y="195"/>
                  </a:lnTo>
                  <a:lnTo>
                    <a:pt x="274" y="181"/>
                  </a:lnTo>
                  <a:lnTo>
                    <a:pt x="291" y="189"/>
                  </a:lnTo>
                  <a:lnTo>
                    <a:pt x="316" y="177"/>
                  </a:lnTo>
                  <a:lnTo>
                    <a:pt x="327" y="166"/>
                  </a:lnTo>
                  <a:lnTo>
                    <a:pt x="309" y="153"/>
                  </a:lnTo>
                  <a:lnTo>
                    <a:pt x="300" y="133"/>
                  </a:lnTo>
                  <a:lnTo>
                    <a:pt x="294" y="115"/>
                  </a:lnTo>
                  <a:lnTo>
                    <a:pt x="312" y="112"/>
                  </a:lnTo>
                  <a:lnTo>
                    <a:pt x="304" y="93"/>
                  </a:lnTo>
                  <a:lnTo>
                    <a:pt x="291" y="81"/>
                  </a:lnTo>
                  <a:lnTo>
                    <a:pt x="279" y="78"/>
                  </a:lnTo>
                  <a:lnTo>
                    <a:pt x="277" y="64"/>
                  </a:lnTo>
                  <a:lnTo>
                    <a:pt x="279" y="45"/>
                  </a:lnTo>
                  <a:lnTo>
                    <a:pt x="262" y="31"/>
                  </a:lnTo>
                  <a:lnTo>
                    <a:pt x="250" y="16"/>
                  </a:lnTo>
                  <a:lnTo>
                    <a:pt x="223" y="16"/>
                  </a:lnTo>
                  <a:lnTo>
                    <a:pt x="196" y="12"/>
                  </a:lnTo>
                  <a:lnTo>
                    <a:pt x="159" y="15"/>
                  </a:lnTo>
                  <a:lnTo>
                    <a:pt x="132" y="7"/>
                  </a:lnTo>
                  <a:lnTo>
                    <a:pt x="109" y="0"/>
                  </a:lnTo>
                  <a:lnTo>
                    <a:pt x="79" y="1"/>
                  </a:lnTo>
                  <a:lnTo>
                    <a:pt x="48" y="21"/>
                  </a:lnTo>
                  <a:lnTo>
                    <a:pt x="39" y="13"/>
                  </a:lnTo>
                  <a:lnTo>
                    <a:pt x="22" y="6"/>
                  </a:lnTo>
                  <a:lnTo>
                    <a:pt x="6" y="4"/>
                  </a:lnTo>
                  <a:lnTo>
                    <a:pt x="0" y="22"/>
                  </a:lnTo>
                  <a:lnTo>
                    <a:pt x="3" y="45"/>
                  </a:lnTo>
                  <a:lnTo>
                    <a:pt x="19" y="78"/>
                  </a:lnTo>
                  <a:lnTo>
                    <a:pt x="37" y="115"/>
                  </a:lnTo>
                  <a:lnTo>
                    <a:pt x="70" y="136"/>
                  </a:lnTo>
                  <a:lnTo>
                    <a:pt x="91" y="166"/>
                  </a:lnTo>
                  <a:lnTo>
                    <a:pt x="106" y="186"/>
                  </a:lnTo>
                  <a:lnTo>
                    <a:pt x="126" y="189"/>
                  </a:lnTo>
                  <a:lnTo>
                    <a:pt x="148" y="225"/>
                  </a:lnTo>
                  <a:lnTo>
                    <a:pt x="171" y="232"/>
                  </a:lnTo>
                  <a:lnTo>
                    <a:pt x="160" y="247"/>
                  </a:lnTo>
                  <a:lnTo>
                    <a:pt x="142" y="240"/>
                  </a:lnTo>
                  <a:lnTo>
                    <a:pt x="172" y="264"/>
                  </a:lnTo>
                  <a:lnTo>
                    <a:pt x="187" y="277"/>
                  </a:lnTo>
                  <a:lnTo>
                    <a:pt x="205" y="288"/>
                  </a:lnTo>
                  <a:lnTo>
                    <a:pt x="216" y="285"/>
                  </a:lnTo>
                  <a:close/>
                </a:path>
              </a:pathLst>
            </a:custGeom>
            <a:grpFill/>
            <a:ln w="317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defRPr/>
              </a:pPr>
              <a:endParaRPr lang="en-US">
                <a:ln>
                  <a:solidFill>
                    <a:srgbClr val="B2B2B2"/>
                  </a:solidFill>
                </a:ln>
                <a:latin typeface="Arial" charset="0"/>
              </a:endParaRPr>
            </a:p>
          </p:txBody>
        </p:sp>
        <p:sp>
          <p:nvSpPr>
            <p:cNvPr id="66" name="Freeform 74"/>
            <p:cNvSpPr>
              <a:spLocks/>
            </p:cNvSpPr>
            <p:nvPr/>
          </p:nvSpPr>
          <p:spPr bwMode="auto">
            <a:xfrm>
              <a:off x="3242" y="1045"/>
              <a:ext cx="637" cy="667"/>
            </a:xfrm>
            <a:custGeom>
              <a:avLst/>
              <a:gdLst>
                <a:gd name="T0" fmla="*/ 397 w 622"/>
                <a:gd name="T1" fmla="*/ 637 h 703"/>
                <a:gd name="T2" fmla="*/ 397 w 622"/>
                <a:gd name="T3" fmla="*/ 598 h 703"/>
                <a:gd name="T4" fmla="*/ 429 w 622"/>
                <a:gd name="T5" fmla="*/ 549 h 703"/>
                <a:gd name="T6" fmla="*/ 472 w 622"/>
                <a:gd name="T7" fmla="*/ 512 h 703"/>
                <a:gd name="T8" fmla="*/ 461 w 622"/>
                <a:gd name="T9" fmla="*/ 444 h 703"/>
                <a:gd name="T10" fmla="*/ 495 w 622"/>
                <a:gd name="T11" fmla="*/ 386 h 703"/>
                <a:gd name="T12" fmla="*/ 472 w 622"/>
                <a:gd name="T13" fmla="*/ 347 h 703"/>
                <a:gd name="T14" fmla="*/ 483 w 622"/>
                <a:gd name="T15" fmla="*/ 289 h 703"/>
                <a:gd name="T16" fmla="*/ 483 w 622"/>
                <a:gd name="T17" fmla="*/ 242 h 703"/>
                <a:gd name="T18" fmla="*/ 495 w 622"/>
                <a:gd name="T19" fmla="*/ 165 h 703"/>
                <a:gd name="T20" fmla="*/ 536 w 622"/>
                <a:gd name="T21" fmla="*/ 155 h 703"/>
                <a:gd name="T22" fmla="*/ 591 w 622"/>
                <a:gd name="T23" fmla="*/ 137 h 703"/>
                <a:gd name="T24" fmla="*/ 591 w 622"/>
                <a:gd name="T25" fmla="*/ 87 h 703"/>
                <a:gd name="T26" fmla="*/ 611 w 622"/>
                <a:gd name="T27" fmla="*/ 40 h 703"/>
                <a:gd name="T28" fmla="*/ 503 w 622"/>
                <a:gd name="T29" fmla="*/ 40 h 703"/>
                <a:gd name="T30" fmla="*/ 493 w 622"/>
                <a:gd name="T31" fmla="*/ 58 h 703"/>
                <a:gd name="T32" fmla="*/ 460 w 622"/>
                <a:gd name="T33" fmla="*/ 78 h 703"/>
                <a:gd name="T34" fmla="*/ 428 w 622"/>
                <a:gd name="T35" fmla="*/ 78 h 703"/>
                <a:gd name="T36" fmla="*/ 395 w 622"/>
                <a:gd name="T37" fmla="*/ 106 h 703"/>
                <a:gd name="T38" fmla="*/ 365 w 622"/>
                <a:gd name="T39" fmla="*/ 137 h 703"/>
                <a:gd name="T40" fmla="*/ 331 w 622"/>
                <a:gd name="T41" fmla="*/ 165 h 703"/>
                <a:gd name="T42" fmla="*/ 290 w 622"/>
                <a:gd name="T43" fmla="*/ 174 h 703"/>
                <a:gd name="T44" fmla="*/ 279 w 622"/>
                <a:gd name="T45" fmla="*/ 193 h 703"/>
                <a:gd name="T46" fmla="*/ 247 w 622"/>
                <a:gd name="T47" fmla="*/ 203 h 703"/>
                <a:gd name="T48" fmla="*/ 213 w 622"/>
                <a:gd name="T49" fmla="*/ 212 h 703"/>
                <a:gd name="T50" fmla="*/ 182 w 622"/>
                <a:gd name="T51" fmla="*/ 222 h 703"/>
                <a:gd name="T52" fmla="*/ 172 w 622"/>
                <a:gd name="T53" fmla="*/ 250 h 703"/>
                <a:gd name="T54" fmla="*/ 129 w 622"/>
                <a:gd name="T55" fmla="*/ 250 h 703"/>
                <a:gd name="T56" fmla="*/ 85 w 622"/>
                <a:gd name="T57" fmla="*/ 250 h 703"/>
                <a:gd name="T58" fmla="*/ 85 w 622"/>
                <a:gd name="T59" fmla="*/ 279 h 703"/>
                <a:gd name="T60" fmla="*/ 75 w 622"/>
                <a:gd name="T61" fmla="*/ 299 h 703"/>
                <a:gd name="T62" fmla="*/ 64 w 622"/>
                <a:gd name="T63" fmla="*/ 329 h 703"/>
                <a:gd name="T64" fmla="*/ 53 w 622"/>
                <a:gd name="T65" fmla="*/ 356 h 703"/>
                <a:gd name="T66" fmla="*/ 42 w 622"/>
                <a:gd name="T67" fmla="*/ 356 h 703"/>
                <a:gd name="T68" fmla="*/ 64 w 622"/>
                <a:gd name="T69" fmla="*/ 405 h 703"/>
                <a:gd name="T70" fmla="*/ 32 w 622"/>
                <a:gd name="T71" fmla="*/ 425 h 703"/>
                <a:gd name="T72" fmla="*/ 32 w 622"/>
                <a:gd name="T73" fmla="*/ 444 h 703"/>
                <a:gd name="T74" fmla="*/ 97 w 622"/>
                <a:gd name="T75" fmla="*/ 454 h 703"/>
                <a:gd name="T76" fmla="*/ 75 w 622"/>
                <a:gd name="T77" fmla="*/ 512 h 703"/>
                <a:gd name="T78" fmla="*/ 32 w 622"/>
                <a:gd name="T79" fmla="*/ 512 h 703"/>
                <a:gd name="T80" fmla="*/ 0 w 622"/>
                <a:gd name="T81" fmla="*/ 559 h 703"/>
                <a:gd name="T82" fmla="*/ 53 w 622"/>
                <a:gd name="T83" fmla="*/ 549 h 703"/>
                <a:gd name="T84" fmla="*/ 32 w 622"/>
                <a:gd name="T85" fmla="*/ 598 h 703"/>
                <a:gd name="T86" fmla="*/ 22 w 622"/>
                <a:gd name="T87" fmla="*/ 627 h 703"/>
                <a:gd name="T88" fmla="*/ 53 w 622"/>
                <a:gd name="T89" fmla="*/ 684 h 703"/>
                <a:gd name="T90" fmla="*/ 117 w 622"/>
                <a:gd name="T91" fmla="*/ 703 h 703"/>
                <a:gd name="T92" fmla="*/ 182 w 622"/>
                <a:gd name="T93" fmla="*/ 694 h 703"/>
                <a:gd name="T94" fmla="*/ 247 w 622"/>
                <a:gd name="T95" fmla="*/ 646 h 703"/>
                <a:gd name="T96" fmla="*/ 279 w 622"/>
                <a:gd name="T97" fmla="*/ 637 h 703"/>
                <a:gd name="T98" fmla="*/ 331 w 622"/>
                <a:gd name="T99" fmla="*/ 598 h 703"/>
                <a:gd name="T100" fmla="*/ 354 w 622"/>
                <a:gd name="T101" fmla="*/ 539 h 703"/>
                <a:gd name="T102" fmla="*/ 365 w 622"/>
                <a:gd name="T103" fmla="*/ 559 h 703"/>
                <a:gd name="T104" fmla="*/ 395 w 622"/>
                <a:gd name="T105" fmla="*/ 598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2" h="703">
                  <a:moveTo>
                    <a:pt x="377" y="617"/>
                  </a:moveTo>
                  <a:lnTo>
                    <a:pt x="386" y="617"/>
                  </a:lnTo>
                  <a:lnTo>
                    <a:pt x="386" y="627"/>
                  </a:lnTo>
                  <a:lnTo>
                    <a:pt x="397" y="637"/>
                  </a:lnTo>
                  <a:lnTo>
                    <a:pt x="408" y="627"/>
                  </a:lnTo>
                  <a:lnTo>
                    <a:pt x="408" y="617"/>
                  </a:lnTo>
                  <a:lnTo>
                    <a:pt x="408" y="607"/>
                  </a:lnTo>
                  <a:lnTo>
                    <a:pt x="397" y="598"/>
                  </a:lnTo>
                  <a:lnTo>
                    <a:pt x="418" y="578"/>
                  </a:lnTo>
                  <a:lnTo>
                    <a:pt x="418" y="569"/>
                  </a:lnTo>
                  <a:lnTo>
                    <a:pt x="429" y="559"/>
                  </a:lnTo>
                  <a:lnTo>
                    <a:pt x="429" y="549"/>
                  </a:lnTo>
                  <a:lnTo>
                    <a:pt x="440" y="539"/>
                  </a:lnTo>
                  <a:lnTo>
                    <a:pt x="451" y="539"/>
                  </a:lnTo>
                  <a:lnTo>
                    <a:pt x="461" y="539"/>
                  </a:lnTo>
                  <a:lnTo>
                    <a:pt x="472" y="512"/>
                  </a:lnTo>
                  <a:lnTo>
                    <a:pt x="472" y="482"/>
                  </a:lnTo>
                  <a:lnTo>
                    <a:pt x="472" y="473"/>
                  </a:lnTo>
                  <a:lnTo>
                    <a:pt x="472" y="462"/>
                  </a:lnTo>
                  <a:lnTo>
                    <a:pt x="461" y="444"/>
                  </a:lnTo>
                  <a:lnTo>
                    <a:pt x="461" y="434"/>
                  </a:lnTo>
                  <a:lnTo>
                    <a:pt x="495" y="415"/>
                  </a:lnTo>
                  <a:lnTo>
                    <a:pt x="495" y="405"/>
                  </a:lnTo>
                  <a:lnTo>
                    <a:pt x="495" y="386"/>
                  </a:lnTo>
                  <a:lnTo>
                    <a:pt x="495" y="375"/>
                  </a:lnTo>
                  <a:lnTo>
                    <a:pt x="483" y="366"/>
                  </a:lnTo>
                  <a:lnTo>
                    <a:pt x="472" y="356"/>
                  </a:lnTo>
                  <a:lnTo>
                    <a:pt x="472" y="347"/>
                  </a:lnTo>
                  <a:lnTo>
                    <a:pt x="472" y="338"/>
                  </a:lnTo>
                  <a:lnTo>
                    <a:pt x="483" y="318"/>
                  </a:lnTo>
                  <a:lnTo>
                    <a:pt x="483" y="309"/>
                  </a:lnTo>
                  <a:lnTo>
                    <a:pt x="483" y="289"/>
                  </a:lnTo>
                  <a:lnTo>
                    <a:pt x="472" y="279"/>
                  </a:lnTo>
                  <a:lnTo>
                    <a:pt x="472" y="270"/>
                  </a:lnTo>
                  <a:lnTo>
                    <a:pt x="472" y="250"/>
                  </a:lnTo>
                  <a:lnTo>
                    <a:pt x="483" y="242"/>
                  </a:lnTo>
                  <a:lnTo>
                    <a:pt x="483" y="222"/>
                  </a:lnTo>
                  <a:lnTo>
                    <a:pt x="483" y="203"/>
                  </a:lnTo>
                  <a:lnTo>
                    <a:pt x="483" y="183"/>
                  </a:lnTo>
                  <a:lnTo>
                    <a:pt x="495" y="165"/>
                  </a:lnTo>
                  <a:lnTo>
                    <a:pt x="504" y="155"/>
                  </a:lnTo>
                  <a:lnTo>
                    <a:pt x="526" y="145"/>
                  </a:lnTo>
                  <a:lnTo>
                    <a:pt x="526" y="155"/>
                  </a:lnTo>
                  <a:lnTo>
                    <a:pt x="536" y="155"/>
                  </a:lnTo>
                  <a:lnTo>
                    <a:pt x="547" y="145"/>
                  </a:lnTo>
                  <a:lnTo>
                    <a:pt x="558" y="137"/>
                  </a:lnTo>
                  <a:lnTo>
                    <a:pt x="569" y="137"/>
                  </a:lnTo>
                  <a:lnTo>
                    <a:pt x="591" y="137"/>
                  </a:lnTo>
                  <a:lnTo>
                    <a:pt x="601" y="126"/>
                  </a:lnTo>
                  <a:lnTo>
                    <a:pt x="591" y="106"/>
                  </a:lnTo>
                  <a:lnTo>
                    <a:pt x="591" y="97"/>
                  </a:lnTo>
                  <a:lnTo>
                    <a:pt x="591" y="87"/>
                  </a:lnTo>
                  <a:lnTo>
                    <a:pt x="579" y="69"/>
                  </a:lnTo>
                  <a:lnTo>
                    <a:pt x="591" y="58"/>
                  </a:lnTo>
                  <a:lnTo>
                    <a:pt x="611" y="49"/>
                  </a:lnTo>
                  <a:lnTo>
                    <a:pt x="611" y="40"/>
                  </a:lnTo>
                  <a:lnTo>
                    <a:pt x="622" y="1"/>
                  </a:lnTo>
                  <a:lnTo>
                    <a:pt x="501" y="0"/>
                  </a:lnTo>
                  <a:lnTo>
                    <a:pt x="503" y="21"/>
                  </a:lnTo>
                  <a:lnTo>
                    <a:pt x="503" y="40"/>
                  </a:lnTo>
                  <a:lnTo>
                    <a:pt x="493" y="49"/>
                  </a:lnTo>
                  <a:lnTo>
                    <a:pt x="481" y="49"/>
                  </a:lnTo>
                  <a:lnTo>
                    <a:pt x="481" y="58"/>
                  </a:lnTo>
                  <a:lnTo>
                    <a:pt x="493" y="58"/>
                  </a:lnTo>
                  <a:lnTo>
                    <a:pt x="493" y="69"/>
                  </a:lnTo>
                  <a:lnTo>
                    <a:pt x="493" y="78"/>
                  </a:lnTo>
                  <a:lnTo>
                    <a:pt x="481" y="87"/>
                  </a:lnTo>
                  <a:lnTo>
                    <a:pt x="460" y="78"/>
                  </a:lnTo>
                  <a:lnTo>
                    <a:pt x="460" y="69"/>
                  </a:lnTo>
                  <a:lnTo>
                    <a:pt x="449" y="58"/>
                  </a:lnTo>
                  <a:lnTo>
                    <a:pt x="438" y="69"/>
                  </a:lnTo>
                  <a:lnTo>
                    <a:pt x="428" y="78"/>
                  </a:lnTo>
                  <a:lnTo>
                    <a:pt x="418" y="78"/>
                  </a:lnTo>
                  <a:lnTo>
                    <a:pt x="406" y="78"/>
                  </a:lnTo>
                  <a:lnTo>
                    <a:pt x="406" y="97"/>
                  </a:lnTo>
                  <a:lnTo>
                    <a:pt x="395" y="106"/>
                  </a:lnTo>
                  <a:lnTo>
                    <a:pt x="386" y="126"/>
                  </a:lnTo>
                  <a:lnTo>
                    <a:pt x="375" y="126"/>
                  </a:lnTo>
                  <a:lnTo>
                    <a:pt x="365" y="126"/>
                  </a:lnTo>
                  <a:lnTo>
                    <a:pt x="365" y="137"/>
                  </a:lnTo>
                  <a:lnTo>
                    <a:pt x="365" y="155"/>
                  </a:lnTo>
                  <a:lnTo>
                    <a:pt x="354" y="145"/>
                  </a:lnTo>
                  <a:lnTo>
                    <a:pt x="343" y="155"/>
                  </a:lnTo>
                  <a:lnTo>
                    <a:pt x="331" y="165"/>
                  </a:lnTo>
                  <a:lnTo>
                    <a:pt x="322" y="155"/>
                  </a:lnTo>
                  <a:lnTo>
                    <a:pt x="311" y="165"/>
                  </a:lnTo>
                  <a:lnTo>
                    <a:pt x="300" y="174"/>
                  </a:lnTo>
                  <a:lnTo>
                    <a:pt x="290" y="174"/>
                  </a:lnTo>
                  <a:lnTo>
                    <a:pt x="290" y="193"/>
                  </a:lnTo>
                  <a:lnTo>
                    <a:pt x="279" y="183"/>
                  </a:lnTo>
                  <a:lnTo>
                    <a:pt x="268" y="183"/>
                  </a:lnTo>
                  <a:lnTo>
                    <a:pt x="279" y="193"/>
                  </a:lnTo>
                  <a:lnTo>
                    <a:pt x="279" y="203"/>
                  </a:lnTo>
                  <a:lnTo>
                    <a:pt x="268" y="203"/>
                  </a:lnTo>
                  <a:lnTo>
                    <a:pt x="257" y="193"/>
                  </a:lnTo>
                  <a:lnTo>
                    <a:pt x="247" y="203"/>
                  </a:lnTo>
                  <a:lnTo>
                    <a:pt x="235" y="203"/>
                  </a:lnTo>
                  <a:lnTo>
                    <a:pt x="225" y="203"/>
                  </a:lnTo>
                  <a:lnTo>
                    <a:pt x="213" y="203"/>
                  </a:lnTo>
                  <a:lnTo>
                    <a:pt x="213" y="212"/>
                  </a:lnTo>
                  <a:lnTo>
                    <a:pt x="225" y="231"/>
                  </a:lnTo>
                  <a:lnTo>
                    <a:pt x="213" y="231"/>
                  </a:lnTo>
                  <a:lnTo>
                    <a:pt x="204" y="231"/>
                  </a:lnTo>
                  <a:lnTo>
                    <a:pt x="182" y="222"/>
                  </a:lnTo>
                  <a:lnTo>
                    <a:pt x="172" y="222"/>
                  </a:lnTo>
                  <a:lnTo>
                    <a:pt x="162" y="231"/>
                  </a:lnTo>
                  <a:lnTo>
                    <a:pt x="172" y="242"/>
                  </a:lnTo>
                  <a:lnTo>
                    <a:pt x="172" y="250"/>
                  </a:lnTo>
                  <a:lnTo>
                    <a:pt x="162" y="250"/>
                  </a:lnTo>
                  <a:lnTo>
                    <a:pt x="139" y="250"/>
                  </a:lnTo>
                  <a:lnTo>
                    <a:pt x="129" y="270"/>
                  </a:lnTo>
                  <a:lnTo>
                    <a:pt x="129" y="250"/>
                  </a:lnTo>
                  <a:lnTo>
                    <a:pt x="117" y="250"/>
                  </a:lnTo>
                  <a:lnTo>
                    <a:pt x="107" y="261"/>
                  </a:lnTo>
                  <a:lnTo>
                    <a:pt x="97" y="250"/>
                  </a:lnTo>
                  <a:lnTo>
                    <a:pt x="85" y="250"/>
                  </a:lnTo>
                  <a:lnTo>
                    <a:pt x="75" y="250"/>
                  </a:lnTo>
                  <a:lnTo>
                    <a:pt x="75" y="261"/>
                  </a:lnTo>
                  <a:lnTo>
                    <a:pt x="75" y="270"/>
                  </a:lnTo>
                  <a:lnTo>
                    <a:pt x="85" y="279"/>
                  </a:lnTo>
                  <a:lnTo>
                    <a:pt x="97" y="279"/>
                  </a:lnTo>
                  <a:lnTo>
                    <a:pt x="97" y="289"/>
                  </a:lnTo>
                  <a:lnTo>
                    <a:pt x="85" y="289"/>
                  </a:lnTo>
                  <a:lnTo>
                    <a:pt x="75" y="299"/>
                  </a:lnTo>
                  <a:lnTo>
                    <a:pt x="53" y="299"/>
                  </a:lnTo>
                  <a:lnTo>
                    <a:pt x="53" y="309"/>
                  </a:lnTo>
                  <a:lnTo>
                    <a:pt x="64" y="318"/>
                  </a:lnTo>
                  <a:lnTo>
                    <a:pt x="64" y="329"/>
                  </a:lnTo>
                  <a:lnTo>
                    <a:pt x="42" y="318"/>
                  </a:lnTo>
                  <a:lnTo>
                    <a:pt x="42" y="329"/>
                  </a:lnTo>
                  <a:lnTo>
                    <a:pt x="42" y="338"/>
                  </a:lnTo>
                  <a:lnTo>
                    <a:pt x="53" y="356"/>
                  </a:lnTo>
                  <a:lnTo>
                    <a:pt x="75" y="356"/>
                  </a:lnTo>
                  <a:lnTo>
                    <a:pt x="75" y="366"/>
                  </a:lnTo>
                  <a:lnTo>
                    <a:pt x="64" y="366"/>
                  </a:lnTo>
                  <a:lnTo>
                    <a:pt x="42" y="356"/>
                  </a:lnTo>
                  <a:lnTo>
                    <a:pt x="42" y="366"/>
                  </a:lnTo>
                  <a:lnTo>
                    <a:pt x="42" y="375"/>
                  </a:lnTo>
                  <a:lnTo>
                    <a:pt x="53" y="395"/>
                  </a:lnTo>
                  <a:lnTo>
                    <a:pt x="64" y="405"/>
                  </a:lnTo>
                  <a:lnTo>
                    <a:pt x="53" y="415"/>
                  </a:lnTo>
                  <a:lnTo>
                    <a:pt x="42" y="405"/>
                  </a:lnTo>
                  <a:lnTo>
                    <a:pt x="32" y="415"/>
                  </a:lnTo>
                  <a:lnTo>
                    <a:pt x="32" y="425"/>
                  </a:lnTo>
                  <a:lnTo>
                    <a:pt x="53" y="434"/>
                  </a:lnTo>
                  <a:lnTo>
                    <a:pt x="42" y="434"/>
                  </a:lnTo>
                  <a:lnTo>
                    <a:pt x="32" y="434"/>
                  </a:lnTo>
                  <a:lnTo>
                    <a:pt x="32" y="444"/>
                  </a:lnTo>
                  <a:lnTo>
                    <a:pt x="42" y="454"/>
                  </a:lnTo>
                  <a:lnTo>
                    <a:pt x="53" y="462"/>
                  </a:lnTo>
                  <a:lnTo>
                    <a:pt x="75" y="462"/>
                  </a:lnTo>
                  <a:lnTo>
                    <a:pt x="97" y="454"/>
                  </a:lnTo>
                  <a:lnTo>
                    <a:pt x="75" y="473"/>
                  </a:lnTo>
                  <a:lnTo>
                    <a:pt x="64" y="482"/>
                  </a:lnTo>
                  <a:lnTo>
                    <a:pt x="53" y="492"/>
                  </a:lnTo>
                  <a:lnTo>
                    <a:pt x="75" y="512"/>
                  </a:lnTo>
                  <a:lnTo>
                    <a:pt x="64" y="512"/>
                  </a:lnTo>
                  <a:lnTo>
                    <a:pt x="53" y="512"/>
                  </a:lnTo>
                  <a:lnTo>
                    <a:pt x="42" y="520"/>
                  </a:lnTo>
                  <a:lnTo>
                    <a:pt x="32" y="512"/>
                  </a:lnTo>
                  <a:lnTo>
                    <a:pt x="22" y="512"/>
                  </a:lnTo>
                  <a:lnTo>
                    <a:pt x="10" y="530"/>
                  </a:lnTo>
                  <a:lnTo>
                    <a:pt x="10" y="539"/>
                  </a:lnTo>
                  <a:lnTo>
                    <a:pt x="0" y="559"/>
                  </a:lnTo>
                  <a:lnTo>
                    <a:pt x="10" y="569"/>
                  </a:lnTo>
                  <a:lnTo>
                    <a:pt x="32" y="539"/>
                  </a:lnTo>
                  <a:lnTo>
                    <a:pt x="53" y="539"/>
                  </a:lnTo>
                  <a:lnTo>
                    <a:pt x="53" y="549"/>
                  </a:lnTo>
                  <a:lnTo>
                    <a:pt x="53" y="569"/>
                  </a:lnTo>
                  <a:lnTo>
                    <a:pt x="42" y="569"/>
                  </a:lnTo>
                  <a:lnTo>
                    <a:pt x="42" y="588"/>
                  </a:lnTo>
                  <a:lnTo>
                    <a:pt x="32" y="598"/>
                  </a:lnTo>
                  <a:lnTo>
                    <a:pt x="32" y="588"/>
                  </a:lnTo>
                  <a:lnTo>
                    <a:pt x="22" y="598"/>
                  </a:lnTo>
                  <a:lnTo>
                    <a:pt x="22" y="607"/>
                  </a:lnTo>
                  <a:lnTo>
                    <a:pt x="22" y="627"/>
                  </a:lnTo>
                  <a:lnTo>
                    <a:pt x="22" y="637"/>
                  </a:lnTo>
                  <a:lnTo>
                    <a:pt x="42" y="655"/>
                  </a:lnTo>
                  <a:lnTo>
                    <a:pt x="75" y="665"/>
                  </a:lnTo>
                  <a:lnTo>
                    <a:pt x="53" y="684"/>
                  </a:lnTo>
                  <a:lnTo>
                    <a:pt x="75" y="694"/>
                  </a:lnTo>
                  <a:lnTo>
                    <a:pt x="85" y="684"/>
                  </a:lnTo>
                  <a:lnTo>
                    <a:pt x="85" y="703"/>
                  </a:lnTo>
                  <a:lnTo>
                    <a:pt x="117" y="703"/>
                  </a:lnTo>
                  <a:lnTo>
                    <a:pt x="139" y="703"/>
                  </a:lnTo>
                  <a:lnTo>
                    <a:pt x="162" y="694"/>
                  </a:lnTo>
                  <a:lnTo>
                    <a:pt x="162" y="703"/>
                  </a:lnTo>
                  <a:lnTo>
                    <a:pt x="182" y="694"/>
                  </a:lnTo>
                  <a:lnTo>
                    <a:pt x="193" y="684"/>
                  </a:lnTo>
                  <a:lnTo>
                    <a:pt x="204" y="665"/>
                  </a:lnTo>
                  <a:lnTo>
                    <a:pt x="213" y="655"/>
                  </a:lnTo>
                  <a:lnTo>
                    <a:pt x="247" y="646"/>
                  </a:lnTo>
                  <a:lnTo>
                    <a:pt x="247" y="637"/>
                  </a:lnTo>
                  <a:lnTo>
                    <a:pt x="257" y="627"/>
                  </a:lnTo>
                  <a:lnTo>
                    <a:pt x="279" y="627"/>
                  </a:lnTo>
                  <a:lnTo>
                    <a:pt x="279" y="637"/>
                  </a:lnTo>
                  <a:lnTo>
                    <a:pt x="290" y="646"/>
                  </a:lnTo>
                  <a:lnTo>
                    <a:pt x="311" y="637"/>
                  </a:lnTo>
                  <a:lnTo>
                    <a:pt x="311" y="617"/>
                  </a:lnTo>
                  <a:lnTo>
                    <a:pt x="331" y="598"/>
                  </a:lnTo>
                  <a:lnTo>
                    <a:pt x="331" y="578"/>
                  </a:lnTo>
                  <a:lnTo>
                    <a:pt x="322" y="569"/>
                  </a:lnTo>
                  <a:lnTo>
                    <a:pt x="343" y="549"/>
                  </a:lnTo>
                  <a:lnTo>
                    <a:pt x="354" y="539"/>
                  </a:lnTo>
                  <a:lnTo>
                    <a:pt x="365" y="530"/>
                  </a:lnTo>
                  <a:lnTo>
                    <a:pt x="375" y="530"/>
                  </a:lnTo>
                  <a:lnTo>
                    <a:pt x="375" y="549"/>
                  </a:lnTo>
                  <a:lnTo>
                    <a:pt x="365" y="559"/>
                  </a:lnTo>
                  <a:lnTo>
                    <a:pt x="354" y="559"/>
                  </a:lnTo>
                  <a:lnTo>
                    <a:pt x="354" y="578"/>
                  </a:lnTo>
                  <a:lnTo>
                    <a:pt x="365" y="578"/>
                  </a:lnTo>
                  <a:lnTo>
                    <a:pt x="395" y="598"/>
                  </a:lnTo>
                  <a:lnTo>
                    <a:pt x="377" y="617"/>
                  </a:lnTo>
                  <a:lnTo>
                    <a:pt x="377" y="617"/>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sp>
          <p:nvSpPr>
            <p:cNvPr id="67" name="Freeform 75"/>
            <p:cNvSpPr>
              <a:spLocks/>
            </p:cNvSpPr>
            <p:nvPr/>
          </p:nvSpPr>
          <p:spPr bwMode="auto">
            <a:xfrm>
              <a:off x="3624" y="1047"/>
              <a:ext cx="626" cy="967"/>
            </a:xfrm>
            <a:custGeom>
              <a:avLst/>
              <a:gdLst>
                <a:gd name="T0" fmla="*/ 235 w 611"/>
                <a:gd name="T1" fmla="*/ 48 h 1020"/>
                <a:gd name="T2" fmla="*/ 215 w 611"/>
                <a:gd name="T3" fmla="*/ 96 h 1020"/>
                <a:gd name="T4" fmla="*/ 193 w 611"/>
                <a:gd name="T5" fmla="*/ 135 h 1020"/>
                <a:gd name="T6" fmla="*/ 149 w 611"/>
                <a:gd name="T7" fmla="*/ 153 h 1020"/>
                <a:gd name="T8" fmla="*/ 106 w 611"/>
                <a:gd name="T9" fmla="*/ 181 h 1020"/>
                <a:gd name="T10" fmla="*/ 97 w 611"/>
                <a:gd name="T11" fmla="*/ 249 h 1020"/>
                <a:gd name="T12" fmla="*/ 106 w 611"/>
                <a:gd name="T13" fmla="*/ 308 h 1020"/>
                <a:gd name="T14" fmla="*/ 97 w 611"/>
                <a:gd name="T15" fmla="*/ 354 h 1020"/>
                <a:gd name="T16" fmla="*/ 118 w 611"/>
                <a:gd name="T17" fmla="*/ 404 h 1020"/>
                <a:gd name="T18" fmla="*/ 97 w 611"/>
                <a:gd name="T19" fmla="*/ 461 h 1020"/>
                <a:gd name="T20" fmla="*/ 85 w 611"/>
                <a:gd name="T21" fmla="*/ 538 h 1020"/>
                <a:gd name="T22" fmla="*/ 53 w 611"/>
                <a:gd name="T23" fmla="*/ 557 h 1020"/>
                <a:gd name="T24" fmla="*/ 31 w 611"/>
                <a:gd name="T25" fmla="*/ 606 h 1020"/>
                <a:gd name="T26" fmla="*/ 10 w 611"/>
                <a:gd name="T27" fmla="*/ 625 h 1020"/>
                <a:gd name="T28" fmla="*/ 0 w 611"/>
                <a:gd name="T29" fmla="*/ 635 h 1020"/>
                <a:gd name="T30" fmla="*/ 0 w 611"/>
                <a:gd name="T31" fmla="*/ 682 h 1020"/>
                <a:gd name="T32" fmla="*/ 11 w 611"/>
                <a:gd name="T33" fmla="*/ 721 h 1020"/>
                <a:gd name="T34" fmla="*/ 20 w 611"/>
                <a:gd name="T35" fmla="*/ 750 h 1020"/>
                <a:gd name="T36" fmla="*/ 20 w 611"/>
                <a:gd name="T37" fmla="*/ 799 h 1020"/>
                <a:gd name="T38" fmla="*/ 31 w 611"/>
                <a:gd name="T39" fmla="*/ 846 h 1020"/>
                <a:gd name="T40" fmla="*/ 63 w 611"/>
                <a:gd name="T41" fmla="*/ 894 h 1020"/>
                <a:gd name="T42" fmla="*/ 43 w 611"/>
                <a:gd name="T43" fmla="*/ 924 h 1020"/>
                <a:gd name="T44" fmla="*/ 53 w 611"/>
                <a:gd name="T45" fmla="*/ 962 h 1020"/>
                <a:gd name="T46" fmla="*/ 53 w 611"/>
                <a:gd name="T47" fmla="*/ 1010 h 1020"/>
                <a:gd name="T48" fmla="*/ 118 w 611"/>
                <a:gd name="T49" fmla="*/ 1010 h 1020"/>
                <a:gd name="T50" fmla="*/ 149 w 611"/>
                <a:gd name="T51" fmla="*/ 1010 h 1020"/>
                <a:gd name="T52" fmla="*/ 171 w 611"/>
                <a:gd name="T53" fmla="*/ 962 h 1020"/>
                <a:gd name="T54" fmla="*/ 193 w 611"/>
                <a:gd name="T55" fmla="*/ 942 h 1020"/>
                <a:gd name="T56" fmla="*/ 246 w 611"/>
                <a:gd name="T57" fmla="*/ 952 h 1020"/>
                <a:gd name="T58" fmla="*/ 278 w 611"/>
                <a:gd name="T59" fmla="*/ 924 h 1020"/>
                <a:gd name="T60" fmla="*/ 321 w 611"/>
                <a:gd name="T61" fmla="*/ 856 h 1020"/>
                <a:gd name="T62" fmla="*/ 333 w 611"/>
                <a:gd name="T63" fmla="*/ 819 h 1020"/>
                <a:gd name="T64" fmla="*/ 333 w 611"/>
                <a:gd name="T65" fmla="*/ 779 h 1020"/>
                <a:gd name="T66" fmla="*/ 343 w 611"/>
                <a:gd name="T67" fmla="*/ 730 h 1020"/>
                <a:gd name="T68" fmla="*/ 333 w 611"/>
                <a:gd name="T69" fmla="*/ 682 h 1020"/>
                <a:gd name="T70" fmla="*/ 386 w 611"/>
                <a:gd name="T71" fmla="*/ 664 h 1020"/>
                <a:gd name="T72" fmla="*/ 418 w 611"/>
                <a:gd name="T73" fmla="*/ 664 h 1020"/>
                <a:gd name="T74" fmla="*/ 440 w 611"/>
                <a:gd name="T75" fmla="*/ 616 h 1020"/>
                <a:gd name="T76" fmla="*/ 483 w 611"/>
                <a:gd name="T77" fmla="*/ 567 h 1020"/>
                <a:gd name="T78" fmla="*/ 450 w 611"/>
                <a:gd name="T79" fmla="*/ 538 h 1020"/>
                <a:gd name="T80" fmla="*/ 430 w 611"/>
                <a:gd name="T81" fmla="*/ 500 h 1020"/>
                <a:gd name="T82" fmla="*/ 386 w 611"/>
                <a:gd name="T83" fmla="*/ 480 h 1020"/>
                <a:gd name="T84" fmla="*/ 364 w 611"/>
                <a:gd name="T85" fmla="*/ 433 h 1020"/>
                <a:gd name="T86" fmla="*/ 386 w 611"/>
                <a:gd name="T87" fmla="*/ 394 h 1020"/>
                <a:gd name="T88" fmla="*/ 396 w 611"/>
                <a:gd name="T89" fmla="*/ 354 h 1020"/>
                <a:gd name="T90" fmla="*/ 375 w 611"/>
                <a:gd name="T91" fmla="*/ 308 h 1020"/>
                <a:gd name="T92" fmla="*/ 418 w 611"/>
                <a:gd name="T93" fmla="*/ 278 h 1020"/>
                <a:gd name="T94" fmla="*/ 472 w 611"/>
                <a:gd name="T95" fmla="*/ 260 h 1020"/>
                <a:gd name="T96" fmla="*/ 493 w 611"/>
                <a:gd name="T97" fmla="*/ 221 h 1020"/>
                <a:gd name="T98" fmla="*/ 525 w 611"/>
                <a:gd name="T99" fmla="*/ 192 h 1020"/>
                <a:gd name="T100" fmla="*/ 568 w 611"/>
                <a:gd name="T101" fmla="*/ 153 h 1020"/>
                <a:gd name="T102" fmla="*/ 590 w 611"/>
                <a:gd name="T103" fmla="*/ 116 h 1020"/>
                <a:gd name="T104" fmla="*/ 601 w 611"/>
                <a:gd name="T105" fmla="*/ 67 h 1020"/>
                <a:gd name="T106" fmla="*/ 611 w 611"/>
                <a:gd name="T107" fmla="*/ 8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1" h="1020">
                  <a:moveTo>
                    <a:pt x="245" y="0"/>
                  </a:moveTo>
                  <a:lnTo>
                    <a:pt x="245" y="8"/>
                  </a:lnTo>
                  <a:lnTo>
                    <a:pt x="235" y="39"/>
                  </a:lnTo>
                  <a:lnTo>
                    <a:pt x="235" y="48"/>
                  </a:lnTo>
                  <a:lnTo>
                    <a:pt x="215" y="57"/>
                  </a:lnTo>
                  <a:lnTo>
                    <a:pt x="203" y="67"/>
                  </a:lnTo>
                  <a:lnTo>
                    <a:pt x="215" y="86"/>
                  </a:lnTo>
                  <a:lnTo>
                    <a:pt x="215" y="96"/>
                  </a:lnTo>
                  <a:lnTo>
                    <a:pt x="215" y="105"/>
                  </a:lnTo>
                  <a:lnTo>
                    <a:pt x="225" y="124"/>
                  </a:lnTo>
                  <a:lnTo>
                    <a:pt x="215" y="135"/>
                  </a:lnTo>
                  <a:lnTo>
                    <a:pt x="193" y="135"/>
                  </a:lnTo>
                  <a:lnTo>
                    <a:pt x="181" y="135"/>
                  </a:lnTo>
                  <a:lnTo>
                    <a:pt x="171" y="144"/>
                  </a:lnTo>
                  <a:lnTo>
                    <a:pt x="160" y="153"/>
                  </a:lnTo>
                  <a:lnTo>
                    <a:pt x="149" y="153"/>
                  </a:lnTo>
                  <a:lnTo>
                    <a:pt x="149" y="144"/>
                  </a:lnTo>
                  <a:lnTo>
                    <a:pt x="128" y="153"/>
                  </a:lnTo>
                  <a:lnTo>
                    <a:pt x="118" y="163"/>
                  </a:lnTo>
                  <a:lnTo>
                    <a:pt x="106" y="181"/>
                  </a:lnTo>
                  <a:lnTo>
                    <a:pt x="106" y="201"/>
                  </a:lnTo>
                  <a:lnTo>
                    <a:pt x="106" y="221"/>
                  </a:lnTo>
                  <a:lnTo>
                    <a:pt x="106" y="240"/>
                  </a:lnTo>
                  <a:lnTo>
                    <a:pt x="97" y="249"/>
                  </a:lnTo>
                  <a:lnTo>
                    <a:pt x="97" y="269"/>
                  </a:lnTo>
                  <a:lnTo>
                    <a:pt x="97" y="278"/>
                  </a:lnTo>
                  <a:lnTo>
                    <a:pt x="106" y="288"/>
                  </a:lnTo>
                  <a:lnTo>
                    <a:pt x="106" y="308"/>
                  </a:lnTo>
                  <a:lnTo>
                    <a:pt x="106" y="317"/>
                  </a:lnTo>
                  <a:lnTo>
                    <a:pt x="97" y="336"/>
                  </a:lnTo>
                  <a:lnTo>
                    <a:pt x="97" y="346"/>
                  </a:lnTo>
                  <a:lnTo>
                    <a:pt x="97" y="354"/>
                  </a:lnTo>
                  <a:lnTo>
                    <a:pt x="106" y="365"/>
                  </a:lnTo>
                  <a:lnTo>
                    <a:pt x="118" y="374"/>
                  </a:lnTo>
                  <a:lnTo>
                    <a:pt x="118" y="384"/>
                  </a:lnTo>
                  <a:lnTo>
                    <a:pt x="118" y="404"/>
                  </a:lnTo>
                  <a:lnTo>
                    <a:pt x="118" y="413"/>
                  </a:lnTo>
                  <a:lnTo>
                    <a:pt x="85" y="433"/>
                  </a:lnTo>
                  <a:lnTo>
                    <a:pt x="85" y="443"/>
                  </a:lnTo>
                  <a:lnTo>
                    <a:pt x="97" y="461"/>
                  </a:lnTo>
                  <a:lnTo>
                    <a:pt x="97" y="472"/>
                  </a:lnTo>
                  <a:lnTo>
                    <a:pt x="97" y="480"/>
                  </a:lnTo>
                  <a:lnTo>
                    <a:pt x="97" y="511"/>
                  </a:lnTo>
                  <a:lnTo>
                    <a:pt x="85" y="538"/>
                  </a:lnTo>
                  <a:lnTo>
                    <a:pt x="74" y="538"/>
                  </a:lnTo>
                  <a:lnTo>
                    <a:pt x="63" y="538"/>
                  </a:lnTo>
                  <a:lnTo>
                    <a:pt x="53" y="548"/>
                  </a:lnTo>
                  <a:lnTo>
                    <a:pt x="53" y="557"/>
                  </a:lnTo>
                  <a:lnTo>
                    <a:pt x="42" y="567"/>
                  </a:lnTo>
                  <a:lnTo>
                    <a:pt x="42" y="577"/>
                  </a:lnTo>
                  <a:lnTo>
                    <a:pt x="20" y="596"/>
                  </a:lnTo>
                  <a:lnTo>
                    <a:pt x="31" y="606"/>
                  </a:lnTo>
                  <a:lnTo>
                    <a:pt x="31" y="616"/>
                  </a:lnTo>
                  <a:lnTo>
                    <a:pt x="31" y="625"/>
                  </a:lnTo>
                  <a:lnTo>
                    <a:pt x="20" y="635"/>
                  </a:lnTo>
                  <a:lnTo>
                    <a:pt x="10" y="625"/>
                  </a:lnTo>
                  <a:lnTo>
                    <a:pt x="10" y="616"/>
                  </a:lnTo>
                  <a:lnTo>
                    <a:pt x="0" y="616"/>
                  </a:lnTo>
                  <a:lnTo>
                    <a:pt x="0" y="616"/>
                  </a:lnTo>
                  <a:lnTo>
                    <a:pt x="0" y="635"/>
                  </a:lnTo>
                  <a:lnTo>
                    <a:pt x="0" y="645"/>
                  </a:lnTo>
                  <a:lnTo>
                    <a:pt x="0" y="664"/>
                  </a:lnTo>
                  <a:lnTo>
                    <a:pt x="0" y="673"/>
                  </a:lnTo>
                  <a:lnTo>
                    <a:pt x="0" y="682"/>
                  </a:lnTo>
                  <a:lnTo>
                    <a:pt x="0" y="693"/>
                  </a:lnTo>
                  <a:lnTo>
                    <a:pt x="0" y="702"/>
                  </a:lnTo>
                  <a:lnTo>
                    <a:pt x="11" y="702"/>
                  </a:lnTo>
                  <a:lnTo>
                    <a:pt x="11" y="721"/>
                  </a:lnTo>
                  <a:lnTo>
                    <a:pt x="20" y="712"/>
                  </a:lnTo>
                  <a:lnTo>
                    <a:pt x="31" y="721"/>
                  </a:lnTo>
                  <a:lnTo>
                    <a:pt x="20" y="740"/>
                  </a:lnTo>
                  <a:lnTo>
                    <a:pt x="20" y="750"/>
                  </a:lnTo>
                  <a:lnTo>
                    <a:pt x="20" y="760"/>
                  </a:lnTo>
                  <a:lnTo>
                    <a:pt x="20" y="769"/>
                  </a:lnTo>
                  <a:lnTo>
                    <a:pt x="20" y="789"/>
                  </a:lnTo>
                  <a:lnTo>
                    <a:pt x="20" y="799"/>
                  </a:lnTo>
                  <a:lnTo>
                    <a:pt x="31" y="808"/>
                  </a:lnTo>
                  <a:lnTo>
                    <a:pt x="20" y="819"/>
                  </a:lnTo>
                  <a:lnTo>
                    <a:pt x="20" y="837"/>
                  </a:lnTo>
                  <a:lnTo>
                    <a:pt x="31" y="846"/>
                  </a:lnTo>
                  <a:lnTo>
                    <a:pt x="43" y="846"/>
                  </a:lnTo>
                  <a:lnTo>
                    <a:pt x="43" y="876"/>
                  </a:lnTo>
                  <a:lnTo>
                    <a:pt x="63" y="885"/>
                  </a:lnTo>
                  <a:lnTo>
                    <a:pt x="63" y="894"/>
                  </a:lnTo>
                  <a:lnTo>
                    <a:pt x="63" y="903"/>
                  </a:lnTo>
                  <a:lnTo>
                    <a:pt x="53" y="903"/>
                  </a:lnTo>
                  <a:lnTo>
                    <a:pt x="53" y="913"/>
                  </a:lnTo>
                  <a:lnTo>
                    <a:pt x="43" y="924"/>
                  </a:lnTo>
                  <a:lnTo>
                    <a:pt x="43" y="933"/>
                  </a:lnTo>
                  <a:lnTo>
                    <a:pt x="43" y="942"/>
                  </a:lnTo>
                  <a:lnTo>
                    <a:pt x="53" y="952"/>
                  </a:lnTo>
                  <a:lnTo>
                    <a:pt x="53" y="962"/>
                  </a:lnTo>
                  <a:lnTo>
                    <a:pt x="63" y="972"/>
                  </a:lnTo>
                  <a:lnTo>
                    <a:pt x="63" y="981"/>
                  </a:lnTo>
                  <a:lnTo>
                    <a:pt x="63" y="1001"/>
                  </a:lnTo>
                  <a:lnTo>
                    <a:pt x="53" y="1010"/>
                  </a:lnTo>
                  <a:lnTo>
                    <a:pt x="63" y="1020"/>
                  </a:lnTo>
                  <a:lnTo>
                    <a:pt x="74" y="1010"/>
                  </a:lnTo>
                  <a:lnTo>
                    <a:pt x="85" y="1020"/>
                  </a:lnTo>
                  <a:lnTo>
                    <a:pt x="118" y="1010"/>
                  </a:lnTo>
                  <a:lnTo>
                    <a:pt x="128" y="1020"/>
                  </a:lnTo>
                  <a:lnTo>
                    <a:pt x="140" y="1020"/>
                  </a:lnTo>
                  <a:lnTo>
                    <a:pt x="149" y="1020"/>
                  </a:lnTo>
                  <a:lnTo>
                    <a:pt x="149" y="1010"/>
                  </a:lnTo>
                  <a:lnTo>
                    <a:pt x="149" y="992"/>
                  </a:lnTo>
                  <a:lnTo>
                    <a:pt x="149" y="972"/>
                  </a:lnTo>
                  <a:lnTo>
                    <a:pt x="160" y="962"/>
                  </a:lnTo>
                  <a:lnTo>
                    <a:pt x="171" y="962"/>
                  </a:lnTo>
                  <a:lnTo>
                    <a:pt x="181" y="962"/>
                  </a:lnTo>
                  <a:lnTo>
                    <a:pt x="193" y="952"/>
                  </a:lnTo>
                  <a:lnTo>
                    <a:pt x="181" y="952"/>
                  </a:lnTo>
                  <a:lnTo>
                    <a:pt x="193" y="942"/>
                  </a:lnTo>
                  <a:lnTo>
                    <a:pt x="215" y="933"/>
                  </a:lnTo>
                  <a:lnTo>
                    <a:pt x="237" y="942"/>
                  </a:lnTo>
                  <a:lnTo>
                    <a:pt x="237" y="952"/>
                  </a:lnTo>
                  <a:lnTo>
                    <a:pt x="246" y="952"/>
                  </a:lnTo>
                  <a:lnTo>
                    <a:pt x="268" y="952"/>
                  </a:lnTo>
                  <a:lnTo>
                    <a:pt x="278" y="952"/>
                  </a:lnTo>
                  <a:lnTo>
                    <a:pt x="278" y="933"/>
                  </a:lnTo>
                  <a:lnTo>
                    <a:pt x="278" y="924"/>
                  </a:lnTo>
                  <a:lnTo>
                    <a:pt x="300" y="894"/>
                  </a:lnTo>
                  <a:lnTo>
                    <a:pt x="300" y="876"/>
                  </a:lnTo>
                  <a:lnTo>
                    <a:pt x="310" y="865"/>
                  </a:lnTo>
                  <a:lnTo>
                    <a:pt x="321" y="856"/>
                  </a:lnTo>
                  <a:lnTo>
                    <a:pt x="321" y="846"/>
                  </a:lnTo>
                  <a:lnTo>
                    <a:pt x="310" y="846"/>
                  </a:lnTo>
                  <a:lnTo>
                    <a:pt x="321" y="826"/>
                  </a:lnTo>
                  <a:lnTo>
                    <a:pt x="333" y="819"/>
                  </a:lnTo>
                  <a:lnTo>
                    <a:pt x="321" y="808"/>
                  </a:lnTo>
                  <a:lnTo>
                    <a:pt x="321" y="799"/>
                  </a:lnTo>
                  <a:lnTo>
                    <a:pt x="321" y="789"/>
                  </a:lnTo>
                  <a:lnTo>
                    <a:pt x="333" y="779"/>
                  </a:lnTo>
                  <a:lnTo>
                    <a:pt x="333" y="769"/>
                  </a:lnTo>
                  <a:lnTo>
                    <a:pt x="343" y="750"/>
                  </a:lnTo>
                  <a:lnTo>
                    <a:pt x="343" y="740"/>
                  </a:lnTo>
                  <a:lnTo>
                    <a:pt x="343" y="730"/>
                  </a:lnTo>
                  <a:lnTo>
                    <a:pt x="333" y="712"/>
                  </a:lnTo>
                  <a:lnTo>
                    <a:pt x="355" y="702"/>
                  </a:lnTo>
                  <a:lnTo>
                    <a:pt x="321" y="693"/>
                  </a:lnTo>
                  <a:lnTo>
                    <a:pt x="333" y="682"/>
                  </a:lnTo>
                  <a:lnTo>
                    <a:pt x="355" y="693"/>
                  </a:lnTo>
                  <a:lnTo>
                    <a:pt x="364" y="693"/>
                  </a:lnTo>
                  <a:lnTo>
                    <a:pt x="386" y="673"/>
                  </a:lnTo>
                  <a:lnTo>
                    <a:pt x="386" y="664"/>
                  </a:lnTo>
                  <a:lnTo>
                    <a:pt x="386" y="653"/>
                  </a:lnTo>
                  <a:lnTo>
                    <a:pt x="396" y="653"/>
                  </a:lnTo>
                  <a:lnTo>
                    <a:pt x="408" y="653"/>
                  </a:lnTo>
                  <a:lnTo>
                    <a:pt x="418" y="664"/>
                  </a:lnTo>
                  <a:lnTo>
                    <a:pt x="430" y="645"/>
                  </a:lnTo>
                  <a:lnTo>
                    <a:pt x="440" y="635"/>
                  </a:lnTo>
                  <a:lnTo>
                    <a:pt x="461" y="625"/>
                  </a:lnTo>
                  <a:lnTo>
                    <a:pt x="440" y="616"/>
                  </a:lnTo>
                  <a:lnTo>
                    <a:pt x="440" y="606"/>
                  </a:lnTo>
                  <a:lnTo>
                    <a:pt x="450" y="596"/>
                  </a:lnTo>
                  <a:lnTo>
                    <a:pt x="461" y="596"/>
                  </a:lnTo>
                  <a:lnTo>
                    <a:pt x="483" y="567"/>
                  </a:lnTo>
                  <a:lnTo>
                    <a:pt x="472" y="557"/>
                  </a:lnTo>
                  <a:lnTo>
                    <a:pt x="472" y="538"/>
                  </a:lnTo>
                  <a:lnTo>
                    <a:pt x="450" y="548"/>
                  </a:lnTo>
                  <a:lnTo>
                    <a:pt x="450" y="538"/>
                  </a:lnTo>
                  <a:lnTo>
                    <a:pt x="450" y="529"/>
                  </a:lnTo>
                  <a:lnTo>
                    <a:pt x="440" y="519"/>
                  </a:lnTo>
                  <a:lnTo>
                    <a:pt x="430" y="511"/>
                  </a:lnTo>
                  <a:lnTo>
                    <a:pt x="430" y="500"/>
                  </a:lnTo>
                  <a:lnTo>
                    <a:pt x="430" y="491"/>
                  </a:lnTo>
                  <a:lnTo>
                    <a:pt x="408" y="500"/>
                  </a:lnTo>
                  <a:lnTo>
                    <a:pt x="396" y="491"/>
                  </a:lnTo>
                  <a:lnTo>
                    <a:pt x="386" y="480"/>
                  </a:lnTo>
                  <a:lnTo>
                    <a:pt x="386" y="461"/>
                  </a:lnTo>
                  <a:lnTo>
                    <a:pt x="375" y="452"/>
                  </a:lnTo>
                  <a:lnTo>
                    <a:pt x="375" y="443"/>
                  </a:lnTo>
                  <a:lnTo>
                    <a:pt x="364" y="433"/>
                  </a:lnTo>
                  <a:lnTo>
                    <a:pt x="375" y="433"/>
                  </a:lnTo>
                  <a:lnTo>
                    <a:pt x="386" y="423"/>
                  </a:lnTo>
                  <a:lnTo>
                    <a:pt x="386" y="404"/>
                  </a:lnTo>
                  <a:lnTo>
                    <a:pt x="386" y="394"/>
                  </a:lnTo>
                  <a:lnTo>
                    <a:pt x="386" y="374"/>
                  </a:lnTo>
                  <a:lnTo>
                    <a:pt x="396" y="374"/>
                  </a:lnTo>
                  <a:lnTo>
                    <a:pt x="386" y="365"/>
                  </a:lnTo>
                  <a:lnTo>
                    <a:pt x="396" y="354"/>
                  </a:lnTo>
                  <a:lnTo>
                    <a:pt x="396" y="336"/>
                  </a:lnTo>
                  <a:lnTo>
                    <a:pt x="408" y="328"/>
                  </a:lnTo>
                  <a:lnTo>
                    <a:pt x="408" y="308"/>
                  </a:lnTo>
                  <a:lnTo>
                    <a:pt x="375" y="308"/>
                  </a:lnTo>
                  <a:lnTo>
                    <a:pt x="375" y="288"/>
                  </a:lnTo>
                  <a:lnTo>
                    <a:pt x="386" y="278"/>
                  </a:lnTo>
                  <a:lnTo>
                    <a:pt x="408" y="288"/>
                  </a:lnTo>
                  <a:lnTo>
                    <a:pt x="418" y="278"/>
                  </a:lnTo>
                  <a:lnTo>
                    <a:pt x="430" y="278"/>
                  </a:lnTo>
                  <a:lnTo>
                    <a:pt x="440" y="269"/>
                  </a:lnTo>
                  <a:lnTo>
                    <a:pt x="450" y="269"/>
                  </a:lnTo>
                  <a:lnTo>
                    <a:pt x="472" y="260"/>
                  </a:lnTo>
                  <a:lnTo>
                    <a:pt x="461" y="249"/>
                  </a:lnTo>
                  <a:lnTo>
                    <a:pt x="483" y="230"/>
                  </a:lnTo>
                  <a:lnTo>
                    <a:pt x="472" y="221"/>
                  </a:lnTo>
                  <a:lnTo>
                    <a:pt x="493" y="221"/>
                  </a:lnTo>
                  <a:lnTo>
                    <a:pt x="504" y="201"/>
                  </a:lnTo>
                  <a:lnTo>
                    <a:pt x="515" y="210"/>
                  </a:lnTo>
                  <a:lnTo>
                    <a:pt x="536" y="201"/>
                  </a:lnTo>
                  <a:lnTo>
                    <a:pt x="525" y="192"/>
                  </a:lnTo>
                  <a:lnTo>
                    <a:pt x="536" y="181"/>
                  </a:lnTo>
                  <a:lnTo>
                    <a:pt x="547" y="181"/>
                  </a:lnTo>
                  <a:lnTo>
                    <a:pt x="568" y="173"/>
                  </a:lnTo>
                  <a:lnTo>
                    <a:pt x="568" y="153"/>
                  </a:lnTo>
                  <a:lnTo>
                    <a:pt x="568" y="144"/>
                  </a:lnTo>
                  <a:lnTo>
                    <a:pt x="568" y="135"/>
                  </a:lnTo>
                  <a:lnTo>
                    <a:pt x="579" y="116"/>
                  </a:lnTo>
                  <a:lnTo>
                    <a:pt x="590" y="116"/>
                  </a:lnTo>
                  <a:lnTo>
                    <a:pt x="601" y="96"/>
                  </a:lnTo>
                  <a:lnTo>
                    <a:pt x="611" y="86"/>
                  </a:lnTo>
                  <a:lnTo>
                    <a:pt x="601" y="76"/>
                  </a:lnTo>
                  <a:lnTo>
                    <a:pt x="601" y="67"/>
                  </a:lnTo>
                  <a:lnTo>
                    <a:pt x="601" y="48"/>
                  </a:lnTo>
                  <a:lnTo>
                    <a:pt x="601" y="29"/>
                  </a:lnTo>
                  <a:lnTo>
                    <a:pt x="611" y="19"/>
                  </a:lnTo>
                  <a:lnTo>
                    <a:pt x="611" y="8"/>
                  </a:lnTo>
                  <a:lnTo>
                    <a:pt x="611" y="0"/>
                  </a:lnTo>
                </a:path>
              </a:pathLst>
            </a:custGeom>
            <a:grpFill/>
            <a:ln w="3175" cmpd="sng">
              <a:solidFill>
                <a:schemeClr val="bg1"/>
              </a:solidFill>
              <a:prstDash val="solid"/>
              <a:round/>
              <a:headEnd/>
              <a:tailEnd/>
            </a:ln>
          </p:spPr>
          <p:txBody>
            <a:bodyPr/>
            <a:lstStyle/>
            <a:p>
              <a:pPr>
                <a:defRPr/>
              </a:pPr>
              <a:endParaRPr lang="en-US">
                <a:ln>
                  <a:solidFill>
                    <a:srgbClr val="B2B2B2"/>
                  </a:solidFill>
                </a:ln>
                <a:latin typeface="Arial" charset="0"/>
              </a:endParaRPr>
            </a:p>
          </p:txBody>
        </p:sp>
        <p:grpSp>
          <p:nvGrpSpPr>
            <p:cNvPr id="68" name="Group 78"/>
            <p:cNvGrpSpPr>
              <a:grpSpLocks/>
            </p:cNvGrpSpPr>
            <p:nvPr/>
          </p:nvGrpSpPr>
          <p:grpSpPr bwMode="auto">
            <a:xfrm>
              <a:off x="4027" y="2938"/>
              <a:ext cx="408" cy="460"/>
              <a:chOff x="3805" y="3411"/>
              <a:chExt cx="398" cy="485"/>
            </a:xfrm>
            <a:grpFill/>
          </p:grpSpPr>
          <p:sp>
            <p:nvSpPr>
              <p:cNvPr id="69" name="Freeform 79"/>
              <p:cNvSpPr>
                <a:spLocks/>
              </p:cNvSpPr>
              <p:nvPr/>
            </p:nvSpPr>
            <p:spPr bwMode="auto">
              <a:xfrm>
                <a:off x="3833" y="3411"/>
                <a:ext cx="370" cy="461"/>
              </a:xfrm>
              <a:custGeom>
                <a:avLst/>
                <a:gdLst>
                  <a:gd name="T0" fmla="*/ 131 w 323"/>
                  <a:gd name="T1" fmla="*/ 312 h 400"/>
                  <a:gd name="T2" fmla="*/ 105 w 323"/>
                  <a:gd name="T3" fmla="*/ 342 h 400"/>
                  <a:gd name="T4" fmla="*/ 142 w 323"/>
                  <a:gd name="T5" fmla="*/ 358 h 400"/>
                  <a:gd name="T6" fmla="*/ 150 w 323"/>
                  <a:gd name="T7" fmla="*/ 382 h 400"/>
                  <a:gd name="T8" fmla="*/ 150 w 323"/>
                  <a:gd name="T9" fmla="*/ 400 h 400"/>
                  <a:gd name="T10" fmla="*/ 184 w 323"/>
                  <a:gd name="T11" fmla="*/ 386 h 400"/>
                  <a:gd name="T12" fmla="*/ 234 w 323"/>
                  <a:gd name="T13" fmla="*/ 378 h 400"/>
                  <a:gd name="T14" fmla="*/ 284 w 323"/>
                  <a:gd name="T15" fmla="*/ 371 h 400"/>
                  <a:gd name="T16" fmla="*/ 282 w 323"/>
                  <a:gd name="T17" fmla="*/ 320 h 400"/>
                  <a:gd name="T18" fmla="*/ 295 w 323"/>
                  <a:gd name="T19" fmla="*/ 292 h 400"/>
                  <a:gd name="T20" fmla="*/ 323 w 323"/>
                  <a:gd name="T21" fmla="*/ 261 h 400"/>
                  <a:gd name="T22" fmla="*/ 291 w 323"/>
                  <a:gd name="T23" fmla="*/ 253 h 400"/>
                  <a:gd name="T24" fmla="*/ 279 w 323"/>
                  <a:gd name="T25" fmla="*/ 212 h 400"/>
                  <a:gd name="T26" fmla="*/ 308 w 323"/>
                  <a:gd name="T27" fmla="*/ 184 h 400"/>
                  <a:gd name="T28" fmla="*/ 295 w 323"/>
                  <a:gd name="T29" fmla="*/ 160 h 400"/>
                  <a:gd name="T30" fmla="*/ 291 w 323"/>
                  <a:gd name="T31" fmla="*/ 134 h 400"/>
                  <a:gd name="T32" fmla="*/ 265 w 323"/>
                  <a:gd name="T33" fmla="*/ 149 h 400"/>
                  <a:gd name="T34" fmla="*/ 236 w 323"/>
                  <a:gd name="T35" fmla="*/ 133 h 400"/>
                  <a:gd name="T36" fmla="*/ 199 w 323"/>
                  <a:gd name="T37" fmla="*/ 123 h 400"/>
                  <a:gd name="T38" fmla="*/ 211 w 323"/>
                  <a:gd name="T39" fmla="*/ 100 h 400"/>
                  <a:gd name="T40" fmla="*/ 186 w 323"/>
                  <a:gd name="T41" fmla="*/ 82 h 400"/>
                  <a:gd name="T42" fmla="*/ 171 w 323"/>
                  <a:gd name="T43" fmla="*/ 65 h 400"/>
                  <a:gd name="T44" fmla="*/ 163 w 323"/>
                  <a:gd name="T45" fmla="*/ 24 h 400"/>
                  <a:gd name="T46" fmla="*/ 152 w 323"/>
                  <a:gd name="T47" fmla="*/ 8 h 400"/>
                  <a:gd name="T48" fmla="*/ 119 w 323"/>
                  <a:gd name="T49" fmla="*/ 2 h 400"/>
                  <a:gd name="T50" fmla="*/ 99 w 323"/>
                  <a:gd name="T51" fmla="*/ 11 h 400"/>
                  <a:gd name="T52" fmla="*/ 74 w 323"/>
                  <a:gd name="T53" fmla="*/ 11 h 400"/>
                  <a:gd name="T54" fmla="*/ 49 w 323"/>
                  <a:gd name="T55" fmla="*/ 16 h 400"/>
                  <a:gd name="T56" fmla="*/ 21 w 323"/>
                  <a:gd name="T57" fmla="*/ 23 h 400"/>
                  <a:gd name="T58" fmla="*/ 0 w 323"/>
                  <a:gd name="T59" fmla="*/ 32 h 400"/>
                  <a:gd name="T60" fmla="*/ 18 w 323"/>
                  <a:gd name="T61" fmla="*/ 68 h 400"/>
                  <a:gd name="T62" fmla="*/ 56 w 323"/>
                  <a:gd name="T63" fmla="*/ 97 h 400"/>
                  <a:gd name="T64" fmla="*/ 31 w 323"/>
                  <a:gd name="T65" fmla="*/ 128 h 400"/>
                  <a:gd name="T66" fmla="*/ 26 w 323"/>
                  <a:gd name="T67" fmla="*/ 165 h 400"/>
                  <a:gd name="T68" fmla="*/ 52 w 323"/>
                  <a:gd name="T69" fmla="*/ 189 h 400"/>
                  <a:gd name="T70" fmla="*/ 47 w 323"/>
                  <a:gd name="T71" fmla="*/ 221 h 400"/>
                  <a:gd name="T72" fmla="*/ 63 w 323"/>
                  <a:gd name="T73" fmla="*/ 240 h 400"/>
                  <a:gd name="T74" fmla="*/ 88 w 323"/>
                  <a:gd name="T75" fmla="*/ 2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3" h="400">
                    <a:moveTo>
                      <a:pt x="88" y="295"/>
                    </a:moveTo>
                    <a:lnTo>
                      <a:pt x="131" y="312"/>
                    </a:lnTo>
                    <a:lnTo>
                      <a:pt x="113" y="327"/>
                    </a:lnTo>
                    <a:lnTo>
                      <a:pt x="105" y="342"/>
                    </a:lnTo>
                    <a:lnTo>
                      <a:pt x="124" y="357"/>
                    </a:lnTo>
                    <a:lnTo>
                      <a:pt x="142" y="358"/>
                    </a:lnTo>
                    <a:lnTo>
                      <a:pt x="145" y="373"/>
                    </a:lnTo>
                    <a:lnTo>
                      <a:pt x="150" y="382"/>
                    </a:lnTo>
                    <a:lnTo>
                      <a:pt x="142" y="395"/>
                    </a:lnTo>
                    <a:lnTo>
                      <a:pt x="150" y="400"/>
                    </a:lnTo>
                    <a:lnTo>
                      <a:pt x="177" y="392"/>
                    </a:lnTo>
                    <a:lnTo>
                      <a:pt x="184" y="386"/>
                    </a:lnTo>
                    <a:lnTo>
                      <a:pt x="210" y="384"/>
                    </a:lnTo>
                    <a:lnTo>
                      <a:pt x="234" y="378"/>
                    </a:lnTo>
                    <a:lnTo>
                      <a:pt x="255" y="381"/>
                    </a:lnTo>
                    <a:lnTo>
                      <a:pt x="284" y="371"/>
                    </a:lnTo>
                    <a:lnTo>
                      <a:pt x="287" y="355"/>
                    </a:lnTo>
                    <a:lnTo>
                      <a:pt x="282" y="320"/>
                    </a:lnTo>
                    <a:lnTo>
                      <a:pt x="295" y="312"/>
                    </a:lnTo>
                    <a:lnTo>
                      <a:pt x="295" y="292"/>
                    </a:lnTo>
                    <a:lnTo>
                      <a:pt x="313" y="281"/>
                    </a:lnTo>
                    <a:lnTo>
                      <a:pt x="323" y="261"/>
                    </a:lnTo>
                    <a:lnTo>
                      <a:pt x="308" y="253"/>
                    </a:lnTo>
                    <a:lnTo>
                      <a:pt x="291" y="253"/>
                    </a:lnTo>
                    <a:lnTo>
                      <a:pt x="289" y="242"/>
                    </a:lnTo>
                    <a:lnTo>
                      <a:pt x="279" y="212"/>
                    </a:lnTo>
                    <a:lnTo>
                      <a:pt x="294" y="197"/>
                    </a:lnTo>
                    <a:lnTo>
                      <a:pt x="308" y="184"/>
                    </a:lnTo>
                    <a:lnTo>
                      <a:pt x="305" y="163"/>
                    </a:lnTo>
                    <a:lnTo>
                      <a:pt x="295" y="160"/>
                    </a:lnTo>
                    <a:lnTo>
                      <a:pt x="305" y="141"/>
                    </a:lnTo>
                    <a:lnTo>
                      <a:pt x="291" y="134"/>
                    </a:lnTo>
                    <a:lnTo>
                      <a:pt x="274" y="140"/>
                    </a:lnTo>
                    <a:lnTo>
                      <a:pt x="265" y="149"/>
                    </a:lnTo>
                    <a:lnTo>
                      <a:pt x="245" y="140"/>
                    </a:lnTo>
                    <a:lnTo>
                      <a:pt x="236" y="133"/>
                    </a:lnTo>
                    <a:lnTo>
                      <a:pt x="203" y="134"/>
                    </a:lnTo>
                    <a:lnTo>
                      <a:pt x="199" y="123"/>
                    </a:lnTo>
                    <a:lnTo>
                      <a:pt x="211" y="111"/>
                    </a:lnTo>
                    <a:lnTo>
                      <a:pt x="211" y="100"/>
                    </a:lnTo>
                    <a:lnTo>
                      <a:pt x="195" y="89"/>
                    </a:lnTo>
                    <a:lnTo>
                      <a:pt x="186" y="82"/>
                    </a:lnTo>
                    <a:lnTo>
                      <a:pt x="171" y="82"/>
                    </a:lnTo>
                    <a:lnTo>
                      <a:pt x="171" y="65"/>
                    </a:lnTo>
                    <a:lnTo>
                      <a:pt x="163" y="61"/>
                    </a:lnTo>
                    <a:lnTo>
                      <a:pt x="163" y="24"/>
                    </a:lnTo>
                    <a:lnTo>
                      <a:pt x="150" y="23"/>
                    </a:lnTo>
                    <a:lnTo>
                      <a:pt x="152" y="8"/>
                    </a:lnTo>
                    <a:lnTo>
                      <a:pt x="129" y="8"/>
                    </a:lnTo>
                    <a:lnTo>
                      <a:pt x="119" y="2"/>
                    </a:lnTo>
                    <a:lnTo>
                      <a:pt x="107" y="0"/>
                    </a:lnTo>
                    <a:lnTo>
                      <a:pt x="99" y="11"/>
                    </a:lnTo>
                    <a:lnTo>
                      <a:pt x="85" y="16"/>
                    </a:lnTo>
                    <a:lnTo>
                      <a:pt x="74" y="11"/>
                    </a:lnTo>
                    <a:lnTo>
                      <a:pt x="65" y="7"/>
                    </a:lnTo>
                    <a:lnTo>
                      <a:pt x="49" y="16"/>
                    </a:lnTo>
                    <a:lnTo>
                      <a:pt x="37" y="21"/>
                    </a:lnTo>
                    <a:lnTo>
                      <a:pt x="21" y="23"/>
                    </a:lnTo>
                    <a:lnTo>
                      <a:pt x="10" y="24"/>
                    </a:lnTo>
                    <a:lnTo>
                      <a:pt x="0" y="32"/>
                    </a:lnTo>
                    <a:lnTo>
                      <a:pt x="11" y="50"/>
                    </a:lnTo>
                    <a:lnTo>
                      <a:pt x="18" y="68"/>
                    </a:lnTo>
                    <a:lnTo>
                      <a:pt x="24" y="87"/>
                    </a:lnTo>
                    <a:lnTo>
                      <a:pt x="56" y="97"/>
                    </a:lnTo>
                    <a:lnTo>
                      <a:pt x="34" y="113"/>
                    </a:lnTo>
                    <a:lnTo>
                      <a:pt x="31" y="128"/>
                    </a:lnTo>
                    <a:lnTo>
                      <a:pt x="24" y="141"/>
                    </a:lnTo>
                    <a:lnTo>
                      <a:pt x="26" y="165"/>
                    </a:lnTo>
                    <a:lnTo>
                      <a:pt x="42" y="171"/>
                    </a:lnTo>
                    <a:lnTo>
                      <a:pt x="52" y="189"/>
                    </a:lnTo>
                    <a:lnTo>
                      <a:pt x="40" y="192"/>
                    </a:lnTo>
                    <a:lnTo>
                      <a:pt x="47" y="221"/>
                    </a:lnTo>
                    <a:cubicBezTo>
                      <a:pt x="53" y="228"/>
                      <a:pt x="66" y="241"/>
                      <a:pt x="66" y="241"/>
                    </a:cubicBezTo>
                    <a:cubicBezTo>
                      <a:pt x="65" y="240"/>
                      <a:pt x="64" y="240"/>
                      <a:pt x="63" y="240"/>
                    </a:cubicBezTo>
                    <a:lnTo>
                      <a:pt x="50" y="258"/>
                    </a:lnTo>
                    <a:lnTo>
                      <a:pt x="88" y="295"/>
                    </a:lnTo>
                    <a:close/>
                  </a:path>
                </a:pathLst>
              </a:custGeom>
              <a:grpFill/>
              <a:ln w="317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defRPr/>
                </a:pPr>
                <a:endParaRPr lang="en-US">
                  <a:ln>
                    <a:solidFill>
                      <a:srgbClr val="B2B2B2"/>
                    </a:solidFill>
                  </a:ln>
                  <a:latin typeface="Arial" charset="0"/>
                </a:endParaRPr>
              </a:p>
            </p:txBody>
          </p:sp>
          <p:sp>
            <p:nvSpPr>
              <p:cNvPr id="70" name="Freeform 80"/>
              <p:cNvSpPr>
                <a:spLocks/>
              </p:cNvSpPr>
              <p:nvPr/>
            </p:nvSpPr>
            <p:spPr bwMode="auto">
              <a:xfrm>
                <a:off x="3805" y="3702"/>
                <a:ext cx="182" cy="194"/>
              </a:xfrm>
              <a:custGeom>
                <a:avLst/>
                <a:gdLst>
                  <a:gd name="T0" fmla="*/ 86 w 182"/>
                  <a:gd name="T1" fmla="*/ 189 h 194"/>
                  <a:gd name="T2" fmla="*/ 53 w 182"/>
                  <a:gd name="T3" fmla="*/ 140 h 194"/>
                  <a:gd name="T4" fmla="*/ 0 w 182"/>
                  <a:gd name="T5" fmla="*/ 103 h 194"/>
                  <a:gd name="T6" fmla="*/ 25 w 182"/>
                  <a:gd name="T7" fmla="*/ 94 h 194"/>
                  <a:gd name="T8" fmla="*/ 9 w 182"/>
                  <a:gd name="T9" fmla="*/ 84 h 194"/>
                  <a:gd name="T10" fmla="*/ 13 w 182"/>
                  <a:gd name="T11" fmla="*/ 57 h 194"/>
                  <a:gd name="T12" fmla="*/ 23 w 182"/>
                  <a:gd name="T13" fmla="*/ 45 h 194"/>
                  <a:gd name="T14" fmla="*/ 47 w 182"/>
                  <a:gd name="T15" fmla="*/ 24 h 194"/>
                  <a:gd name="T16" fmla="*/ 62 w 182"/>
                  <a:gd name="T17" fmla="*/ 20 h 194"/>
                  <a:gd name="T18" fmla="*/ 57 w 182"/>
                  <a:gd name="T19" fmla="*/ 2 h 194"/>
                  <a:gd name="T20" fmla="*/ 75 w 182"/>
                  <a:gd name="T21" fmla="*/ 5 h 194"/>
                  <a:gd name="T22" fmla="*/ 89 w 182"/>
                  <a:gd name="T23" fmla="*/ 0 h 194"/>
                  <a:gd name="T24" fmla="*/ 137 w 182"/>
                  <a:gd name="T25" fmla="*/ 49 h 194"/>
                  <a:gd name="T26" fmla="*/ 182 w 182"/>
                  <a:gd name="T27" fmla="*/ 66 h 194"/>
                  <a:gd name="T28" fmla="*/ 148 w 182"/>
                  <a:gd name="T29" fmla="*/ 98 h 194"/>
                  <a:gd name="T30" fmla="*/ 129 w 182"/>
                  <a:gd name="T31" fmla="*/ 113 h 194"/>
                  <a:gd name="T32" fmla="*/ 108 w 182"/>
                  <a:gd name="T33" fmla="*/ 119 h 194"/>
                  <a:gd name="T34" fmla="*/ 109 w 182"/>
                  <a:gd name="T35" fmla="*/ 169 h 194"/>
                  <a:gd name="T36" fmla="*/ 119 w 182"/>
                  <a:gd name="T37" fmla="*/ 179 h 194"/>
                  <a:gd name="T38" fmla="*/ 117 w 182"/>
                  <a:gd name="T39" fmla="*/ 194 h 194"/>
                  <a:gd name="T40" fmla="*/ 86 w 182"/>
                  <a:gd name="T41" fmla="*/ 18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194">
                    <a:moveTo>
                      <a:pt x="86" y="189"/>
                    </a:moveTo>
                    <a:cubicBezTo>
                      <a:pt x="75" y="180"/>
                      <a:pt x="67" y="154"/>
                      <a:pt x="53" y="140"/>
                    </a:cubicBezTo>
                    <a:cubicBezTo>
                      <a:pt x="39" y="126"/>
                      <a:pt x="4" y="110"/>
                      <a:pt x="0" y="103"/>
                    </a:cubicBezTo>
                    <a:lnTo>
                      <a:pt x="25" y="94"/>
                    </a:lnTo>
                    <a:lnTo>
                      <a:pt x="9" y="84"/>
                    </a:lnTo>
                    <a:lnTo>
                      <a:pt x="13" y="57"/>
                    </a:lnTo>
                    <a:lnTo>
                      <a:pt x="23" y="45"/>
                    </a:lnTo>
                    <a:lnTo>
                      <a:pt x="47" y="24"/>
                    </a:lnTo>
                    <a:lnTo>
                      <a:pt x="62" y="20"/>
                    </a:lnTo>
                    <a:lnTo>
                      <a:pt x="57" y="2"/>
                    </a:lnTo>
                    <a:lnTo>
                      <a:pt x="75" y="5"/>
                    </a:lnTo>
                    <a:lnTo>
                      <a:pt x="89" y="0"/>
                    </a:lnTo>
                    <a:cubicBezTo>
                      <a:pt x="99" y="7"/>
                      <a:pt x="122" y="38"/>
                      <a:pt x="137" y="49"/>
                    </a:cubicBezTo>
                    <a:cubicBezTo>
                      <a:pt x="153" y="59"/>
                      <a:pt x="178" y="58"/>
                      <a:pt x="182" y="66"/>
                    </a:cubicBezTo>
                    <a:lnTo>
                      <a:pt x="148" y="98"/>
                    </a:lnTo>
                    <a:cubicBezTo>
                      <a:pt x="139" y="106"/>
                      <a:pt x="136" y="110"/>
                      <a:pt x="129" y="113"/>
                    </a:cubicBezTo>
                    <a:cubicBezTo>
                      <a:pt x="122" y="117"/>
                      <a:pt x="109" y="108"/>
                      <a:pt x="108" y="119"/>
                    </a:cubicBezTo>
                    <a:lnTo>
                      <a:pt x="109" y="169"/>
                    </a:lnTo>
                    <a:lnTo>
                      <a:pt x="119" y="179"/>
                    </a:lnTo>
                    <a:lnTo>
                      <a:pt x="117" y="194"/>
                    </a:lnTo>
                    <a:lnTo>
                      <a:pt x="86" y="189"/>
                    </a:lnTo>
                    <a:close/>
                  </a:path>
                </a:pathLst>
              </a:custGeom>
              <a:grpFill/>
              <a:ln w="317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defRPr/>
                </a:pPr>
                <a:endParaRPr lang="en-US">
                  <a:ln>
                    <a:solidFill>
                      <a:srgbClr val="B2B2B2"/>
                    </a:solidFill>
                  </a:ln>
                  <a:latin typeface="Arial" charset="0"/>
                </a:endParaRPr>
              </a:p>
            </p:txBody>
          </p:sp>
        </p:grpSp>
      </p:grpSp>
      <p:sp>
        <p:nvSpPr>
          <p:cNvPr id="71" name="Rechteck 99"/>
          <p:cNvSpPr>
            <a:spLocks noChangeArrowheads="1"/>
          </p:cNvSpPr>
          <p:nvPr/>
        </p:nvSpPr>
        <p:spPr bwMode="auto">
          <a:xfrm>
            <a:off x="220663" y="1524800"/>
            <a:ext cx="4495800" cy="4535487"/>
          </a:xfrm>
          <a:prstGeom prst="rect">
            <a:avLst/>
          </a:prstGeom>
          <a:noFill/>
          <a:ln w="9525" algn="ctr">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72" name="Ellipse 106"/>
          <p:cNvSpPr>
            <a:spLocks noChangeArrowheads="1"/>
          </p:cNvSpPr>
          <p:nvPr/>
        </p:nvSpPr>
        <p:spPr bwMode="auto">
          <a:xfrm>
            <a:off x="2160588" y="3081312"/>
            <a:ext cx="638175" cy="611188"/>
          </a:xfrm>
          <a:prstGeom prst="ellipse">
            <a:avLst/>
          </a:prstGeom>
          <a:solidFill>
            <a:srgbClr val="FFFF00">
              <a:alpha val="21960"/>
            </a:srgbClr>
          </a:solidFill>
          <a:ln w="9525" algn="ctr">
            <a:solidFill>
              <a:srgbClr val="FFFF0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73" name="Rectangle 4"/>
          <p:cNvSpPr txBox="1">
            <a:spLocks noChangeArrowheads="1"/>
          </p:cNvSpPr>
          <p:nvPr/>
        </p:nvSpPr>
        <p:spPr>
          <a:xfrm>
            <a:off x="6096000" y="1245518"/>
            <a:ext cx="5934635" cy="5165766"/>
          </a:xfrm>
          <a:prstGeom prst="rect">
            <a:avLst/>
          </a:prstGeom>
          <a:ln>
            <a:noFill/>
          </a:ln>
        </p:spPr>
        <p:txBody>
          <a:bodyPr lIns="216000" tIns="82800" rIns="72000" bIns="82800" anchor="ctr"/>
          <a:lstStyle>
            <a:lvl1pPr marL="174625" indent="-174625" algn="l" rtl="0" eaLnBrk="0" fontAlgn="base" hangingPunct="0">
              <a:spcBef>
                <a:spcPct val="20000"/>
              </a:spcBef>
              <a:spcAft>
                <a:spcPct val="0"/>
              </a:spcAft>
              <a:buFont typeface="Wingdings" pitchFamily="2" charset="2"/>
              <a:buChar char="§"/>
              <a:defRPr sz="1600">
                <a:solidFill>
                  <a:schemeClr val="tx1"/>
                </a:solidFill>
                <a:latin typeface="+mj-lt"/>
                <a:ea typeface="+mn-ea"/>
                <a:cs typeface="+mn-cs"/>
              </a:defRPr>
            </a:lvl1pPr>
            <a:lvl2pPr marL="350838" indent="-174625" algn="l" rtl="0" eaLnBrk="0" fontAlgn="base" hangingPunct="0">
              <a:spcBef>
                <a:spcPct val="20000"/>
              </a:spcBef>
              <a:spcAft>
                <a:spcPct val="0"/>
              </a:spcAft>
              <a:buFont typeface="Arial" charset="0"/>
              <a:buChar char="–"/>
              <a:defRPr sz="1600">
                <a:solidFill>
                  <a:schemeClr val="tx1"/>
                </a:solidFill>
                <a:latin typeface="+mj-lt"/>
              </a:defRPr>
            </a:lvl2pPr>
            <a:lvl3pPr marL="550863" indent="-198438" algn="l" rtl="0" eaLnBrk="0" fontAlgn="base" hangingPunct="0">
              <a:spcBef>
                <a:spcPct val="20000"/>
              </a:spcBef>
              <a:spcAft>
                <a:spcPct val="0"/>
              </a:spcAft>
              <a:buChar char="•"/>
              <a:defRPr sz="1600">
                <a:solidFill>
                  <a:schemeClr val="tx1"/>
                </a:solidFill>
                <a:latin typeface="+mj-lt"/>
              </a:defRPr>
            </a:lvl3pPr>
            <a:lvl4pPr marL="725488" indent="-173038" algn="l" rtl="0" eaLnBrk="0" fontAlgn="base" hangingPunct="0">
              <a:spcBef>
                <a:spcPct val="20000"/>
              </a:spcBef>
              <a:spcAft>
                <a:spcPct val="0"/>
              </a:spcAft>
              <a:buChar char="–"/>
              <a:defRPr sz="1600">
                <a:solidFill>
                  <a:schemeClr val="tx1"/>
                </a:solidFill>
                <a:latin typeface="+mj-lt"/>
              </a:defRPr>
            </a:lvl4pPr>
            <a:lvl5pPr marL="914400" indent="-187325" algn="l" rtl="0" eaLnBrk="0" fontAlgn="base" hangingPunct="0">
              <a:spcBef>
                <a:spcPct val="20000"/>
              </a:spcBef>
              <a:spcAft>
                <a:spcPct val="0"/>
              </a:spcAft>
              <a:buChar char="»"/>
              <a:defRPr sz="1600">
                <a:solidFill>
                  <a:schemeClr val="tx1"/>
                </a:solidFill>
                <a:latin typeface="+mj-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228600" indent="-228600" eaLnBrk="1" hangingPunct="1">
              <a:lnSpc>
                <a:spcPct val="90000"/>
              </a:lnSpc>
              <a:spcBef>
                <a:spcPts val="1000"/>
              </a:spcBef>
              <a:spcAft>
                <a:spcPts val="600"/>
              </a:spcAft>
              <a:buClr>
                <a:schemeClr val="accent6"/>
              </a:buClr>
              <a:buFont typeface="Arial" panose="020B0604020202020204" pitchFamily="34" charset="0"/>
              <a:buChar char="•"/>
              <a:defRPr/>
            </a:pPr>
            <a:r>
              <a:rPr lang="en-GB" sz="1800" dirty="0">
                <a:latin typeface="+mn-lt"/>
              </a:rPr>
              <a:t>Ticketing interoperability is crucial for seamless travel across Single European Railway Area</a:t>
            </a:r>
          </a:p>
          <a:p>
            <a:pPr marL="228600" indent="-228600" eaLnBrk="1" hangingPunct="1">
              <a:lnSpc>
                <a:spcPct val="90000"/>
              </a:lnSpc>
              <a:spcBef>
                <a:spcPts val="1000"/>
              </a:spcBef>
              <a:spcAft>
                <a:spcPts val="600"/>
              </a:spcAft>
              <a:buClr>
                <a:schemeClr val="accent6"/>
              </a:buClr>
              <a:buFont typeface="Arial" panose="020B0604020202020204" pitchFamily="34" charset="0"/>
              <a:buChar char="•"/>
              <a:defRPr/>
            </a:pPr>
            <a:r>
              <a:rPr lang="en-GB" sz="1800" dirty="0">
                <a:latin typeface="+mn-lt"/>
              </a:rPr>
              <a:t>But so far largely limited to</a:t>
            </a:r>
          </a:p>
          <a:p>
            <a:pPr marL="485775" lvl="2" indent="-285750" eaLnBrk="1" hangingPunct="1">
              <a:lnSpc>
                <a:spcPct val="90000"/>
              </a:lnSpc>
              <a:spcBef>
                <a:spcPts val="1000"/>
              </a:spcBef>
              <a:spcAft>
                <a:spcPts val="600"/>
              </a:spcAft>
              <a:buClr>
                <a:schemeClr val="accent6"/>
              </a:buClr>
              <a:buFont typeface="Symbol" panose="05050102010706020507" pitchFamily="18" charset="2"/>
              <a:buChar char="-"/>
              <a:defRPr/>
            </a:pPr>
            <a:r>
              <a:rPr lang="en-GB" sz="1800" dirty="0">
                <a:latin typeface="+mn-lt"/>
              </a:rPr>
              <a:t>Proprietary technologies that worked well pre-digitalisation</a:t>
            </a:r>
          </a:p>
          <a:p>
            <a:pPr marL="485775" lvl="2" indent="-285750" eaLnBrk="1" hangingPunct="1">
              <a:lnSpc>
                <a:spcPct val="90000"/>
              </a:lnSpc>
              <a:spcBef>
                <a:spcPts val="1000"/>
              </a:spcBef>
              <a:spcAft>
                <a:spcPts val="600"/>
              </a:spcAft>
              <a:buClr>
                <a:schemeClr val="accent6"/>
              </a:buClr>
              <a:buFont typeface="Symbol" panose="05050102010706020507" pitchFamily="18" charset="2"/>
              <a:buChar char="-"/>
              <a:defRPr/>
            </a:pPr>
            <a:r>
              <a:rPr lang="en-GB" sz="1800" dirty="0">
                <a:latin typeface="+mn-lt"/>
              </a:rPr>
              <a:t>UIC members</a:t>
            </a:r>
          </a:p>
          <a:p>
            <a:pPr marL="485775" lvl="2" indent="-285750" eaLnBrk="1" hangingPunct="1">
              <a:lnSpc>
                <a:spcPct val="90000"/>
              </a:lnSpc>
              <a:spcBef>
                <a:spcPts val="1000"/>
              </a:spcBef>
              <a:spcAft>
                <a:spcPts val="600"/>
              </a:spcAft>
              <a:buClr>
                <a:schemeClr val="accent6"/>
              </a:buClr>
              <a:buFont typeface="Symbol" panose="05050102010706020507" pitchFamily="18" charset="2"/>
              <a:buChar char="-"/>
              <a:defRPr/>
            </a:pPr>
            <a:r>
              <a:rPr lang="en-GB" sz="1800" dirty="0">
                <a:latin typeface="+mn-lt"/>
              </a:rPr>
              <a:t>multiple bilateral solutions that are difficult to leverage</a:t>
            </a:r>
            <a:endParaRPr lang="en-US" sz="1800" dirty="0">
              <a:latin typeface="+mn-lt"/>
            </a:endParaRPr>
          </a:p>
          <a:p>
            <a:pPr marL="228600" indent="-228600" eaLnBrk="1" hangingPunct="1">
              <a:lnSpc>
                <a:spcPct val="90000"/>
              </a:lnSpc>
              <a:spcBef>
                <a:spcPts val="1000"/>
              </a:spcBef>
              <a:spcAft>
                <a:spcPts val="600"/>
              </a:spcAft>
              <a:buClr>
                <a:schemeClr val="accent6"/>
              </a:buClr>
              <a:buFont typeface="Arial" panose="020B0604020202020204" pitchFamily="34" charset="0"/>
              <a:buChar char="•"/>
              <a:defRPr/>
            </a:pPr>
            <a:r>
              <a:rPr lang="en-US" sz="1800" dirty="0">
                <a:latin typeface="+mn-lt"/>
              </a:rPr>
              <a:t>Issue resolution has been high on EP and Commission agendas for several years</a:t>
            </a:r>
          </a:p>
          <a:p>
            <a:pPr marL="228600" indent="-228600" eaLnBrk="1" hangingPunct="1">
              <a:lnSpc>
                <a:spcPct val="90000"/>
              </a:lnSpc>
              <a:spcBef>
                <a:spcPts val="1000"/>
              </a:spcBef>
              <a:spcAft>
                <a:spcPts val="600"/>
              </a:spcAft>
              <a:buClr>
                <a:schemeClr val="accent6"/>
              </a:buClr>
              <a:buFont typeface="Arial" panose="020B0604020202020204" pitchFamily="34" charset="0"/>
              <a:buChar char="•"/>
              <a:defRPr/>
            </a:pPr>
            <a:r>
              <a:rPr lang="en-US" sz="1800" dirty="0">
                <a:latin typeface="+mn-lt"/>
              </a:rPr>
              <a:t>EU regulations have so far not triggered innovation push</a:t>
            </a:r>
          </a:p>
          <a:p>
            <a:pPr marL="228600" indent="-228600" eaLnBrk="1" hangingPunct="1">
              <a:lnSpc>
                <a:spcPct val="90000"/>
              </a:lnSpc>
              <a:spcBef>
                <a:spcPts val="1000"/>
              </a:spcBef>
              <a:spcAft>
                <a:spcPts val="600"/>
              </a:spcAft>
              <a:buClr>
                <a:schemeClr val="accent6"/>
              </a:buClr>
              <a:buFont typeface="Arial" panose="020B0604020202020204" pitchFamily="34" charset="0"/>
              <a:buChar char="•"/>
              <a:defRPr/>
            </a:pPr>
            <a:r>
              <a:rPr lang="en-US" sz="1800" dirty="0">
                <a:latin typeface="+mn-lt"/>
              </a:rPr>
              <a:t>Sector has yet to demonstrate delivery capabilities and superiority of its approaches</a:t>
            </a:r>
          </a:p>
        </p:txBody>
      </p:sp>
      <p:cxnSp>
        <p:nvCxnSpPr>
          <p:cNvPr id="74" name="Gerade Verbindung 73"/>
          <p:cNvCxnSpPr>
            <a:stCxn id="103" idx="5"/>
            <a:endCxn id="106" idx="2"/>
          </p:cNvCxnSpPr>
          <p:nvPr/>
        </p:nvCxnSpPr>
        <p:spPr bwMode="auto">
          <a:xfrm>
            <a:off x="1944688" y="3194025"/>
            <a:ext cx="363537" cy="188912"/>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75" name="Gerade Verbindung 74"/>
          <p:cNvCxnSpPr>
            <a:stCxn id="106" idx="6"/>
            <a:endCxn id="109" idx="1"/>
          </p:cNvCxnSpPr>
          <p:nvPr/>
        </p:nvCxnSpPr>
        <p:spPr bwMode="auto">
          <a:xfrm>
            <a:off x="2689225" y="3382937"/>
            <a:ext cx="231775" cy="122238"/>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76" name="Gerade Verbindung 75"/>
          <p:cNvCxnSpPr>
            <a:stCxn id="106" idx="3"/>
            <a:endCxn id="118" idx="7"/>
          </p:cNvCxnSpPr>
          <p:nvPr/>
        </p:nvCxnSpPr>
        <p:spPr bwMode="auto">
          <a:xfrm flipH="1">
            <a:off x="2170113" y="3517875"/>
            <a:ext cx="193675" cy="420687"/>
          </a:xfrm>
          <a:prstGeom prst="line">
            <a:avLst/>
          </a:prstGeom>
          <a:noFill/>
          <a:ln w="19050" cap="flat" cmpd="sng" algn="ctr">
            <a:solidFill>
              <a:schemeClr val="bg1">
                <a:lumMod val="50000"/>
              </a:schemeClr>
            </a:solidFill>
            <a:prstDash val="solid"/>
            <a:round/>
            <a:headEnd type="none" w="med" len="med"/>
            <a:tailEnd type="none" w="med" len="med"/>
          </a:ln>
          <a:effectLst/>
        </p:spPr>
      </p:cxnSp>
      <p:grpSp>
        <p:nvGrpSpPr>
          <p:cNvPr id="77" name="Group 8"/>
          <p:cNvGrpSpPr>
            <a:grpSpLocks/>
          </p:cNvGrpSpPr>
          <p:nvPr/>
        </p:nvGrpSpPr>
        <p:grpSpPr bwMode="auto">
          <a:xfrm>
            <a:off x="710977" y="1784404"/>
            <a:ext cx="675953" cy="643246"/>
            <a:chOff x="2574" y="1467"/>
            <a:chExt cx="960" cy="885"/>
          </a:xfrm>
          <a:solidFill>
            <a:schemeClr val="bg1">
              <a:lumMod val="95000"/>
            </a:schemeClr>
          </a:solidFill>
        </p:grpSpPr>
        <p:sp>
          <p:nvSpPr>
            <p:cNvPr id="78" name="Freeform 9"/>
            <p:cNvSpPr>
              <a:spLocks/>
            </p:cNvSpPr>
            <p:nvPr/>
          </p:nvSpPr>
          <p:spPr bwMode="blackWhite">
            <a:xfrm>
              <a:off x="2646" y="1467"/>
              <a:ext cx="798" cy="375"/>
            </a:xfrm>
            <a:custGeom>
              <a:avLst/>
              <a:gdLst>
                <a:gd name="T0" fmla="*/ 983 w 1553"/>
                <a:gd name="T1" fmla="*/ 584 h 753"/>
                <a:gd name="T2" fmla="*/ 1417 w 1553"/>
                <a:gd name="T3" fmla="*/ 541 h 753"/>
                <a:gd name="T4" fmla="*/ 1552 w 1553"/>
                <a:gd name="T5" fmla="*/ 150 h 753"/>
                <a:gd name="T6" fmla="*/ 1447 w 1553"/>
                <a:gd name="T7" fmla="*/ 227 h 753"/>
                <a:gd name="T8" fmla="*/ 1398 w 1553"/>
                <a:gd name="T9" fmla="*/ 186 h 753"/>
                <a:gd name="T10" fmla="*/ 1347 w 1553"/>
                <a:gd name="T11" fmla="*/ 149 h 753"/>
                <a:gd name="T12" fmla="*/ 1294 w 1553"/>
                <a:gd name="T13" fmla="*/ 116 h 753"/>
                <a:gd name="T14" fmla="*/ 1238 w 1553"/>
                <a:gd name="T15" fmla="*/ 87 h 753"/>
                <a:gd name="T16" fmla="*/ 1181 w 1553"/>
                <a:gd name="T17" fmla="*/ 61 h 753"/>
                <a:gd name="T18" fmla="*/ 1122 w 1553"/>
                <a:gd name="T19" fmla="*/ 41 h 753"/>
                <a:gd name="T20" fmla="*/ 1060 w 1553"/>
                <a:gd name="T21" fmla="*/ 23 h 753"/>
                <a:gd name="T22" fmla="*/ 999 w 1553"/>
                <a:gd name="T23" fmla="*/ 12 h 753"/>
                <a:gd name="T24" fmla="*/ 936 w 1553"/>
                <a:gd name="T25" fmla="*/ 4 h 753"/>
                <a:gd name="T26" fmla="*/ 873 w 1553"/>
                <a:gd name="T27" fmla="*/ 0 h 753"/>
                <a:gd name="T28" fmla="*/ 810 w 1553"/>
                <a:gd name="T29" fmla="*/ 2 h 753"/>
                <a:gd name="T30" fmla="*/ 748 w 1553"/>
                <a:gd name="T31" fmla="*/ 8 h 753"/>
                <a:gd name="T32" fmla="*/ 685 w 1553"/>
                <a:gd name="T33" fmla="*/ 19 h 753"/>
                <a:gd name="T34" fmla="*/ 624 w 1553"/>
                <a:gd name="T35" fmla="*/ 34 h 753"/>
                <a:gd name="T36" fmla="*/ 564 w 1553"/>
                <a:gd name="T37" fmla="*/ 53 h 753"/>
                <a:gd name="T38" fmla="*/ 506 w 1553"/>
                <a:gd name="T39" fmla="*/ 76 h 753"/>
                <a:gd name="T40" fmla="*/ 449 w 1553"/>
                <a:gd name="T41" fmla="*/ 104 h 753"/>
                <a:gd name="T42" fmla="*/ 395 w 1553"/>
                <a:gd name="T43" fmla="*/ 137 h 753"/>
                <a:gd name="T44" fmla="*/ 342 w 1553"/>
                <a:gd name="T45" fmla="*/ 172 h 753"/>
                <a:gd name="T46" fmla="*/ 294 w 1553"/>
                <a:gd name="T47" fmla="*/ 212 h 753"/>
                <a:gd name="T48" fmla="*/ 248 w 1553"/>
                <a:gd name="T49" fmla="*/ 254 h 753"/>
                <a:gd name="T50" fmla="*/ 205 w 1553"/>
                <a:gd name="T51" fmla="*/ 301 h 753"/>
                <a:gd name="T52" fmla="*/ 165 w 1553"/>
                <a:gd name="T53" fmla="*/ 350 h 753"/>
                <a:gd name="T54" fmla="*/ 130 w 1553"/>
                <a:gd name="T55" fmla="*/ 401 h 753"/>
                <a:gd name="T56" fmla="*/ 98 w 1553"/>
                <a:gd name="T57" fmla="*/ 456 h 753"/>
                <a:gd name="T58" fmla="*/ 71 w 1553"/>
                <a:gd name="T59" fmla="*/ 512 h 753"/>
                <a:gd name="T60" fmla="*/ 46 w 1553"/>
                <a:gd name="T61" fmla="*/ 570 h 753"/>
                <a:gd name="T62" fmla="*/ 27 w 1553"/>
                <a:gd name="T63" fmla="*/ 631 h 753"/>
                <a:gd name="T64" fmla="*/ 11 w 1553"/>
                <a:gd name="T65" fmla="*/ 692 h 753"/>
                <a:gd name="T66" fmla="*/ 0 w 1553"/>
                <a:gd name="T67" fmla="*/ 752 h 753"/>
                <a:gd name="T68" fmla="*/ 222 w 1553"/>
                <a:gd name="T69" fmla="*/ 608 h 753"/>
                <a:gd name="T70" fmla="*/ 440 w 1553"/>
                <a:gd name="T71" fmla="*/ 749 h 753"/>
                <a:gd name="T72" fmla="*/ 455 w 1553"/>
                <a:gd name="T73" fmla="*/ 710 h 753"/>
                <a:gd name="T74" fmla="*/ 474 w 1553"/>
                <a:gd name="T75" fmla="*/ 670 h 753"/>
                <a:gd name="T76" fmla="*/ 498 w 1553"/>
                <a:gd name="T77" fmla="*/ 632 h 753"/>
                <a:gd name="T78" fmla="*/ 525 w 1553"/>
                <a:gd name="T79" fmla="*/ 596 h 753"/>
                <a:gd name="T80" fmla="*/ 556 w 1553"/>
                <a:gd name="T81" fmla="*/ 563 h 753"/>
                <a:gd name="T82" fmla="*/ 589 w 1553"/>
                <a:gd name="T83" fmla="*/ 533 h 753"/>
                <a:gd name="T84" fmla="*/ 626 w 1553"/>
                <a:gd name="T85" fmla="*/ 507 h 753"/>
                <a:gd name="T86" fmla="*/ 665 w 1553"/>
                <a:gd name="T87" fmla="*/ 485 h 753"/>
                <a:gd name="T88" fmla="*/ 706 w 1553"/>
                <a:gd name="T89" fmla="*/ 467 h 753"/>
                <a:gd name="T90" fmla="*/ 749 w 1553"/>
                <a:gd name="T91" fmla="*/ 453 h 753"/>
                <a:gd name="T92" fmla="*/ 793 w 1553"/>
                <a:gd name="T93" fmla="*/ 443 h 753"/>
                <a:gd name="T94" fmla="*/ 837 w 1553"/>
                <a:gd name="T95" fmla="*/ 438 h 753"/>
                <a:gd name="T96" fmla="*/ 882 w 1553"/>
                <a:gd name="T97" fmla="*/ 438 h 753"/>
                <a:gd name="T98" fmla="*/ 927 w 1553"/>
                <a:gd name="T99" fmla="*/ 442 h 753"/>
                <a:gd name="T100" fmla="*/ 971 w 1553"/>
                <a:gd name="T101" fmla="*/ 450 h 753"/>
                <a:gd name="T102" fmla="*/ 1014 w 1553"/>
                <a:gd name="T103" fmla="*/ 464 h 753"/>
                <a:gd name="T104" fmla="*/ 1055 w 1553"/>
                <a:gd name="T105" fmla="*/ 480 h 753"/>
                <a:gd name="T106" fmla="*/ 1095 w 1553"/>
                <a:gd name="T107" fmla="*/ 502 h 753"/>
                <a:gd name="T108" fmla="*/ 983 w 1553"/>
                <a:gd name="T109" fmla="*/ 584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53" h="753">
                  <a:moveTo>
                    <a:pt x="983" y="584"/>
                  </a:moveTo>
                  <a:lnTo>
                    <a:pt x="1417" y="541"/>
                  </a:lnTo>
                  <a:lnTo>
                    <a:pt x="1552" y="150"/>
                  </a:lnTo>
                  <a:lnTo>
                    <a:pt x="1447" y="227"/>
                  </a:lnTo>
                  <a:lnTo>
                    <a:pt x="1398" y="186"/>
                  </a:lnTo>
                  <a:lnTo>
                    <a:pt x="1347" y="149"/>
                  </a:lnTo>
                  <a:lnTo>
                    <a:pt x="1294" y="116"/>
                  </a:lnTo>
                  <a:lnTo>
                    <a:pt x="1238" y="87"/>
                  </a:lnTo>
                  <a:lnTo>
                    <a:pt x="1181" y="61"/>
                  </a:lnTo>
                  <a:lnTo>
                    <a:pt x="1122" y="41"/>
                  </a:lnTo>
                  <a:lnTo>
                    <a:pt x="1060" y="23"/>
                  </a:lnTo>
                  <a:lnTo>
                    <a:pt x="999" y="12"/>
                  </a:lnTo>
                  <a:lnTo>
                    <a:pt x="936" y="4"/>
                  </a:lnTo>
                  <a:lnTo>
                    <a:pt x="873" y="0"/>
                  </a:lnTo>
                  <a:lnTo>
                    <a:pt x="810" y="2"/>
                  </a:lnTo>
                  <a:lnTo>
                    <a:pt x="748" y="8"/>
                  </a:lnTo>
                  <a:lnTo>
                    <a:pt x="685" y="19"/>
                  </a:lnTo>
                  <a:lnTo>
                    <a:pt x="624" y="34"/>
                  </a:lnTo>
                  <a:lnTo>
                    <a:pt x="564" y="53"/>
                  </a:lnTo>
                  <a:lnTo>
                    <a:pt x="506" y="76"/>
                  </a:lnTo>
                  <a:lnTo>
                    <a:pt x="449" y="104"/>
                  </a:lnTo>
                  <a:lnTo>
                    <a:pt x="395" y="137"/>
                  </a:lnTo>
                  <a:lnTo>
                    <a:pt x="342" y="172"/>
                  </a:lnTo>
                  <a:lnTo>
                    <a:pt x="294" y="212"/>
                  </a:lnTo>
                  <a:lnTo>
                    <a:pt x="248" y="254"/>
                  </a:lnTo>
                  <a:lnTo>
                    <a:pt x="205" y="301"/>
                  </a:lnTo>
                  <a:lnTo>
                    <a:pt x="165" y="350"/>
                  </a:lnTo>
                  <a:lnTo>
                    <a:pt x="130" y="401"/>
                  </a:lnTo>
                  <a:lnTo>
                    <a:pt x="98" y="456"/>
                  </a:lnTo>
                  <a:lnTo>
                    <a:pt x="71" y="512"/>
                  </a:lnTo>
                  <a:lnTo>
                    <a:pt x="46" y="570"/>
                  </a:lnTo>
                  <a:lnTo>
                    <a:pt x="27" y="631"/>
                  </a:lnTo>
                  <a:lnTo>
                    <a:pt x="11" y="692"/>
                  </a:lnTo>
                  <a:lnTo>
                    <a:pt x="0" y="752"/>
                  </a:lnTo>
                  <a:lnTo>
                    <a:pt x="222" y="608"/>
                  </a:lnTo>
                  <a:lnTo>
                    <a:pt x="440" y="749"/>
                  </a:lnTo>
                  <a:lnTo>
                    <a:pt x="455" y="710"/>
                  </a:lnTo>
                  <a:lnTo>
                    <a:pt x="474" y="670"/>
                  </a:lnTo>
                  <a:lnTo>
                    <a:pt x="498" y="632"/>
                  </a:lnTo>
                  <a:lnTo>
                    <a:pt x="525" y="596"/>
                  </a:lnTo>
                  <a:lnTo>
                    <a:pt x="556" y="563"/>
                  </a:lnTo>
                  <a:lnTo>
                    <a:pt x="589" y="533"/>
                  </a:lnTo>
                  <a:lnTo>
                    <a:pt x="626" y="507"/>
                  </a:lnTo>
                  <a:lnTo>
                    <a:pt x="665" y="485"/>
                  </a:lnTo>
                  <a:lnTo>
                    <a:pt x="706" y="467"/>
                  </a:lnTo>
                  <a:lnTo>
                    <a:pt x="749" y="453"/>
                  </a:lnTo>
                  <a:lnTo>
                    <a:pt x="793" y="443"/>
                  </a:lnTo>
                  <a:lnTo>
                    <a:pt x="837" y="438"/>
                  </a:lnTo>
                  <a:lnTo>
                    <a:pt x="882" y="438"/>
                  </a:lnTo>
                  <a:lnTo>
                    <a:pt x="927" y="442"/>
                  </a:lnTo>
                  <a:lnTo>
                    <a:pt x="971" y="450"/>
                  </a:lnTo>
                  <a:lnTo>
                    <a:pt x="1014" y="464"/>
                  </a:lnTo>
                  <a:lnTo>
                    <a:pt x="1055" y="480"/>
                  </a:lnTo>
                  <a:lnTo>
                    <a:pt x="1095" y="502"/>
                  </a:lnTo>
                  <a:lnTo>
                    <a:pt x="983" y="584"/>
                  </a:lnTo>
                </a:path>
              </a:pathLst>
            </a:custGeom>
            <a:grpFill/>
            <a:ln w="9525" cap="rnd" cmpd="sng">
              <a:solidFill>
                <a:schemeClr val="bg1">
                  <a:lumMod val="75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charset="0"/>
              </a:endParaRPr>
            </a:p>
          </p:txBody>
        </p:sp>
        <p:sp>
          <p:nvSpPr>
            <p:cNvPr id="79" name="Freeform 10"/>
            <p:cNvSpPr>
              <a:spLocks/>
            </p:cNvSpPr>
            <p:nvPr/>
          </p:nvSpPr>
          <p:spPr bwMode="blackWhite">
            <a:xfrm>
              <a:off x="2574" y="1798"/>
              <a:ext cx="628" cy="533"/>
            </a:xfrm>
            <a:custGeom>
              <a:avLst/>
              <a:gdLst>
                <a:gd name="T0" fmla="*/ 1220 w 1221"/>
                <a:gd name="T1" fmla="*/ 1042 h 1071"/>
                <a:gd name="T2" fmla="*/ 1002 w 1221"/>
                <a:gd name="T3" fmla="*/ 847 h 1071"/>
                <a:gd name="T4" fmla="*/ 1081 w 1221"/>
                <a:gd name="T5" fmla="*/ 630 h 1071"/>
                <a:gd name="T6" fmla="*/ 1038 w 1221"/>
                <a:gd name="T7" fmla="*/ 635 h 1071"/>
                <a:gd name="T8" fmla="*/ 994 w 1221"/>
                <a:gd name="T9" fmla="*/ 636 h 1071"/>
                <a:gd name="T10" fmla="*/ 950 w 1221"/>
                <a:gd name="T11" fmla="*/ 634 h 1071"/>
                <a:gd name="T12" fmla="*/ 906 w 1221"/>
                <a:gd name="T13" fmla="*/ 626 h 1071"/>
                <a:gd name="T14" fmla="*/ 865 w 1221"/>
                <a:gd name="T15" fmla="*/ 614 h 1071"/>
                <a:gd name="T16" fmla="*/ 823 w 1221"/>
                <a:gd name="T17" fmla="*/ 599 h 1071"/>
                <a:gd name="T18" fmla="*/ 784 w 1221"/>
                <a:gd name="T19" fmla="*/ 579 h 1071"/>
                <a:gd name="T20" fmla="*/ 747 w 1221"/>
                <a:gd name="T21" fmla="*/ 556 h 1071"/>
                <a:gd name="T22" fmla="*/ 713 w 1221"/>
                <a:gd name="T23" fmla="*/ 528 h 1071"/>
                <a:gd name="T24" fmla="*/ 682 w 1221"/>
                <a:gd name="T25" fmla="*/ 496 h 1071"/>
                <a:gd name="T26" fmla="*/ 653 w 1221"/>
                <a:gd name="T27" fmla="*/ 463 h 1071"/>
                <a:gd name="T28" fmla="*/ 629 w 1221"/>
                <a:gd name="T29" fmla="*/ 427 h 1071"/>
                <a:gd name="T30" fmla="*/ 609 w 1221"/>
                <a:gd name="T31" fmla="*/ 390 h 1071"/>
                <a:gd name="T32" fmla="*/ 594 w 1221"/>
                <a:gd name="T33" fmla="*/ 352 h 1071"/>
                <a:gd name="T34" fmla="*/ 581 w 1221"/>
                <a:gd name="T35" fmla="*/ 314 h 1071"/>
                <a:gd name="T36" fmla="*/ 573 w 1221"/>
                <a:gd name="T37" fmla="*/ 273 h 1071"/>
                <a:gd name="T38" fmla="*/ 568 w 1221"/>
                <a:gd name="T39" fmla="*/ 232 h 1071"/>
                <a:gd name="T40" fmla="*/ 712 w 1221"/>
                <a:gd name="T41" fmla="*/ 232 h 1071"/>
                <a:gd name="T42" fmla="*/ 368 w 1221"/>
                <a:gd name="T43" fmla="*/ 0 h 1071"/>
                <a:gd name="T44" fmla="*/ 0 w 1221"/>
                <a:gd name="T45" fmla="*/ 235 h 1071"/>
                <a:gd name="T46" fmla="*/ 134 w 1221"/>
                <a:gd name="T47" fmla="*/ 234 h 1071"/>
                <a:gd name="T48" fmla="*/ 139 w 1221"/>
                <a:gd name="T49" fmla="*/ 296 h 1071"/>
                <a:gd name="T50" fmla="*/ 148 w 1221"/>
                <a:gd name="T51" fmla="*/ 358 h 1071"/>
                <a:gd name="T52" fmla="*/ 161 w 1221"/>
                <a:gd name="T53" fmla="*/ 419 h 1071"/>
                <a:gd name="T54" fmla="*/ 178 w 1221"/>
                <a:gd name="T55" fmla="*/ 479 h 1071"/>
                <a:gd name="T56" fmla="*/ 200 w 1221"/>
                <a:gd name="T57" fmla="*/ 538 h 1071"/>
                <a:gd name="T58" fmla="*/ 227 w 1221"/>
                <a:gd name="T59" fmla="*/ 595 h 1071"/>
                <a:gd name="T60" fmla="*/ 257 w 1221"/>
                <a:gd name="T61" fmla="*/ 650 h 1071"/>
                <a:gd name="T62" fmla="*/ 291 w 1221"/>
                <a:gd name="T63" fmla="*/ 702 h 1071"/>
                <a:gd name="T64" fmla="*/ 328 w 1221"/>
                <a:gd name="T65" fmla="*/ 751 h 1071"/>
                <a:gd name="T66" fmla="*/ 369 w 1221"/>
                <a:gd name="T67" fmla="*/ 797 h 1071"/>
                <a:gd name="T68" fmla="*/ 413 w 1221"/>
                <a:gd name="T69" fmla="*/ 841 h 1071"/>
                <a:gd name="T70" fmla="*/ 459 w 1221"/>
                <a:gd name="T71" fmla="*/ 882 h 1071"/>
                <a:gd name="T72" fmla="*/ 509 w 1221"/>
                <a:gd name="T73" fmla="*/ 919 h 1071"/>
                <a:gd name="T74" fmla="*/ 562 w 1221"/>
                <a:gd name="T75" fmla="*/ 951 h 1071"/>
                <a:gd name="T76" fmla="*/ 617 w 1221"/>
                <a:gd name="T77" fmla="*/ 981 h 1071"/>
                <a:gd name="T78" fmla="*/ 673 w 1221"/>
                <a:gd name="T79" fmla="*/ 1007 h 1071"/>
                <a:gd name="T80" fmla="*/ 732 w 1221"/>
                <a:gd name="T81" fmla="*/ 1027 h 1071"/>
                <a:gd name="T82" fmla="*/ 791 w 1221"/>
                <a:gd name="T83" fmla="*/ 1045 h 1071"/>
                <a:gd name="T84" fmla="*/ 852 w 1221"/>
                <a:gd name="T85" fmla="*/ 1057 h 1071"/>
                <a:gd name="T86" fmla="*/ 913 w 1221"/>
                <a:gd name="T87" fmla="*/ 1067 h 1071"/>
                <a:gd name="T88" fmla="*/ 975 w 1221"/>
                <a:gd name="T89" fmla="*/ 1070 h 1071"/>
                <a:gd name="T90" fmla="*/ 1037 w 1221"/>
                <a:gd name="T91" fmla="*/ 1070 h 1071"/>
                <a:gd name="T92" fmla="*/ 1098 w 1221"/>
                <a:gd name="T93" fmla="*/ 1066 h 1071"/>
                <a:gd name="T94" fmla="*/ 1160 w 1221"/>
                <a:gd name="T95" fmla="*/ 1056 h 1071"/>
                <a:gd name="T96" fmla="*/ 1220 w 1221"/>
                <a:gd name="T97" fmla="*/ 1042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1" h="1071">
                  <a:moveTo>
                    <a:pt x="1220" y="1042"/>
                  </a:moveTo>
                  <a:lnTo>
                    <a:pt x="1002" y="847"/>
                  </a:lnTo>
                  <a:lnTo>
                    <a:pt x="1081" y="630"/>
                  </a:lnTo>
                  <a:lnTo>
                    <a:pt x="1038" y="635"/>
                  </a:lnTo>
                  <a:lnTo>
                    <a:pt x="994" y="636"/>
                  </a:lnTo>
                  <a:lnTo>
                    <a:pt x="950" y="634"/>
                  </a:lnTo>
                  <a:lnTo>
                    <a:pt x="906" y="626"/>
                  </a:lnTo>
                  <a:lnTo>
                    <a:pt x="865" y="614"/>
                  </a:lnTo>
                  <a:lnTo>
                    <a:pt x="823" y="599"/>
                  </a:lnTo>
                  <a:lnTo>
                    <a:pt x="784" y="579"/>
                  </a:lnTo>
                  <a:lnTo>
                    <a:pt x="747" y="556"/>
                  </a:lnTo>
                  <a:lnTo>
                    <a:pt x="713" y="528"/>
                  </a:lnTo>
                  <a:lnTo>
                    <a:pt x="682" y="496"/>
                  </a:lnTo>
                  <a:lnTo>
                    <a:pt x="653" y="463"/>
                  </a:lnTo>
                  <a:lnTo>
                    <a:pt x="629" y="427"/>
                  </a:lnTo>
                  <a:lnTo>
                    <a:pt x="609" y="390"/>
                  </a:lnTo>
                  <a:lnTo>
                    <a:pt x="594" y="352"/>
                  </a:lnTo>
                  <a:lnTo>
                    <a:pt x="581" y="314"/>
                  </a:lnTo>
                  <a:lnTo>
                    <a:pt x="573" y="273"/>
                  </a:lnTo>
                  <a:lnTo>
                    <a:pt x="568" y="232"/>
                  </a:lnTo>
                  <a:lnTo>
                    <a:pt x="712" y="232"/>
                  </a:lnTo>
                  <a:lnTo>
                    <a:pt x="368" y="0"/>
                  </a:lnTo>
                  <a:lnTo>
                    <a:pt x="0" y="235"/>
                  </a:lnTo>
                  <a:lnTo>
                    <a:pt x="134" y="234"/>
                  </a:lnTo>
                  <a:lnTo>
                    <a:pt x="139" y="296"/>
                  </a:lnTo>
                  <a:lnTo>
                    <a:pt x="148" y="358"/>
                  </a:lnTo>
                  <a:lnTo>
                    <a:pt x="161" y="419"/>
                  </a:lnTo>
                  <a:lnTo>
                    <a:pt x="178" y="479"/>
                  </a:lnTo>
                  <a:lnTo>
                    <a:pt x="200" y="538"/>
                  </a:lnTo>
                  <a:lnTo>
                    <a:pt x="227" y="595"/>
                  </a:lnTo>
                  <a:lnTo>
                    <a:pt x="257" y="650"/>
                  </a:lnTo>
                  <a:lnTo>
                    <a:pt x="291" y="702"/>
                  </a:lnTo>
                  <a:lnTo>
                    <a:pt x="328" y="751"/>
                  </a:lnTo>
                  <a:lnTo>
                    <a:pt x="369" y="797"/>
                  </a:lnTo>
                  <a:lnTo>
                    <a:pt x="413" y="841"/>
                  </a:lnTo>
                  <a:lnTo>
                    <a:pt x="459" y="882"/>
                  </a:lnTo>
                  <a:lnTo>
                    <a:pt x="509" y="919"/>
                  </a:lnTo>
                  <a:lnTo>
                    <a:pt x="562" y="951"/>
                  </a:lnTo>
                  <a:lnTo>
                    <a:pt x="617" y="981"/>
                  </a:lnTo>
                  <a:lnTo>
                    <a:pt x="673" y="1007"/>
                  </a:lnTo>
                  <a:lnTo>
                    <a:pt x="732" y="1027"/>
                  </a:lnTo>
                  <a:lnTo>
                    <a:pt x="791" y="1045"/>
                  </a:lnTo>
                  <a:lnTo>
                    <a:pt x="852" y="1057"/>
                  </a:lnTo>
                  <a:lnTo>
                    <a:pt x="913" y="1067"/>
                  </a:lnTo>
                  <a:lnTo>
                    <a:pt x="975" y="1070"/>
                  </a:lnTo>
                  <a:lnTo>
                    <a:pt x="1037" y="1070"/>
                  </a:lnTo>
                  <a:lnTo>
                    <a:pt x="1098" y="1066"/>
                  </a:lnTo>
                  <a:lnTo>
                    <a:pt x="1160" y="1056"/>
                  </a:lnTo>
                  <a:lnTo>
                    <a:pt x="1220" y="1042"/>
                  </a:lnTo>
                </a:path>
              </a:pathLst>
            </a:custGeom>
            <a:grpFill/>
            <a:ln w="9525" cap="rnd" cmpd="sng">
              <a:solidFill>
                <a:schemeClr val="bg1">
                  <a:lumMod val="75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charset="0"/>
              </a:endParaRPr>
            </a:p>
          </p:txBody>
        </p:sp>
        <p:sp>
          <p:nvSpPr>
            <p:cNvPr id="80" name="Freeform 11"/>
            <p:cNvSpPr>
              <a:spLocks/>
            </p:cNvSpPr>
            <p:nvPr/>
          </p:nvSpPr>
          <p:spPr bwMode="blackWhite">
            <a:xfrm>
              <a:off x="3126" y="1635"/>
              <a:ext cx="408" cy="717"/>
            </a:xfrm>
            <a:custGeom>
              <a:avLst/>
              <a:gdLst>
                <a:gd name="T0" fmla="*/ 286 w 793"/>
                <a:gd name="T1" fmla="*/ 1316 h 1440"/>
                <a:gd name="T2" fmla="*/ 340 w 793"/>
                <a:gd name="T3" fmla="*/ 1290 h 1440"/>
                <a:gd name="T4" fmla="*/ 392 w 793"/>
                <a:gd name="T5" fmla="*/ 1260 h 1440"/>
                <a:gd name="T6" fmla="*/ 442 w 793"/>
                <a:gd name="T7" fmla="*/ 1225 h 1440"/>
                <a:gd name="T8" fmla="*/ 490 w 793"/>
                <a:gd name="T9" fmla="*/ 1187 h 1440"/>
                <a:gd name="T10" fmla="*/ 535 w 793"/>
                <a:gd name="T11" fmla="*/ 1146 h 1440"/>
                <a:gd name="T12" fmla="*/ 576 w 793"/>
                <a:gd name="T13" fmla="*/ 1102 h 1440"/>
                <a:gd name="T14" fmla="*/ 616 w 793"/>
                <a:gd name="T15" fmla="*/ 1055 h 1440"/>
                <a:gd name="T16" fmla="*/ 650 w 793"/>
                <a:gd name="T17" fmla="*/ 1005 h 1440"/>
                <a:gd name="T18" fmla="*/ 682 w 793"/>
                <a:gd name="T19" fmla="*/ 953 h 1440"/>
                <a:gd name="T20" fmla="*/ 709 w 793"/>
                <a:gd name="T21" fmla="*/ 900 h 1440"/>
                <a:gd name="T22" fmla="*/ 734 w 793"/>
                <a:gd name="T23" fmla="*/ 844 h 1440"/>
                <a:gd name="T24" fmla="*/ 753 w 793"/>
                <a:gd name="T25" fmla="*/ 786 h 1440"/>
                <a:gd name="T26" fmla="*/ 770 w 793"/>
                <a:gd name="T27" fmla="*/ 727 h 1440"/>
                <a:gd name="T28" fmla="*/ 781 w 793"/>
                <a:gd name="T29" fmla="*/ 668 h 1440"/>
                <a:gd name="T30" fmla="*/ 789 w 793"/>
                <a:gd name="T31" fmla="*/ 608 h 1440"/>
                <a:gd name="T32" fmla="*/ 792 w 793"/>
                <a:gd name="T33" fmla="*/ 547 h 1440"/>
                <a:gd name="T34" fmla="*/ 790 w 793"/>
                <a:gd name="T35" fmla="*/ 487 h 1440"/>
                <a:gd name="T36" fmla="*/ 786 w 793"/>
                <a:gd name="T37" fmla="*/ 427 h 1440"/>
                <a:gd name="T38" fmla="*/ 775 w 793"/>
                <a:gd name="T39" fmla="*/ 367 h 1440"/>
                <a:gd name="T40" fmla="*/ 762 w 793"/>
                <a:gd name="T41" fmla="*/ 308 h 1440"/>
                <a:gd name="T42" fmla="*/ 744 w 793"/>
                <a:gd name="T43" fmla="*/ 249 h 1440"/>
                <a:gd name="T44" fmla="*/ 722 w 793"/>
                <a:gd name="T45" fmla="*/ 193 h 1440"/>
                <a:gd name="T46" fmla="*/ 697 w 793"/>
                <a:gd name="T47" fmla="*/ 137 h 1440"/>
                <a:gd name="T48" fmla="*/ 667 w 793"/>
                <a:gd name="T49" fmla="*/ 84 h 1440"/>
                <a:gd name="T50" fmla="*/ 639 w 793"/>
                <a:gd name="T51" fmla="*/ 41 h 1440"/>
                <a:gd name="T52" fmla="*/ 609 w 793"/>
                <a:gd name="T53" fmla="*/ 0 h 1440"/>
                <a:gd name="T54" fmla="*/ 521 w 793"/>
                <a:gd name="T55" fmla="*/ 247 h 1440"/>
                <a:gd name="T56" fmla="*/ 277 w 793"/>
                <a:gd name="T57" fmla="*/ 280 h 1440"/>
                <a:gd name="T58" fmla="*/ 294 w 793"/>
                <a:gd name="T59" fmla="*/ 308 h 1440"/>
                <a:gd name="T60" fmla="*/ 316 w 793"/>
                <a:gd name="T61" fmla="*/ 347 h 1440"/>
                <a:gd name="T62" fmla="*/ 332 w 793"/>
                <a:gd name="T63" fmla="*/ 389 h 1440"/>
                <a:gd name="T64" fmla="*/ 345 w 793"/>
                <a:gd name="T65" fmla="*/ 431 h 1440"/>
                <a:gd name="T66" fmla="*/ 353 w 793"/>
                <a:gd name="T67" fmla="*/ 475 h 1440"/>
                <a:gd name="T68" fmla="*/ 357 w 793"/>
                <a:gd name="T69" fmla="*/ 519 h 1440"/>
                <a:gd name="T70" fmla="*/ 355 w 793"/>
                <a:gd name="T71" fmla="*/ 564 h 1440"/>
                <a:gd name="T72" fmla="*/ 350 w 793"/>
                <a:gd name="T73" fmla="*/ 608 h 1440"/>
                <a:gd name="T74" fmla="*/ 339 w 793"/>
                <a:gd name="T75" fmla="*/ 652 h 1440"/>
                <a:gd name="T76" fmla="*/ 325 w 793"/>
                <a:gd name="T77" fmla="*/ 694 h 1440"/>
                <a:gd name="T78" fmla="*/ 306 w 793"/>
                <a:gd name="T79" fmla="*/ 734 h 1440"/>
                <a:gd name="T80" fmla="*/ 284 w 793"/>
                <a:gd name="T81" fmla="*/ 772 h 1440"/>
                <a:gd name="T82" fmla="*/ 257 w 793"/>
                <a:gd name="T83" fmla="*/ 808 h 1440"/>
                <a:gd name="T84" fmla="*/ 227 w 793"/>
                <a:gd name="T85" fmla="*/ 841 h 1440"/>
                <a:gd name="T86" fmla="*/ 193 w 793"/>
                <a:gd name="T87" fmla="*/ 871 h 1440"/>
                <a:gd name="T88" fmla="*/ 156 w 793"/>
                <a:gd name="T89" fmla="*/ 896 h 1440"/>
                <a:gd name="T90" fmla="*/ 113 w 793"/>
                <a:gd name="T91" fmla="*/ 761 h 1440"/>
                <a:gd name="T92" fmla="*/ 0 w 793"/>
                <a:gd name="T93" fmla="*/ 1169 h 1440"/>
                <a:gd name="T94" fmla="*/ 321 w 793"/>
                <a:gd name="T95" fmla="*/ 1439 h 1440"/>
                <a:gd name="T96" fmla="*/ 286 w 793"/>
                <a:gd name="T97" fmla="*/ 131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3" h="1440">
                  <a:moveTo>
                    <a:pt x="286" y="1316"/>
                  </a:moveTo>
                  <a:lnTo>
                    <a:pt x="340" y="1290"/>
                  </a:lnTo>
                  <a:lnTo>
                    <a:pt x="392" y="1260"/>
                  </a:lnTo>
                  <a:lnTo>
                    <a:pt x="442" y="1225"/>
                  </a:lnTo>
                  <a:lnTo>
                    <a:pt x="490" y="1187"/>
                  </a:lnTo>
                  <a:lnTo>
                    <a:pt x="535" y="1146"/>
                  </a:lnTo>
                  <a:lnTo>
                    <a:pt x="576" y="1102"/>
                  </a:lnTo>
                  <a:lnTo>
                    <a:pt x="616" y="1055"/>
                  </a:lnTo>
                  <a:lnTo>
                    <a:pt x="650" y="1005"/>
                  </a:lnTo>
                  <a:lnTo>
                    <a:pt x="682" y="953"/>
                  </a:lnTo>
                  <a:lnTo>
                    <a:pt x="709" y="900"/>
                  </a:lnTo>
                  <a:lnTo>
                    <a:pt x="734" y="844"/>
                  </a:lnTo>
                  <a:lnTo>
                    <a:pt x="753" y="786"/>
                  </a:lnTo>
                  <a:lnTo>
                    <a:pt x="770" y="727"/>
                  </a:lnTo>
                  <a:lnTo>
                    <a:pt x="781" y="668"/>
                  </a:lnTo>
                  <a:lnTo>
                    <a:pt x="789" y="608"/>
                  </a:lnTo>
                  <a:lnTo>
                    <a:pt x="792" y="547"/>
                  </a:lnTo>
                  <a:lnTo>
                    <a:pt x="790" y="487"/>
                  </a:lnTo>
                  <a:lnTo>
                    <a:pt x="786" y="427"/>
                  </a:lnTo>
                  <a:lnTo>
                    <a:pt x="775" y="367"/>
                  </a:lnTo>
                  <a:lnTo>
                    <a:pt x="762" y="308"/>
                  </a:lnTo>
                  <a:lnTo>
                    <a:pt x="744" y="249"/>
                  </a:lnTo>
                  <a:lnTo>
                    <a:pt x="722" y="193"/>
                  </a:lnTo>
                  <a:lnTo>
                    <a:pt x="697" y="137"/>
                  </a:lnTo>
                  <a:lnTo>
                    <a:pt x="667" y="84"/>
                  </a:lnTo>
                  <a:lnTo>
                    <a:pt x="639" y="41"/>
                  </a:lnTo>
                  <a:lnTo>
                    <a:pt x="609" y="0"/>
                  </a:lnTo>
                  <a:lnTo>
                    <a:pt x="521" y="247"/>
                  </a:lnTo>
                  <a:lnTo>
                    <a:pt x="277" y="280"/>
                  </a:lnTo>
                  <a:lnTo>
                    <a:pt x="294" y="308"/>
                  </a:lnTo>
                  <a:lnTo>
                    <a:pt x="316" y="347"/>
                  </a:lnTo>
                  <a:lnTo>
                    <a:pt x="332" y="389"/>
                  </a:lnTo>
                  <a:lnTo>
                    <a:pt x="345" y="431"/>
                  </a:lnTo>
                  <a:lnTo>
                    <a:pt x="353" y="475"/>
                  </a:lnTo>
                  <a:lnTo>
                    <a:pt x="357" y="519"/>
                  </a:lnTo>
                  <a:lnTo>
                    <a:pt x="355" y="564"/>
                  </a:lnTo>
                  <a:lnTo>
                    <a:pt x="350" y="608"/>
                  </a:lnTo>
                  <a:lnTo>
                    <a:pt x="339" y="652"/>
                  </a:lnTo>
                  <a:lnTo>
                    <a:pt x="325" y="694"/>
                  </a:lnTo>
                  <a:lnTo>
                    <a:pt x="306" y="734"/>
                  </a:lnTo>
                  <a:lnTo>
                    <a:pt x="284" y="772"/>
                  </a:lnTo>
                  <a:lnTo>
                    <a:pt x="257" y="808"/>
                  </a:lnTo>
                  <a:lnTo>
                    <a:pt x="227" y="841"/>
                  </a:lnTo>
                  <a:lnTo>
                    <a:pt x="193" y="871"/>
                  </a:lnTo>
                  <a:lnTo>
                    <a:pt x="156" y="896"/>
                  </a:lnTo>
                  <a:lnTo>
                    <a:pt x="113" y="761"/>
                  </a:lnTo>
                  <a:lnTo>
                    <a:pt x="0" y="1169"/>
                  </a:lnTo>
                  <a:lnTo>
                    <a:pt x="321" y="1439"/>
                  </a:lnTo>
                  <a:lnTo>
                    <a:pt x="286" y="1316"/>
                  </a:lnTo>
                </a:path>
              </a:pathLst>
            </a:custGeom>
            <a:grpFill/>
            <a:ln w="9525" cap="rnd" cmpd="sng">
              <a:solidFill>
                <a:schemeClr val="bg1">
                  <a:lumMod val="75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charset="0"/>
              </a:endParaRPr>
            </a:p>
          </p:txBody>
        </p:sp>
      </p:grpSp>
      <p:pic>
        <p:nvPicPr>
          <p:cNvPr id="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013" y="2009750"/>
            <a:ext cx="479425" cy="23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2" name="Gerade Verbindung 81"/>
          <p:cNvCxnSpPr>
            <a:stCxn id="87" idx="0"/>
            <a:endCxn id="118" idx="4"/>
          </p:cNvCxnSpPr>
          <p:nvPr/>
        </p:nvCxnSpPr>
        <p:spPr bwMode="auto">
          <a:xfrm flipH="1" flipV="1">
            <a:off x="2035175" y="4264000"/>
            <a:ext cx="6350" cy="1003300"/>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83" name="Gerade Verbindung 82"/>
          <p:cNvCxnSpPr/>
          <p:nvPr/>
        </p:nvCxnSpPr>
        <p:spPr bwMode="auto">
          <a:xfrm>
            <a:off x="1285875" y="4605312"/>
            <a:ext cx="769938" cy="661988"/>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84" name="Gerade Verbindung 83"/>
          <p:cNvCxnSpPr>
            <a:stCxn id="109" idx="3"/>
            <a:endCxn id="87" idx="0"/>
          </p:cNvCxnSpPr>
          <p:nvPr/>
        </p:nvCxnSpPr>
        <p:spPr bwMode="auto">
          <a:xfrm flipH="1">
            <a:off x="2041525" y="3775050"/>
            <a:ext cx="879475" cy="1492250"/>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85" name="Gerade Verbindung 84"/>
          <p:cNvCxnSpPr>
            <a:stCxn id="115" idx="3"/>
            <a:endCxn id="87" idx="0"/>
          </p:cNvCxnSpPr>
          <p:nvPr/>
        </p:nvCxnSpPr>
        <p:spPr bwMode="auto">
          <a:xfrm flipH="1">
            <a:off x="2041525" y="4827562"/>
            <a:ext cx="1060450" cy="439738"/>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86" name="Gerade Verbindung 85"/>
          <p:cNvCxnSpPr>
            <a:stCxn id="122" idx="3"/>
            <a:endCxn id="87" idx="0"/>
          </p:cNvCxnSpPr>
          <p:nvPr/>
        </p:nvCxnSpPr>
        <p:spPr bwMode="auto">
          <a:xfrm flipH="1">
            <a:off x="2041525" y="3694087"/>
            <a:ext cx="1728788" cy="1573213"/>
          </a:xfrm>
          <a:prstGeom prst="line">
            <a:avLst/>
          </a:prstGeom>
          <a:noFill/>
          <a:ln w="19050" cap="flat" cmpd="sng" algn="ctr">
            <a:solidFill>
              <a:schemeClr val="bg1">
                <a:lumMod val="50000"/>
              </a:schemeClr>
            </a:solidFill>
            <a:prstDash val="solid"/>
            <a:round/>
            <a:headEnd type="none" w="med" len="med"/>
            <a:tailEnd type="none" w="med" len="med"/>
          </a:ln>
          <a:effectLst/>
        </p:spPr>
      </p:cxnSp>
      <p:sp>
        <p:nvSpPr>
          <p:cNvPr id="87" name="Gleichschenkliges Dreieck 228"/>
          <p:cNvSpPr>
            <a:spLocks noChangeArrowheads="1"/>
          </p:cNvSpPr>
          <p:nvPr/>
        </p:nvSpPr>
        <p:spPr bwMode="auto">
          <a:xfrm>
            <a:off x="1987550" y="5267300"/>
            <a:ext cx="106363" cy="98425"/>
          </a:xfrm>
          <a:prstGeom prst="triangle">
            <a:avLst>
              <a:gd name="adj"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cxnSp>
        <p:nvCxnSpPr>
          <p:cNvPr id="88" name="Gerade Verbindung 87"/>
          <p:cNvCxnSpPr>
            <a:stCxn id="112" idx="3"/>
          </p:cNvCxnSpPr>
          <p:nvPr/>
        </p:nvCxnSpPr>
        <p:spPr bwMode="auto">
          <a:xfrm flipH="1">
            <a:off x="2035175" y="2732062"/>
            <a:ext cx="1595438" cy="2535238"/>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89" name="Gerade Verbindung 88"/>
          <p:cNvCxnSpPr>
            <a:stCxn id="106" idx="4"/>
            <a:endCxn id="87" idx="0"/>
          </p:cNvCxnSpPr>
          <p:nvPr/>
        </p:nvCxnSpPr>
        <p:spPr bwMode="auto">
          <a:xfrm flipH="1">
            <a:off x="2041525" y="3573437"/>
            <a:ext cx="457200" cy="1693863"/>
          </a:xfrm>
          <a:prstGeom prst="line">
            <a:avLst/>
          </a:prstGeom>
          <a:noFill/>
          <a:ln w="19050" cap="flat" cmpd="sng" algn="ctr">
            <a:solidFill>
              <a:schemeClr val="bg1">
                <a:lumMod val="50000"/>
              </a:schemeClr>
            </a:solidFill>
            <a:prstDash val="solid"/>
            <a:round/>
            <a:headEnd type="none" w="med" len="med"/>
            <a:tailEnd type="none" w="med" len="med"/>
          </a:ln>
          <a:effectLst/>
        </p:spPr>
      </p:cxnSp>
      <p:cxnSp>
        <p:nvCxnSpPr>
          <p:cNvPr id="90" name="Gerade Verbindung 89"/>
          <p:cNvCxnSpPr>
            <a:stCxn id="103" idx="4"/>
            <a:endCxn id="87" idx="0"/>
          </p:cNvCxnSpPr>
          <p:nvPr/>
        </p:nvCxnSpPr>
        <p:spPr bwMode="auto">
          <a:xfrm>
            <a:off x="1809750" y="3249587"/>
            <a:ext cx="231775" cy="2017713"/>
          </a:xfrm>
          <a:prstGeom prst="line">
            <a:avLst/>
          </a:prstGeom>
          <a:noFill/>
          <a:ln w="19050" cap="flat" cmpd="sng" algn="ctr">
            <a:solidFill>
              <a:schemeClr val="bg1">
                <a:lumMod val="50000"/>
              </a:schemeClr>
            </a:solidFill>
            <a:prstDash val="solid"/>
            <a:round/>
            <a:headEnd type="none" w="med" len="med"/>
            <a:tailEnd type="none" w="med" len="med"/>
          </a:ln>
          <a:effectLst/>
        </p:spPr>
      </p:cxnSp>
      <p:sp>
        <p:nvSpPr>
          <p:cNvPr id="91" name="Ellipse 101"/>
          <p:cNvSpPr>
            <a:spLocks noChangeArrowheads="1"/>
          </p:cNvSpPr>
          <p:nvPr/>
        </p:nvSpPr>
        <p:spPr bwMode="auto">
          <a:xfrm>
            <a:off x="782638" y="4244950"/>
            <a:ext cx="811212" cy="779462"/>
          </a:xfrm>
          <a:prstGeom prst="ellipse">
            <a:avLst/>
          </a:prstGeom>
          <a:solidFill>
            <a:srgbClr val="FFC000">
              <a:alpha val="21960"/>
            </a:srgbClr>
          </a:solidFill>
          <a:ln w="9525" algn="ctr">
            <a:solidFill>
              <a:srgbClr val="FFC00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92" name="Ellipse 102"/>
          <p:cNvSpPr>
            <a:spLocks noChangeArrowheads="1"/>
          </p:cNvSpPr>
          <p:nvPr/>
        </p:nvSpPr>
        <p:spPr bwMode="auto">
          <a:xfrm>
            <a:off x="2736850" y="4210025"/>
            <a:ext cx="990600" cy="952500"/>
          </a:xfrm>
          <a:prstGeom prst="ellipse">
            <a:avLst/>
          </a:prstGeom>
          <a:solidFill>
            <a:srgbClr val="99CC00">
              <a:alpha val="21960"/>
            </a:srgbClr>
          </a:solidFill>
          <a:ln w="9525" algn="ctr">
            <a:solidFill>
              <a:srgbClr val="92D05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93" name="Ellipse 103"/>
          <p:cNvSpPr>
            <a:spLocks noChangeArrowheads="1"/>
          </p:cNvSpPr>
          <p:nvPr/>
        </p:nvSpPr>
        <p:spPr bwMode="auto">
          <a:xfrm>
            <a:off x="2479675" y="3108300"/>
            <a:ext cx="1160463" cy="1112837"/>
          </a:xfrm>
          <a:prstGeom prst="ellipse">
            <a:avLst/>
          </a:prstGeom>
          <a:solidFill>
            <a:srgbClr val="FF0000">
              <a:alpha val="21960"/>
            </a:srgbClr>
          </a:solidFill>
          <a:ln w="9525" algn="ctr">
            <a:solidFill>
              <a:srgbClr val="FF000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94" name="Ellipse 104"/>
          <p:cNvSpPr>
            <a:spLocks noChangeArrowheads="1"/>
          </p:cNvSpPr>
          <p:nvPr/>
        </p:nvSpPr>
        <p:spPr bwMode="auto">
          <a:xfrm>
            <a:off x="1411288" y="2670150"/>
            <a:ext cx="811212" cy="779462"/>
          </a:xfrm>
          <a:prstGeom prst="ellipse">
            <a:avLst/>
          </a:prstGeom>
          <a:solidFill>
            <a:srgbClr val="00B0F0">
              <a:alpha val="21960"/>
            </a:srgbClr>
          </a:solidFill>
          <a:ln w="9525" algn="ctr">
            <a:solidFill>
              <a:srgbClr val="00B0F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95" name="Ellipse 105"/>
          <p:cNvSpPr>
            <a:spLocks noChangeArrowheads="1"/>
          </p:cNvSpPr>
          <p:nvPr/>
        </p:nvSpPr>
        <p:spPr bwMode="auto">
          <a:xfrm>
            <a:off x="3354388" y="2216125"/>
            <a:ext cx="812800" cy="779462"/>
          </a:xfrm>
          <a:prstGeom prst="ellipse">
            <a:avLst/>
          </a:prstGeom>
          <a:solidFill>
            <a:srgbClr val="002060">
              <a:alpha val="21960"/>
            </a:srgbClr>
          </a:solidFill>
          <a:ln w="9525" algn="ctr">
            <a:solidFill>
              <a:srgbClr val="00206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96" name="Ellipse 107"/>
          <p:cNvSpPr>
            <a:spLocks noChangeArrowheads="1"/>
          </p:cNvSpPr>
          <p:nvPr/>
        </p:nvSpPr>
        <p:spPr bwMode="auto">
          <a:xfrm>
            <a:off x="3406775" y="3081312"/>
            <a:ext cx="976313" cy="936625"/>
          </a:xfrm>
          <a:prstGeom prst="ellipse">
            <a:avLst/>
          </a:prstGeom>
          <a:solidFill>
            <a:srgbClr val="00B050">
              <a:alpha val="21960"/>
            </a:srgbClr>
          </a:solidFill>
          <a:ln w="9525" algn="ctr">
            <a:solidFill>
              <a:srgbClr val="00B05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grpSp>
        <p:nvGrpSpPr>
          <p:cNvPr id="97" name="Gruppieren 59"/>
          <p:cNvGrpSpPr>
            <a:grpSpLocks/>
          </p:cNvGrpSpPr>
          <p:nvPr/>
        </p:nvGrpSpPr>
        <p:grpSpPr bwMode="auto">
          <a:xfrm>
            <a:off x="1008063" y="4443388"/>
            <a:ext cx="382588" cy="382587"/>
            <a:chOff x="-2484977" y="3065582"/>
            <a:chExt cx="576081" cy="579446"/>
          </a:xfrm>
        </p:grpSpPr>
        <p:sp>
          <p:nvSpPr>
            <p:cNvPr id="98" name="Ellipse 60"/>
            <p:cNvSpPr>
              <a:spLocks noChangeArrowheads="1"/>
            </p:cNvSpPr>
            <p:nvPr/>
          </p:nvSpPr>
          <p:spPr bwMode="auto">
            <a:xfrm>
              <a:off x="-2484975" y="3068949"/>
              <a:ext cx="576079"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99" name="Ellipse 62"/>
            <p:cNvSpPr>
              <a:spLocks noChangeArrowheads="1"/>
            </p:cNvSpPr>
            <p:nvPr/>
          </p:nvSpPr>
          <p:spPr bwMode="auto">
            <a:xfrm>
              <a:off x="-2484977" y="3065582"/>
              <a:ext cx="576079" cy="576079"/>
            </a:xfrm>
            <a:prstGeom prst="ellipse">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sp>
        <p:nvSpPr>
          <p:cNvPr id="100" name="Ellipse 100"/>
          <p:cNvSpPr>
            <a:spLocks noChangeArrowheads="1"/>
          </p:cNvSpPr>
          <p:nvPr/>
        </p:nvSpPr>
        <p:spPr bwMode="auto">
          <a:xfrm>
            <a:off x="1501775" y="3584550"/>
            <a:ext cx="1022350" cy="981075"/>
          </a:xfrm>
          <a:prstGeom prst="ellipse">
            <a:avLst/>
          </a:prstGeom>
          <a:solidFill>
            <a:srgbClr val="7030A0">
              <a:alpha val="21960"/>
            </a:srgbClr>
          </a:solidFill>
          <a:ln w="9525" algn="ctr">
            <a:solidFill>
              <a:srgbClr val="7030A0"/>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grpSp>
        <p:nvGrpSpPr>
          <p:cNvPr id="101" name="Gruppieren 59"/>
          <p:cNvGrpSpPr>
            <a:grpSpLocks/>
          </p:cNvGrpSpPr>
          <p:nvPr/>
        </p:nvGrpSpPr>
        <p:grpSpPr bwMode="auto">
          <a:xfrm>
            <a:off x="1619251" y="2868588"/>
            <a:ext cx="381001" cy="382587"/>
            <a:chOff x="-2484984" y="3065582"/>
            <a:chExt cx="576083" cy="579446"/>
          </a:xfrm>
        </p:grpSpPr>
        <p:sp>
          <p:nvSpPr>
            <p:cNvPr id="102" name="Ellipse 60"/>
            <p:cNvSpPr>
              <a:spLocks noChangeArrowheads="1"/>
            </p:cNvSpPr>
            <p:nvPr/>
          </p:nvSpPr>
          <p:spPr bwMode="auto">
            <a:xfrm>
              <a:off x="-2484984" y="3068949"/>
              <a:ext cx="576081"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03" name="Ellipse 62"/>
            <p:cNvSpPr>
              <a:spLocks noChangeArrowheads="1"/>
            </p:cNvSpPr>
            <p:nvPr/>
          </p:nvSpPr>
          <p:spPr bwMode="auto">
            <a:xfrm>
              <a:off x="-2484982" y="3065582"/>
              <a:ext cx="576081" cy="576079"/>
            </a:xfrm>
            <a:prstGeom prst="ellipse">
              <a:avLst/>
            </a:prstGeom>
            <a:noFill/>
            <a:ln w="28575" algn="ctr">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grpSp>
        <p:nvGrpSpPr>
          <p:cNvPr id="104" name="Gruppieren 59"/>
          <p:cNvGrpSpPr>
            <a:grpSpLocks/>
          </p:cNvGrpSpPr>
          <p:nvPr/>
        </p:nvGrpSpPr>
        <p:grpSpPr bwMode="auto">
          <a:xfrm>
            <a:off x="2308226" y="3194029"/>
            <a:ext cx="381001" cy="382585"/>
            <a:chOff x="-2484984" y="3065582"/>
            <a:chExt cx="576083" cy="579444"/>
          </a:xfrm>
        </p:grpSpPr>
        <p:sp>
          <p:nvSpPr>
            <p:cNvPr id="105" name="Ellipse 60"/>
            <p:cNvSpPr>
              <a:spLocks noChangeArrowheads="1"/>
            </p:cNvSpPr>
            <p:nvPr/>
          </p:nvSpPr>
          <p:spPr bwMode="auto">
            <a:xfrm>
              <a:off x="-2484984" y="3068947"/>
              <a:ext cx="576081"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06" name="Ellipse 62"/>
            <p:cNvSpPr>
              <a:spLocks noChangeArrowheads="1"/>
            </p:cNvSpPr>
            <p:nvPr/>
          </p:nvSpPr>
          <p:spPr bwMode="auto">
            <a:xfrm>
              <a:off x="-2484982" y="3065582"/>
              <a:ext cx="576081" cy="576081"/>
            </a:xfrm>
            <a:prstGeom prst="ellipse">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grpSp>
        <p:nvGrpSpPr>
          <p:cNvPr id="107" name="Gruppieren 59"/>
          <p:cNvGrpSpPr>
            <a:grpSpLocks/>
          </p:cNvGrpSpPr>
          <p:nvPr/>
        </p:nvGrpSpPr>
        <p:grpSpPr bwMode="auto">
          <a:xfrm>
            <a:off x="2865439" y="3449613"/>
            <a:ext cx="381001" cy="382587"/>
            <a:chOff x="-2484984" y="3065582"/>
            <a:chExt cx="576083" cy="579446"/>
          </a:xfrm>
        </p:grpSpPr>
        <p:sp>
          <p:nvSpPr>
            <p:cNvPr id="108" name="Ellipse 60"/>
            <p:cNvSpPr>
              <a:spLocks noChangeArrowheads="1"/>
            </p:cNvSpPr>
            <p:nvPr/>
          </p:nvSpPr>
          <p:spPr bwMode="auto">
            <a:xfrm>
              <a:off x="-2484984" y="3068949"/>
              <a:ext cx="576081"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09" name="Ellipse 62"/>
            <p:cNvSpPr>
              <a:spLocks noChangeArrowheads="1"/>
            </p:cNvSpPr>
            <p:nvPr/>
          </p:nvSpPr>
          <p:spPr bwMode="auto">
            <a:xfrm>
              <a:off x="-2484982" y="3065582"/>
              <a:ext cx="576081" cy="576079"/>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grpSp>
        <p:nvGrpSpPr>
          <p:cNvPr id="110" name="Gruppieren 59"/>
          <p:cNvGrpSpPr>
            <a:grpSpLocks/>
          </p:cNvGrpSpPr>
          <p:nvPr/>
        </p:nvGrpSpPr>
        <p:grpSpPr bwMode="auto">
          <a:xfrm>
            <a:off x="3573463" y="2408213"/>
            <a:ext cx="382588" cy="382587"/>
            <a:chOff x="-2484977" y="3065582"/>
            <a:chExt cx="576081" cy="579446"/>
          </a:xfrm>
        </p:grpSpPr>
        <p:sp>
          <p:nvSpPr>
            <p:cNvPr id="111" name="Ellipse 60"/>
            <p:cNvSpPr>
              <a:spLocks noChangeArrowheads="1"/>
            </p:cNvSpPr>
            <p:nvPr/>
          </p:nvSpPr>
          <p:spPr bwMode="auto">
            <a:xfrm>
              <a:off x="-2484975" y="3068949"/>
              <a:ext cx="576079"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12" name="Ellipse 62"/>
            <p:cNvSpPr>
              <a:spLocks noChangeArrowheads="1"/>
            </p:cNvSpPr>
            <p:nvPr/>
          </p:nvSpPr>
          <p:spPr bwMode="auto">
            <a:xfrm>
              <a:off x="-2484977" y="3065582"/>
              <a:ext cx="576079" cy="576079"/>
            </a:xfrm>
            <a:prstGeom prst="ellipse">
              <a:avLst/>
            </a:prstGeom>
            <a:noFill/>
            <a:ln w="28575" algn="ctr">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grpSp>
        <p:nvGrpSpPr>
          <p:cNvPr id="113" name="Gruppieren 59"/>
          <p:cNvGrpSpPr>
            <a:grpSpLocks/>
          </p:cNvGrpSpPr>
          <p:nvPr/>
        </p:nvGrpSpPr>
        <p:grpSpPr bwMode="auto">
          <a:xfrm>
            <a:off x="3046414" y="4503713"/>
            <a:ext cx="381001" cy="382587"/>
            <a:chOff x="-2484984" y="3065582"/>
            <a:chExt cx="576083" cy="579446"/>
          </a:xfrm>
        </p:grpSpPr>
        <p:sp>
          <p:nvSpPr>
            <p:cNvPr id="114" name="Ellipse 60"/>
            <p:cNvSpPr>
              <a:spLocks noChangeArrowheads="1"/>
            </p:cNvSpPr>
            <p:nvPr/>
          </p:nvSpPr>
          <p:spPr bwMode="auto">
            <a:xfrm>
              <a:off x="-2484984" y="3068949"/>
              <a:ext cx="576081"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15" name="Ellipse 62"/>
            <p:cNvSpPr>
              <a:spLocks noChangeArrowheads="1"/>
            </p:cNvSpPr>
            <p:nvPr/>
          </p:nvSpPr>
          <p:spPr bwMode="auto">
            <a:xfrm>
              <a:off x="-2484982" y="3065582"/>
              <a:ext cx="576081" cy="576079"/>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grpSp>
        <p:nvGrpSpPr>
          <p:cNvPr id="116" name="Gruppieren 59"/>
          <p:cNvGrpSpPr>
            <a:grpSpLocks/>
          </p:cNvGrpSpPr>
          <p:nvPr/>
        </p:nvGrpSpPr>
        <p:grpSpPr bwMode="auto">
          <a:xfrm>
            <a:off x="1844676" y="3883004"/>
            <a:ext cx="381001" cy="382585"/>
            <a:chOff x="-2484984" y="3065582"/>
            <a:chExt cx="576083" cy="579444"/>
          </a:xfrm>
        </p:grpSpPr>
        <p:sp>
          <p:nvSpPr>
            <p:cNvPr id="117" name="Ellipse 60"/>
            <p:cNvSpPr>
              <a:spLocks noChangeArrowheads="1"/>
            </p:cNvSpPr>
            <p:nvPr/>
          </p:nvSpPr>
          <p:spPr bwMode="auto">
            <a:xfrm>
              <a:off x="-2484984" y="3068947"/>
              <a:ext cx="576081"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18" name="Ellipse 62"/>
            <p:cNvSpPr>
              <a:spLocks noChangeArrowheads="1"/>
            </p:cNvSpPr>
            <p:nvPr/>
          </p:nvSpPr>
          <p:spPr bwMode="auto">
            <a:xfrm>
              <a:off x="-2484982" y="3065582"/>
              <a:ext cx="576081" cy="576081"/>
            </a:xfrm>
            <a:prstGeom prst="ellipse">
              <a:avLst/>
            </a:pr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sp>
        <p:nvSpPr>
          <p:cNvPr id="119" name="Ellipse 200"/>
          <p:cNvSpPr>
            <a:spLocks noChangeArrowheads="1"/>
          </p:cNvSpPr>
          <p:nvPr/>
        </p:nvSpPr>
        <p:spPr bwMode="auto">
          <a:xfrm>
            <a:off x="1663700" y="4906937"/>
            <a:ext cx="722313" cy="722313"/>
          </a:xfrm>
          <a:prstGeom prst="ellipse">
            <a:avLst/>
          </a:prstGeom>
          <a:solidFill>
            <a:srgbClr val="EAEAEA">
              <a:alpha val="49019"/>
            </a:srgbClr>
          </a:solidFill>
          <a:ln w="9525" algn="ctr">
            <a:solidFill>
              <a:schemeClr val="bg2"/>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grpSp>
        <p:nvGrpSpPr>
          <p:cNvPr id="120" name="Gruppieren 59"/>
          <p:cNvGrpSpPr>
            <a:grpSpLocks/>
          </p:cNvGrpSpPr>
          <p:nvPr/>
        </p:nvGrpSpPr>
        <p:grpSpPr bwMode="auto">
          <a:xfrm>
            <a:off x="3713164" y="3368654"/>
            <a:ext cx="381001" cy="382585"/>
            <a:chOff x="-2484984" y="3065582"/>
            <a:chExt cx="576083" cy="579444"/>
          </a:xfrm>
        </p:grpSpPr>
        <p:sp>
          <p:nvSpPr>
            <p:cNvPr id="121" name="Ellipse 60"/>
            <p:cNvSpPr>
              <a:spLocks noChangeArrowheads="1"/>
            </p:cNvSpPr>
            <p:nvPr/>
          </p:nvSpPr>
          <p:spPr bwMode="auto">
            <a:xfrm>
              <a:off x="-2484984" y="3068947"/>
              <a:ext cx="576081" cy="576079"/>
            </a:xfrm>
            <a:prstGeom prst="ellipse">
              <a:avLst/>
            </a:prstGeom>
            <a:solidFill>
              <a:schemeClr val="bg1"/>
            </a:solidFill>
            <a:ln w="28575" algn="ctr">
              <a:solidFill>
                <a:srgbClr val="000000"/>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22" name="Ellipse 62"/>
            <p:cNvSpPr>
              <a:spLocks noChangeArrowheads="1"/>
            </p:cNvSpPr>
            <p:nvPr/>
          </p:nvSpPr>
          <p:spPr bwMode="auto">
            <a:xfrm>
              <a:off x="-2484982" y="3065582"/>
              <a:ext cx="576081" cy="576081"/>
            </a:xfrm>
            <a:prstGeom prst="ellipse">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pic>
        <p:nvPicPr>
          <p:cNvPr id="12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0" y="2938437"/>
            <a:ext cx="26670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013" y="3579787"/>
            <a:ext cx="336550" cy="220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 name="Picture 3"/>
          <p:cNvPicPr>
            <a:picLocks noChangeAspect="1" noChangeArrowheads="1"/>
          </p:cNvPicPr>
          <p:nvPr/>
        </p:nvPicPr>
        <p:blipFill>
          <a:blip r:embed="rId5">
            <a:extLst>
              <a:ext uri="{28A0092B-C50C-407E-A947-70E740481C1C}">
                <a14:useLocalDpi xmlns:a14="http://schemas.microsoft.com/office/drawing/2010/main" val="0"/>
              </a:ext>
            </a:extLst>
          </a:blip>
          <a:srcRect l="17627" t="15279" r="31714" b="8064"/>
          <a:stretch>
            <a:fillRect/>
          </a:stretch>
        </p:blipFill>
        <p:spPr bwMode="auto">
          <a:xfrm>
            <a:off x="1906588" y="3944912"/>
            <a:ext cx="2413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5688" y="3254350"/>
            <a:ext cx="35242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013" y="3468662"/>
            <a:ext cx="260350"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6963" y="2482825"/>
            <a:ext cx="246062" cy="19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088" y="4554512"/>
            <a:ext cx="273050"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7525" y="4562450"/>
            <a:ext cx="369888"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 name="Text Box 14"/>
          <p:cNvSpPr txBox="1">
            <a:spLocks noChangeArrowheads="1"/>
          </p:cNvSpPr>
          <p:nvPr/>
        </p:nvSpPr>
        <p:spPr bwMode="gray">
          <a:xfrm>
            <a:off x="368300" y="1664559"/>
            <a:ext cx="146050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20000"/>
              </a:spcBef>
              <a:buFont typeface="Arial" charset="0"/>
              <a:buNone/>
              <a:defRPr/>
            </a:pPr>
            <a:r>
              <a:rPr lang="en-US" sz="1100" dirty="0" smtClean="0">
                <a:latin typeface="Arial" panose="020B0604020202020204" pitchFamily="34" charset="0"/>
                <a:cs typeface="Arial" panose="020B0604020202020204" pitchFamily="34" charset="0"/>
              </a:rPr>
              <a:t>Some data</a:t>
            </a:r>
            <a:r>
              <a:rPr lang="de-DE" sz="110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exchange in the background</a:t>
            </a:r>
            <a:endParaRPr lang="en-US" sz="1100" dirty="0">
              <a:latin typeface="Arial" panose="020B0604020202020204" pitchFamily="34" charset="0"/>
              <a:cs typeface="Arial" panose="020B0604020202020204" pitchFamily="34" charset="0"/>
            </a:endParaRPr>
          </a:p>
        </p:txBody>
      </p:sp>
      <p:sp>
        <p:nvSpPr>
          <p:cNvPr id="132" name="Ellipse 258"/>
          <p:cNvSpPr>
            <a:spLocks noChangeArrowheads="1"/>
          </p:cNvSpPr>
          <p:nvPr/>
        </p:nvSpPr>
        <p:spPr bwMode="auto">
          <a:xfrm>
            <a:off x="1338263" y="5059337"/>
            <a:ext cx="722312" cy="722313"/>
          </a:xfrm>
          <a:prstGeom prst="ellipse">
            <a:avLst/>
          </a:prstGeom>
          <a:solidFill>
            <a:srgbClr val="EAEAEA">
              <a:alpha val="49019"/>
            </a:srgbClr>
          </a:solidFill>
          <a:ln w="9525" algn="ctr">
            <a:solidFill>
              <a:schemeClr val="bg2"/>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133" name="Ellipse 260"/>
          <p:cNvSpPr>
            <a:spLocks noChangeArrowheads="1"/>
          </p:cNvSpPr>
          <p:nvPr/>
        </p:nvSpPr>
        <p:spPr bwMode="auto">
          <a:xfrm>
            <a:off x="1947863" y="5000600"/>
            <a:ext cx="722312" cy="722312"/>
          </a:xfrm>
          <a:prstGeom prst="ellipse">
            <a:avLst/>
          </a:prstGeom>
          <a:solidFill>
            <a:srgbClr val="EAEAEA">
              <a:alpha val="49019"/>
            </a:srgbClr>
          </a:solidFill>
          <a:ln w="9525" algn="ctr">
            <a:solidFill>
              <a:schemeClr val="bg2"/>
            </a:solidFill>
            <a:round/>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sp>
        <p:nvSpPr>
          <p:cNvPr id="134" name="Textfeld 133"/>
          <p:cNvSpPr txBox="1"/>
          <p:nvPr/>
        </p:nvSpPr>
        <p:spPr>
          <a:xfrm>
            <a:off x="782638" y="5084737"/>
            <a:ext cx="2527300" cy="523220"/>
          </a:xfrm>
          <a:prstGeom prst="rect">
            <a:avLst/>
          </a:prstGeom>
          <a:noFill/>
        </p:spPr>
        <p:txBody>
          <a:bodyPr>
            <a:spAutoFit/>
          </a:bodyPr>
          <a:lstStyle/>
          <a:p>
            <a:pPr algn="ctr">
              <a:buFont typeface="Arial" charset="0"/>
              <a:buNone/>
              <a:defRPr/>
            </a:pPr>
            <a:r>
              <a:rPr lang="de-DE" sz="1400" b="1" dirty="0">
                <a:latin typeface="Arial" panose="020B0604020202020204" pitchFamily="34" charset="0"/>
                <a:cs typeface="Arial" panose="020B0604020202020204" pitchFamily="34" charset="0"/>
              </a:rPr>
              <a:t>3rd </a:t>
            </a:r>
            <a:r>
              <a:rPr lang="en-US" sz="1400" b="1" dirty="0" smtClean="0">
                <a:latin typeface="Arial" panose="020B0604020202020204" pitchFamily="34" charset="0"/>
                <a:cs typeface="Arial" panose="020B0604020202020204" pitchFamily="34" charset="0"/>
              </a:rPr>
              <a:t>party</a:t>
            </a:r>
            <a:r>
              <a:rPr lang="de-DE" sz="1400" b="1" dirty="0" smtClean="0">
                <a:latin typeface="Arial" panose="020B0604020202020204" pitchFamily="34" charset="0"/>
                <a:cs typeface="Arial" panose="020B0604020202020204" pitchFamily="34" charset="0"/>
              </a:rPr>
              <a:t> </a:t>
            </a:r>
            <a:r>
              <a:rPr lang="de-DE" sz="1400" b="1" dirty="0">
                <a:latin typeface="Arial" panose="020B0604020202020204" pitchFamily="34" charset="0"/>
                <a:cs typeface="Arial" panose="020B0604020202020204" pitchFamily="34" charset="0"/>
              </a:rPr>
              <a:t/>
            </a:r>
            <a:br>
              <a:rPr lang="de-DE" sz="1400" b="1"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ticket</a:t>
            </a:r>
            <a:r>
              <a:rPr lang="en-US" sz="1400" b="1" dirty="0">
                <a:latin typeface="Arial" panose="020B0604020202020204" pitchFamily="34" charset="0"/>
                <a:cs typeface="Arial" panose="020B0604020202020204" pitchFamily="34" charset="0"/>
              </a:rPr>
              <a:t> vendors</a:t>
            </a:r>
            <a:endParaRPr lang="de-DE" sz="1400" b="1" dirty="0">
              <a:latin typeface="Arial" panose="020B0604020202020204" pitchFamily="34" charset="0"/>
              <a:cs typeface="Arial" panose="020B0604020202020204" pitchFamily="34" charset="0"/>
            </a:endParaRPr>
          </a:p>
        </p:txBody>
      </p:sp>
      <p:grpSp>
        <p:nvGrpSpPr>
          <p:cNvPr id="135" name="Gruppieren 247"/>
          <p:cNvGrpSpPr>
            <a:grpSpLocks/>
          </p:cNvGrpSpPr>
          <p:nvPr/>
        </p:nvGrpSpPr>
        <p:grpSpPr bwMode="auto">
          <a:xfrm>
            <a:off x="4973616" y="3234537"/>
            <a:ext cx="1114425" cy="1116012"/>
            <a:chOff x="4893661" y="2455649"/>
            <a:chExt cx="648090" cy="648090"/>
          </a:xfrm>
        </p:grpSpPr>
        <p:sp>
          <p:nvSpPr>
            <p:cNvPr id="136" name="Ellipse 261"/>
            <p:cNvSpPr>
              <a:spLocks noChangeArrowheads="1"/>
            </p:cNvSpPr>
            <p:nvPr/>
          </p:nvSpPr>
          <p:spPr bwMode="auto">
            <a:xfrm>
              <a:off x="4893661" y="2455649"/>
              <a:ext cx="648090" cy="648090"/>
            </a:xfrm>
            <a:prstGeom prst="ellipse">
              <a:avLst/>
            </a:prstGeom>
            <a:solidFill>
              <a:schemeClr val="bg1"/>
            </a:solidFill>
            <a:ln w="9525" algn="ctr">
              <a:solidFill>
                <a:schemeClr val="bg2"/>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p>
          </p:txBody>
        </p:sp>
        <p:pic>
          <p:nvPicPr>
            <p:cNvPr id="137" name="Picture 2" descr="http://hexus.net/media/uploaded/2014/3/5af8902c-2d1f-4006-9c47-2c6ecd03daaf.jpg"/>
            <p:cNvPicPr>
              <a:picLocks noChangeAspect="1" noChangeArrowheads="1"/>
            </p:cNvPicPr>
            <p:nvPr/>
          </p:nvPicPr>
          <p:blipFill>
            <a:blip r:embed="rId11">
              <a:extLst>
                <a:ext uri="{28A0092B-C50C-407E-A947-70E740481C1C}">
                  <a14:useLocalDpi xmlns:a14="http://schemas.microsoft.com/office/drawing/2010/main" val="0"/>
                </a:ext>
              </a:extLst>
            </a:blip>
            <a:srcRect l="14047" r="11264"/>
            <a:stretch>
              <a:fillRect/>
            </a:stretch>
          </p:blipFill>
          <p:spPr bwMode="auto">
            <a:xfrm>
              <a:off x="4928173" y="2537528"/>
              <a:ext cx="613578" cy="52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 name="Rechteck 137"/>
          <p:cNvSpPr/>
          <p:nvPr/>
        </p:nvSpPr>
        <p:spPr>
          <a:xfrm rot="1695888">
            <a:off x="3127263" y="1974923"/>
            <a:ext cx="2472151" cy="307777"/>
          </a:xfrm>
          <a:prstGeom prst="rect">
            <a:avLst/>
          </a:prstGeom>
          <a:solidFill>
            <a:schemeClr val="bg1"/>
          </a:solidFill>
        </p:spPr>
        <p:txBody>
          <a:bodyPr wrap="none">
            <a:spAutoFit/>
          </a:bodyPr>
          <a:lstStyle/>
          <a:p>
            <a:pPr algn="ctr">
              <a:spcBef>
                <a:spcPct val="20000"/>
              </a:spcBef>
              <a:buFont typeface="Arial" charset="0"/>
              <a:buNone/>
              <a:defRPr/>
            </a:pPr>
            <a:r>
              <a:rPr lang="en-US" sz="1400" dirty="0">
                <a:latin typeface="Arial" panose="020B0604020202020204" pitchFamily="34" charset="0"/>
                <a:cs typeface="Arial" panose="020B0604020202020204" pitchFamily="34" charset="0"/>
              </a:rPr>
              <a:t>Current situation (schematic)</a:t>
            </a:r>
          </a:p>
        </p:txBody>
      </p:sp>
    </p:spTree>
    <p:extLst>
      <p:ext uri="{BB962C8B-B14F-4D97-AF65-F5344CB8AC3E}">
        <p14:creationId xmlns:p14="http://schemas.microsoft.com/office/powerpoint/2010/main" val="1771587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US" altLang="de-DE" sz="3200" dirty="0"/>
              <a:t>Besides significant legislative pressure the business context is changing dramatically – opportunities and threats for rail distribution</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6" name="Rectangle 12"/>
          <p:cNvSpPr>
            <a:spLocks noChangeArrowheads="1"/>
          </p:cNvSpPr>
          <p:nvPr/>
        </p:nvSpPr>
        <p:spPr bwMode="auto">
          <a:xfrm>
            <a:off x="200024" y="4709875"/>
            <a:ext cx="11687175" cy="1332337"/>
          </a:xfrm>
          <a:prstGeom prst="rect">
            <a:avLst/>
          </a:prstGeom>
          <a:solidFill>
            <a:srgbClr val="EAEAEA"/>
          </a:solidFill>
          <a:ln w="9525" algn="ctr">
            <a:solidFill>
              <a:schemeClr val="bg2"/>
            </a:solidFill>
            <a:miter lim="800000"/>
            <a:headEnd/>
            <a:tailEnd/>
          </a:ln>
        </p:spPr>
        <p:txBody>
          <a:bodyPr lIns="90000" tIns="90000" rIns="90000" bIns="90000" anchor="ctr"/>
          <a:lstStyle/>
          <a:p>
            <a:pPr algn="ctr" eaLnBrk="1" hangingPunct="1">
              <a:spcBef>
                <a:spcPts val="250"/>
              </a:spcBef>
              <a:buFont typeface="Arial" charset="0"/>
              <a:buNone/>
              <a:defRPr/>
            </a:pPr>
            <a:r>
              <a:rPr lang="en-GB" sz="1600" b="1" dirty="0" smtClean="0">
                <a:latin typeface="Arial" panose="020B0604020202020204" pitchFamily="34" charset="0"/>
                <a:cs typeface="Arial" panose="020B0604020202020204" pitchFamily="34" charset="0"/>
                <a:sym typeface="Wingdings" pitchFamily="2" charset="2"/>
              </a:rPr>
              <a:t>Sector approach: </a:t>
            </a:r>
          </a:p>
          <a:p>
            <a:pPr marL="285750" indent="-285750" algn="l" eaLnBrk="1" hangingPunct="1">
              <a:spcBef>
                <a:spcPts val="250"/>
              </a:spcBef>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sym typeface="Wingdings" pitchFamily="2" charset="2"/>
              </a:rPr>
              <a:t>Be cheerful and constructive, but only do the minimum </a:t>
            </a:r>
            <a:r>
              <a:rPr lang="en-GB" sz="1600" i="1" dirty="0" smtClean="0">
                <a:latin typeface="Arial" panose="020B0604020202020204" pitchFamily="34" charset="0"/>
                <a:cs typeface="Arial" panose="020B0604020202020204" pitchFamily="34" charset="0"/>
                <a:sym typeface="Wingdings" panose="05000000000000000000" pitchFamily="2" charset="2"/>
              </a:rPr>
              <a:t> Sector’s </a:t>
            </a:r>
            <a:r>
              <a:rPr lang="en-GB" sz="1600" i="1" dirty="0" smtClean="0">
                <a:latin typeface="Arial" panose="020B0604020202020204" pitchFamily="34" charset="0"/>
                <a:cs typeface="Arial" panose="020B0604020202020204" pitchFamily="34" charset="0"/>
              </a:rPr>
              <a:t>TAP TSI governance</a:t>
            </a:r>
            <a:endParaRPr lang="en-GB" sz="1600" i="1" dirty="0" smtClean="0">
              <a:latin typeface="Arial" panose="020B0604020202020204" pitchFamily="34" charset="0"/>
              <a:cs typeface="Arial" panose="020B0604020202020204" pitchFamily="34" charset="0"/>
              <a:sym typeface="Wingdings" pitchFamily="2" charset="2"/>
            </a:endParaRPr>
          </a:p>
          <a:p>
            <a:pPr marL="285750" indent="-285750" algn="l" eaLnBrk="1" hangingPunct="1">
              <a:spcBef>
                <a:spcPts val="250"/>
              </a:spcBef>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sym typeface="Wingdings" pitchFamily="2" charset="2"/>
              </a:rPr>
              <a:t>Specify a market-driven</a:t>
            </a:r>
            <a:r>
              <a:rPr lang="en-GB" sz="1600" dirty="0">
                <a:latin typeface="Arial" panose="020B0604020202020204" pitchFamily="34" charset="0"/>
                <a:cs typeface="Arial" panose="020B0604020202020204" pitchFamily="34" charset="0"/>
                <a:sym typeface="Wingdings" pitchFamily="2" charset="2"/>
              </a:rPr>
              <a:t>, cost-effective open IT </a:t>
            </a:r>
            <a:r>
              <a:rPr lang="en-GB" sz="1600" dirty="0">
                <a:latin typeface="Arial" panose="020B0604020202020204" pitchFamily="34" charset="0"/>
                <a:cs typeface="Arial" panose="020B0604020202020204" pitchFamily="34" charset="0"/>
              </a:rPr>
              <a:t>framework for cross-carrier </a:t>
            </a:r>
            <a:r>
              <a:rPr lang="en-GB" sz="1600" dirty="0" smtClean="0">
                <a:latin typeface="Arial" panose="020B0604020202020204" pitchFamily="34" charset="0"/>
                <a:cs typeface="Arial" panose="020B0604020202020204" pitchFamily="34" charset="0"/>
              </a:rPr>
              <a:t>distribution </a:t>
            </a:r>
            <a:r>
              <a:rPr lang="en-GB" sz="1600" dirty="0">
                <a:latin typeface="Arial" panose="020B0604020202020204" pitchFamily="34" charset="0"/>
                <a:cs typeface="Arial" panose="020B0604020202020204" pitchFamily="34" charset="0"/>
              </a:rPr>
              <a:t>and true interoperability </a:t>
            </a:r>
            <a:r>
              <a:rPr lang="en-GB" sz="1600" i="1" dirty="0" smtClean="0">
                <a:latin typeface="Arial" panose="020B0604020202020204" pitchFamily="34" charset="0"/>
                <a:cs typeface="Arial" panose="020B0604020202020204" pitchFamily="34" charset="0"/>
                <a:sym typeface="Wingdings" panose="05000000000000000000" pitchFamily="2" charset="2"/>
              </a:rPr>
              <a:t> </a:t>
            </a:r>
            <a:r>
              <a:rPr lang="en-GB" sz="1600" i="1" dirty="0" smtClean="0">
                <a:latin typeface="Arial" panose="020B0604020202020204" pitchFamily="34" charset="0"/>
                <a:cs typeface="Arial" panose="020B0604020202020204" pitchFamily="34" charset="0"/>
              </a:rPr>
              <a:t>FSM</a:t>
            </a:r>
          </a:p>
          <a:p>
            <a:pPr marL="285750" indent="-285750" algn="l">
              <a:spcBef>
                <a:spcPts val="250"/>
              </a:spcBef>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rPr>
              <a:t>Embrace all relevant ticket vendors under sector terms </a:t>
            </a:r>
            <a:r>
              <a:rPr lang="en-GB" sz="1600" i="1" dirty="0" smtClean="0">
                <a:latin typeface="Arial" panose="020B0604020202020204" pitchFamily="34" charset="0"/>
                <a:cs typeface="Arial" panose="020B0604020202020204" pitchFamily="34" charset="0"/>
                <a:sym typeface="Wingdings" panose="05000000000000000000" pitchFamily="2" charset="2"/>
              </a:rPr>
              <a:t> TAP TSI &amp; </a:t>
            </a:r>
            <a:r>
              <a:rPr lang="en-GB" sz="1600" i="1" dirty="0" smtClean="0">
                <a:latin typeface="Arial" panose="020B0604020202020204" pitchFamily="34" charset="0"/>
                <a:cs typeface="Arial" panose="020B0604020202020204" pitchFamily="34" charset="0"/>
              </a:rPr>
              <a:t>FSM</a:t>
            </a:r>
            <a:endParaRPr lang="en-GB" sz="1600" i="1" dirty="0">
              <a:latin typeface="Arial" panose="020B0604020202020204" pitchFamily="34" charset="0"/>
              <a:cs typeface="Arial" panose="020B0604020202020204" pitchFamily="34" charset="0"/>
            </a:endParaRPr>
          </a:p>
          <a:p>
            <a:pPr marL="285750" indent="-285750" algn="l">
              <a:spcBef>
                <a:spcPts val="250"/>
              </a:spcBef>
              <a:buFont typeface="Wingdings" panose="05000000000000000000" pitchFamily="2" charset="2"/>
              <a:buChar char="Ø"/>
              <a:defRPr/>
            </a:pPr>
            <a:r>
              <a:rPr lang="en-GB" sz="1600" dirty="0" smtClean="0">
                <a:latin typeface="Arial" panose="020B0604020202020204" pitchFamily="34" charset="0"/>
                <a:cs typeface="Arial" panose="020B0604020202020204" pitchFamily="34" charset="0"/>
              </a:rPr>
              <a:t>Seems to have worked reasonably well since 2010. But the ice is becoming thinner.</a:t>
            </a:r>
            <a:endParaRPr lang="en-GB" sz="1600" dirty="0">
              <a:latin typeface="Arial" panose="020B0604020202020204" pitchFamily="34" charset="0"/>
              <a:cs typeface="Arial" panose="020B0604020202020204" pitchFamily="34" charset="0"/>
            </a:endParaRPr>
          </a:p>
        </p:txBody>
      </p:sp>
      <p:sp>
        <p:nvSpPr>
          <p:cNvPr id="7" name="Legende mit Pfeil nach unten 26"/>
          <p:cNvSpPr>
            <a:spLocks noChangeArrowheads="1"/>
          </p:cNvSpPr>
          <p:nvPr/>
        </p:nvSpPr>
        <p:spPr bwMode="auto">
          <a:xfrm>
            <a:off x="550201" y="1872953"/>
            <a:ext cx="5370401" cy="3097419"/>
          </a:xfrm>
          <a:prstGeom prst="downArrowCallout">
            <a:avLst>
              <a:gd name="adj1" fmla="val 13928"/>
              <a:gd name="adj2" fmla="val 16663"/>
              <a:gd name="adj3" fmla="val 9333"/>
              <a:gd name="adj4" fmla="val 86569"/>
            </a:avLst>
          </a:prstGeom>
          <a:solidFill>
            <a:schemeClr val="bg1"/>
          </a:solidFill>
          <a:ln w="9525" algn="ctr">
            <a:solidFill>
              <a:schemeClr val="bg2"/>
            </a:solidFill>
            <a:round/>
            <a:headEnd/>
            <a:tailEnd/>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cs typeface="Arial" panose="020B0604020202020204" pitchFamily="34" charset="0"/>
            </a:endParaRPr>
          </a:p>
        </p:txBody>
      </p:sp>
      <p:sp>
        <p:nvSpPr>
          <p:cNvPr id="8" name="Diagonal liegende Ecken des Rechtecks abrunden 7"/>
          <p:cNvSpPr/>
          <p:nvPr/>
        </p:nvSpPr>
        <p:spPr bwMode="auto">
          <a:xfrm>
            <a:off x="393038" y="2393118"/>
            <a:ext cx="5380993" cy="2736850"/>
          </a:xfrm>
          <a:prstGeom prst="round2DiagRect">
            <a:avLst>
              <a:gd name="adj1" fmla="val 0"/>
              <a:gd name="adj2" fmla="val 0"/>
            </a:avLst>
          </a:prstGeom>
          <a:noFill/>
          <a:ln w="9525" cap="flat" cmpd="sng" algn="ctr">
            <a:noFill/>
            <a:prstDash val="solid"/>
            <a:round/>
            <a:headEnd type="none" w="med" len="med"/>
            <a:tailEnd type="none" w="med" len="med"/>
          </a:ln>
          <a:effectLst/>
        </p:spPr>
        <p:txBody>
          <a:bodyPr lIns="72000" tIns="36000" rIns="72000" bIns="36000" anchor="ctr"/>
          <a:lstStyle/>
          <a:p>
            <a:pPr marL="285750" indent="-285750" eaLnBrk="1" hangingPunct="1">
              <a:spcBef>
                <a:spcPts val="600"/>
              </a:spcBef>
              <a:buFont typeface="Arial" pitchFamily="34" charset="0"/>
              <a:buChar char="–"/>
              <a:defRPr/>
            </a:pPr>
            <a:endParaRPr lang="en-GB" sz="1200" dirty="0">
              <a:latin typeface="Arial" panose="020B0604020202020204" pitchFamily="34" charset="0"/>
              <a:cs typeface="Arial" panose="020B0604020202020204" pitchFamily="34" charset="0"/>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l="4573" t="11440" r="65067" b="50000"/>
          <a:stretch>
            <a:fillRect/>
          </a:stretch>
        </p:blipFill>
        <p:spPr bwMode="auto">
          <a:xfrm>
            <a:off x="876524" y="2489935"/>
            <a:ext cx="1341011"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iagonal liegende Ecken des Rechtecks abrunden 9"/>
          <p:cNvSpPr/>
          <p:nvPr/>
        </p:nvSpPr>
        <p:spPr bwMode="auto">
          <a:xfrm>
            <a:off x="550201" y="1502071"/>
            <a:ext cx="5370401" cy="370882"/>
          </a:xfrm>
          <a:prstGeom prst="round2DiagRect">
            <a:avLst>
              <a:gd name="adj1" fmla="val 0"/>
              <a:gd name="adj2" fmla="val 0"/>
            </a:avLst>
          </a:prstGeom>
          <a:solidFill>
            <a:schemeClr val="bg2">
              <a:lumMod val="60000"/>
              <a:lumOff val="40000"/>
            </a:schemeClr>
          </a:solidFill>
          <a:ln w="9525" cap="flat" cmpd="sng" algn="ctr">
            <a:solidFill>
              <a:schemeClr val="bg2"/>
            </a:solidFill>
            <a:prstDash val="solid"/>
            <a:round/>
            <a:headEnd type="none" w="med" len="med"/>
            <a:tailEnd type="none" w="med" len="med"/>
          </a:ln>
          <a:effectLst/>
        </p:spPr>
        <p:txBody>
          <a:bodyPr lIns="72000" tIns="36000" rIns="72000" bIns="36000" anchor="ctr"/>
          <a:lstStyle/>
          <a:p>
            <a:pPr algn="ctr" eaLnBrk="1" hangingPunct="1">
              <a:spcBef>
                <a:spcPts val="600"/>
              </a:spcBef>
              <a:buFont typeface="Arial" charset="0"/>
              <a:buNone/>
              <a:defRPr/>
            </a:pPr>
            <a:r>
              <a:rPr lang="en-GB" b="1" dirty="0">
                <a:latin typeface="Arial" panose="020B0604020202020204" pitchFamily="34" charset="0"/>
                <a:cs typeface="Arial" panose="020B0604020202020204" pitchFamily="34" charset="0"/>
              </a:rPr>
              <a:t>Regulatory framework</a:t>
            </a:r>
          </a:p>
        </p:txBody>
      </p:sp>
      <p:sp>
        <p:nvSpPr>
          <p:cNvPr id="11" name="Rectangle 4"/>
          <p:cNvSpPr txBox="1">
            <a:spLocks noChangeArrowheads="1"/>
          </p:cNvSpPr>
          <p:nvPr/>
        </p:nvSpPr>
        <p:spPr>
          <a:xfrm>
            <a:off x="1941209" y="1986970"/>
            <a:ext cx="4154791" cy="2352675"/>
          </a:xfrm>
          <a:prstGeom prst="rect">
            <a:avLst/>
          </a:prstGeom>
        </p:spPr>
        <p:txBody>
          <a:bodyPr lIns="342000" tIns="82800" rIns="36000" bIns="82800" anchor="ctr"/>
          <a:lstStyle>
            <a:lvl1pPr marL="174625" indent="-174625" algn="l" rtl="0" eaLnBrk="0" fontAlgn="base" hangingPunct="0">
              <a:spcBef>
                <a:spcPct val="20000"/>
              </a:spcBef>
              <a:spcAft>
                <a:spcPct val="0"/>
              </a:spcAft>
              <a:buFont typeface="Wingdings" pitchFamily="2" charset="2"/>
              <a:buChar char="§"/>
              <a:defRPr sz="1600">
                <a:solidFill>
                  <a:schemeClr val="tx1"/>
                </a:solidFill>
                <a:latin typeface="+mj-lt"/>
                <a:ea typeface="+mn-ea"/>
                <a:cs typeface="+mn-cs"/>
              </a:defRPr>
            </a:lvl1pPr>
            <a:lvl2pPr marL="350838" indent="-174625" algn="l" rtl="0" eaLnBrk="0" fontAlgn="base" hangingPunct="0">
              <a:spcBef>
                <a:spcPct val="20000"/>
              </a:spcBef>
              <a:spcAft>
                <a:spcPct val="0"/>
              </a:spcAft>
              <a:buFont typeface="Arial" charset="0"/>
              <a:buChar char="–"/>
              <a:defRPr sz="1600">
                <a:solidFill>
                  <a:schemeClr val="tx1"/>
                </a:solidFill>
                <a:latin typeface="+mj-lt"/>
              </a:defRPr>
            </a:lvl2pPr>
            <a:lvl3pPr marL="550863" indent="-198438" algn="l" rtl="0" eaLnBrk="0" fontAlgn="base" hangingPunct="0">
              <a:spcBef>
                <a:spcPct val="20000"/>
              </a:spcBef>
              <a:spcAft>
                <a:spcPct val="0"/>
              </a:spcAft>
              <a:buChar char="•"/>
              <a:defRPr sz="1600">
                <a:solidFill>
                  <a:schemeClr val="tx1"/>
                </a:solidFill>
                <a:latin typeface="+mj-lt"/>
              </a:defRPr>
            </a:lvl3pPr>
            <a:lvl4pPr marL="725488" indent="-173038" algn="l" rtl="0" eaLnBrk="0" fontAlgn="base" hangingPunct="0">
              <a:spcBef>
                <a:spcPct val="20000"/>
              </a:spcBef>
              <a:spcAft>
                <a:spcPct val="0"/>
              </a:spcAft>
              <a:buChar char="–"/>
              <a:defRPr sz="1600">
                <a:solidFill>
                  <a:schemeClr val="tx1"/>
                </a:solidFill>
                <a:latin typeface="+mj-lt"/>
              </a:defRPr>
            </a:lvl4pPr>
            <a:lvl5pPr marL="914400" indent="-187325" algn="l" rtl="0" eaLnBrk="0" fontAlgn="base" hangingPunct="0">
              <a:spcBef>
                <a:spcPct val="20000"/>
              </a:spcBef>
              <a:spcAft>
                <a:spcPct val="0"/>
              </a:spcAft>
              <a:buChar char="»"/>
              <a:defRPr sz="1600">
                <a:solidFill>
                  <a:schemeClr val="tx1"/>
                </a:solidFill>
                <a:latin typeface="+mj-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defTabSz="769938">
              <a:spcBef>
                <a:spcPts val="250"/>
              </a:spcBef>
              <a:buClr>
                <a:schemeClr val="accent6"/>
              </a:buClr>
              <a:defRPr/>
            </a:pPr>
            <a:r>
              <a:rPr lang="en-GB" dirty="0" smtClean="0">
                <a:latin typeface="Arial" panose="020B0604020202020204" pitchFamily="34" charset="0"/>
                <a:cs typeface="Arial" panose="020B0604020202020204" pitchFamily="34" charset="0"/>
              </a:rPr>
              <a:t>High EU expectations</a:t>
            </a:r>
          </a:p>
          <a:p>
            <a:pPr defTabSz="769938">
              <a:spcBef>
                <a:spcPts val="250"/>
              </a:spcBef>
              <a:buClr>
                <a:schemeClr val="accent6"/>
              </a:buClr>
              <a:defRPr/>
            </a:pPr>
            <a:r>
              <a:rPr lang="en-GB" dirty="0" smtClean="0">
                <a:latin typeface="Arial" panose="020B0604020202020204" pitchFamily="34" charset="0"/>
                <a:cs typeface="Arial" panose="020B0604020202020204" pitchFamily="34" charset="0"/>
              </a:rPr>
              <a:t>TAP as baseline to get access to various data</a:t>
            </a:r>
          </a:p>
          <a:p>
            <a:pPr defTabSz="769938">
              <a:spcBef>
                <a:spcPts val="250"/>
              </a:spcBef>
              <a:buClr>
                <a:schemeClr val="accent6"/>
              </a:buClr>
              <a:defRPr/>
            </a:pPr>
            <a:r>
              <a:rPr lang="en-GB" dirty="0" smtClean="0">
                <a:latin typeface="Arial" panose="020B0604020202020204" pitchFamily="34" charset="0"/>
                <a:cs typeface="Arial" panose="020B0604020202020204" pitchFamily="34" charset="0"/>
              </a:rPr>
              <a:t>But no dynamic pricing, no best price, no seamless sales process support </a:t>
            </a:r>
            <a:r>
              <a:rPr lang="en-GB" sz="1800" dirty="0" smtClean="0">
                <a:latin typeface="Arial" panose="020B0604020202020204" pitchFamily="34" charset="0"/>
                <a:cs typeface="Arial" panose="020B0604020202020204" pitchFamily="34" charset="0"/>
              </a:rPr>
              <a:t>etc.</a:t>
            </a:r>
            <a:endParaRPr lang="en-GB" sz="1800" dirty="0">
              <a:latin typeface="Arial" panose="020B0604020202020204" pitchFamily="34" charset="0"/>
              <a:cs typeface="Arial" panose="020B0604020202020204" pitchFamily="34"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72329">
            <a:off x="575597" y="2050053"/>
            <a:ext cx="1773186" cy="25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egende mit Pfeil nach unten 24"/>
          <p:cNvSpPr>
            <a:spLocks noChangeArrowheads="1"/>
          </p:cNvSpPr>
          <p:nvPr/>
        </p:nvSpPr>
        <p:spPr bwMode="auto">
          <a:xfrm>
            <a:off x="6582576" y="1872953"/>
            <a:ext cx="5404296" cy="3097419"/>
          </a:xfrm>
          <a:prstGeom prst="downArrowCallout">
            <a:avLst>
              <a:gd name="adj1" fmla="val 13938"/>
              <a:gd name="adj2" fmla="val 16671"/>
              <a:gd name="adj3" fmla="val 9333"/>
              <a:gd name="adj4" fmla="val 86569"/>
            </a:avLst>
          </a:prstGeom>
          <a:solidFill>
            <a:schemeClr val="bg1"/>
          </a:solidFill>
          <a:ln w="9525" algn="ctr">
            <a:solidFill>
              <a:schemeClr val="bg2"/>
            </a:solidFill>
            <a:round/>
            <a:headEnd/>
            <a:tailEnd/>
          </a:ln>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cs typeface="Arial" panose="020B0604020202020204" pitchFamily="34" charset="0"/>
            </a:endParaRPr>
          </a:p>
        </p:txBody>
      </p:sp>
      <p:sp>
        <p:nvSpPr>
          <p:cNvPr id="14" name="Diagonal liegende Ecken des Rechtecks abrunden 13"/>
          <p:cNvSpPr/>
          <p:nvPr/>
        </p:nvSpPr>
        <p:spPr bwMode="auto">
          <a:xfrm>
            <a:off x="6582576" y="1502071"/>
            <a:ext cx="5404296" cy="370882"/>
          </a:xfrm>
          <a:prstGeom prst="round2DiagRect">
            <a:avLst>
              <a:gd name="adj1" fmla="val 0"/>
              <a:gd name="adj2" fmla="val 0"/>
            </a:avLst>
          </a:prstGeom>
          <a:solidFill>
            <a:schemeClr val="bg2">
              <a:lumMod val="60000"/>
              <a:lumOff val="40000"/>
            </a:schemeClr>
          </a:solidFill>
          <a:ln w="9525" cap="flat" cmpd="sng" algn="ctr">
            <a:solidFill>
              <a:schemeClr val="bg2"/>
            </a:solidFill>
            <a:prstDash val="solid"/>
            <a:round/>
            <a:headEnd type="none" w="med" len="med"/>
            <a:tailEnd type="none" w="med" len="med"/>
          </a:ln>
          <a:effectLst/>
        </p:spPr>
        <p:txBody>
          <a:bodyPr lIns="72000" tIns="36000" rIns="72000" bIns="36000" anchor="ctr"/>
          <a:lstStyle/>
          <a:p>
            <a:pPr algn="ctr" eaLnBrk="1" hangingPunct="1">
              <a:spcBef>
                <a:spcPts val="600"/>
              </a:spcBef>
              <a:buFont typeface="Arial" charset="0"/>
              <a:buNone/>
              <a:defRPr/>
            </a:pPr>
            <a:r>
              <a:rPr lang="en-GB" b="1" dirty="0">
                <a:latin typeface="Arial" panose="020B0604020202020204" pitchFamily="34" charset="0"/>
                <a:cs typeface="Arial" panose="020B0604020202020204" pitchFamily="34" charset="0"/>
              </a:rPr>
              <a:t>Business context</a:t>
            </a:r>
          </a:p>
        </p:txBody>
      </p:sp>
      <p:grpSp>
        <p:nvGrpSpPr>
          <p:cNvPr id="15" name="Gruppieren 247"/>
          <p:cNvGrpSpPr>
            <a:grpSpLocks/>
          </p:cNvGrpSpPr>
          <p:nvPr/>
        </p:nvGrpSpPr>
        <p:grpSpPr bwMode="auto">
          <a:xfrm>
            <a:off x="6717782" y="2164529"/>
            <a:ext cx="1487188" cy="1043745"/>
            <a:chOff x="4893661" y="2455650"/>
            <a:chExt cx="648090" cy="606123"/>
          </a:xfrm>
        </p:grpSpPr>
        <p:sp>
          <p:nvSpPr>
            <p:cNvPr id="16" name="Ellipse 261"/>
            <p:cNvSpPr>
              <a:spLocks noChangeArrowheads="1"/>
            </p:cNvSpPr>
            <p:nvPr/>
          </p:nvSpPr>
          <p:spPr bwMode="auto">
            <a:xfrm>
              <a:off x="4893661" y="2455650"/>
              <a:ext cx="151066" cy="301597"/>
            </a:xfrm>
            <a:prstGeom prst="ellipse">
              <a:avLst/>
            </a:prstGeom>
            <a:solidFill>
              <a:schemeClr val="bg1"/>
            </a:solidFill>
            <a:ln w="9525" algn="ctr">
              <a:solidFill>
                <a:schemeClr val="bg2"/>
              </a:solidFill>
              <a:round/>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de-DE">
                <a:cs typeface="Arial" panose="020B0604020202020204" pitchFamily="34" charset="0"/>
              </a:endParaRPr>
            </a:p>
          </p:txBody>
        </p:sp>
        <p:pic>
          <p:nvPicPr>
            <p:cNvPr id="17" name="Picture 2" descr="http://hexus.net/media/uploaded/2014/3/5af8902c-2d1f-4006-9c47-2c6ecd03daaf.jpg"/>
            <p:cNvPicPr>
              <a:picLocks noChangeAspect="1" noChangeArrowheads="1"/>
            </p:cNvPicPr>
            <p:nvPr/>
          </p:nvPicPr>
          <p:blipFill>
            <a:blip r:embed="rId4">
              <a:extLst>
                <a:ext uri="{28A0092B-C50C-407E-A947-70E740481C1C}">
                  <a14:useLocalDpi xmlns:a14="http://schemas.microsoft.com/office/drawing/2010/main" val="0"/>
                </a:ext>
              </a:extLst>
            </a:blip>
            <a:srcRect l="14047" r="11264"/>
            <a:stretch>
              <a:fillRect/>
            </a:stretch>
          </p:blipFill>
          <p:spPr bwMode="auto">
            <a:xfrm>
              <a:off x="4928173" y="2537528"/>
              <a:ext cx="613578" cy="52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4"/>
          <p:cNvSpPr txBox="1">
            <a:spLocks noChangeArrowheads="1"/>
          </p:cNvSpPr>
          <p:nvPr/>
        </p:nvSpPr>
        <p:spPr>
          <a:xfrm>
            <a:off x="7853082" y="2017414"/>
            <a:ext cx="4133790" cy="2355850"/>
          </a:xfrm>
          <a:prstGeom prst="rect">
            <a:avLst/>
          </a:prstGeom>
        </p:spPr>
        <p:txBody>
          <a:bodyPr lIns="288000" tIns="82800" rIns="144000" bIns="82800" anchor="ctr"/>
          <a:lstStyle>
            <a:lvl1pPr marL="174625" indent="-174625" algn="l" rtl="0" eaLnBrk="0" fontAlgn="base" hangingPunct="0">
              <a:spcBef>
                <a:spcPct val="20000"/>
              </a:spcBef>
              <a:spcAft>
                <a:spcPct val="0"/>
              </a:spcAft>
              <a:buFont typeface="Wingdings" pitchFamily="2" charset="2"/>
              <a:buChar char="§"/>
              <a:defRPr sz="1600">
                <a:solidFill>
                  <a:schemeClr val="tx1"/>
                </a:solidFill>
                <a:latin typeface="+mj-lt"/>
                <a:ea typeface="+mn-ea"/>
                <a:cs typeface="+mn-cs"/>
              </a:defRPr>
            </a:lvl1pPr>
            <a:lvl2pPr marL="350838" indent="-174625" algn="l" rtl="0" eaLnBrk="0" fontAlgn="base" hangingPunct="0">
              <a:spcBef>
                <a:spcPct val="20000"/>
              </a:spcBef>
              <a:spcAft>
                <a:spcPct val="0"/>
              </a:spcAft>
              <a:buFont typeface="Arial" charset="0"/>
              <a:buChar char="–"/>
              <a:defRPr sz="1600">
                <a:solidFill>
                  <a:schemeClr val="tx1"/>
                </a:solidFill>
                <a:latin typeface="+mj-lt"/>
              </a:defRPr>
            </a:lvl2pPr>
            <a:lvl3pPr marL="550863" indent="-198438" algn="l" rtl="0" eaLnBrk="0" fontAlgn="base" hangingPunct="0">
              <a:spcBef>
                <a:spcPct val="20000"/>
              </a:spcBef>
              <a:spcAft>
                <a:spcPct val="0"/>
              </a:spcAft>
              <a:buChar char="•"/>
              <a:defRPr sz="1600">
                <a:solidFill>
                  <a:schemeClr val="tx1"/>
                </a:solidFill>
                <a:latin typeface="+mj-lt"/>
              </a:defRPr>
            </a:lvl3pPr>
            <a:lvl4pPr marL="725488" indent="-173038" algn="l" rtl="0" eaLnBrk="0" fontAlgn="base" hangingPunct="0">
              <a:spcBef>
                <a:spcPct val="20000"/>
              </a:spcBef>
              <a:spcAft>
                <a:spcPct val="0"/>
              </a:spcAft>
              <a:buChar char="–"/>
              <a:defRPr sz="1600">
                <a:solidFill>
                  <a:schemeClr val="tx1"/>
                </a:solidFill>
                <a:latin typeface="+mj-lt"/>
              </a:defRPr>
            </a:lvl4pPr>
            <a:lvl5pPr marL="914400" indent="-187325" algn="l" rtl="0" eaLnBrk="0" fontAlgn="base" hangingPunct="0">
              <a:spcBef>
                <a:spcPct val="20000"/>
              </a:spcBef>
              <a:spcAft>
                <a:spcPct val="0"/>
              </a:spcAft>
              <a:buChar char="»"/>
              <a:defRPr sz="1600">
                <a:solidFill>
                  <a:schemeClr val="tx1"/>
                </a:solidFill>
                <a:latin typeface="+mj-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defTabSz="769938">
              <a:spcBef>
                <a:spcPts val="200"/>
              </a:spcBef>
              <a:buClr>
                <a:schemeClr val="accent6"/>
              </a:buClr>
              <a:defRPr/>
            </a:pPr>
            <a:r>
              <a:rPr lang="en-GB" dirty="0" smtClean="0">
                <a:latin typeface="Arial" panose="020B0604020202020204" pitchFamily="34" charset="0"/>
                <a:cs typeface="Arial" panose="020B0604020202020204" pitchFamily="34" charset="0"/>
              </a:rPr>
              <a:t>Distribution = Cost factor vs. “owning the customer”</a:t>
            </a:r>
          </a:p>
          <a:p>
            <a:pPr defTabSz="769938">
              <a:spcBef>
                <a:spcPts val="200"/>
              </a:spcBef>
              <a:buClr>
                <a:schemeClr val="accent6"/>
              </a:buClr>
              <a:defRPr/>
            </a:pPr>
            <a:r>
              <a:rPr lang="en-GB" dirty="0">
                <a:latin typeface="Arial" panose="020B0604020202020204" pitchFamily="34" charset="0"/>
                <a:cs typeface="Arial" panose="020B0604020202020204" pitchFamily="34" charset="0"/>
              </a:rPr>
              <a:t>Open data vs. </a:t>
            </a:r>
            <a:r>
              <a:rPr lang="en-GB" dirty="0" smtClean="0">
                <a:latin typeface="Arial" panose="020B0604020202020204" pitchFamily="34" charset="0"/>
                <a:cs typeface="Arial" panose="020B0604020202020204" pitchFamily="34" charset="0"/>
              </a:rPr>
              <a:t>exploiting </a:t>
            </a:r>
            <a:r>
              <a:rPr lang="en-GB" dirty="0">
                <a:latin typeface="Arial" panose="020B0604020202020204" pitchFamily="34" charset="0"/>
                <a:cs typeface="Arial" panose="020B0604020202020204" pitchFamily="34" charset="0"/>
              </a:rPr>
              <a:t>your own goldmine</a:t>
            </a:r>
          </a:p>
          <a:p>
            <a:pPr defTabSz="769938">
              <a:spcBef>
                <a:spcPts val="200"/>
              </a:spcBef>
              <a:buClr>
                <a:schemeClr val="accent6"/>
              </a:buClr>
              <a:defRPr/>
            </a:pPr>
            <a:r>
              <a:rPr lang="en-GB" dirty="0">
                <a:latin typeface="Arial" panose="020B0604020202020204" pitchFamily="34" charset="0"/>
                <a:cs typeface="Arial" panose="020B0604020202020204" pitchFamily="34" charset="0"/>
              </a:rPr>
              <a:t>Rail only vs. door-to-door</a:t>
            </a:r>
          </a:p>
          <a:p>
            <a:pPr defTabSz="769938">
              <a:spcBef>
                <a:spcPts val="200"/>
              </a:spcBef>
              <a:buClr>
                <a:schemeClr val="accent6"/>
              </a:buClr>
              <a:defRPr/>
            </a:pPr>
            <a:r>
              <a:rPr lang="en-GB" dirty="0" smtClean="0">
                <a:latin typeface="Arial" panose="020B0604020202020204" pitchFamily="34" charset="0"/>
                <a:cs typeface="Arial" panose="020B0604020202020204" pitchFamily="34" charset="0"/>
              </a:rPr>
              <a:t>No plug and play technologies – which connectivity standard will prevail?</a:t>
            </a:r>
            <a:endParaRPr lang="en-GB" dirty="0">
              <a:latin typeface="Arial" panose="020B0604020202020204" pitchFamily="34" charset="0"/>
              <a:cs typeface="Arial" panose="020B0604020202020204" pitchFamily="34" charset="0"/>
            </a:endParaRPr>
          </a:p>
          <a:p>
            <a:pPr defTabSz="769938">
              <a:spcBef>
                <a:spcPts val="200"/>
              </a:spcBef>
              <a:buClr>
                <a:schemeClr val="accent6"/>
              </a:buClr>
              <a:defRPr/>
            </a:pPr>
            <a:r>
              <a:rPr lang="en-GB" dirty="0" smtClean="0">
                <a:latin typeface="Arial" panose="020B0604020202020204" pitchFamily="34" charset="0"/>
                <a:cs typeface="Arial" panose="020B0604020202020204" pitchFamily="34" charset="0"/>
              </a:rPr>
              <a:t>Third parties prying on ticket sales</a:t>
            </a:r>
          </a:p>
        </p:txBody>
      </p:sp>
      <p:sp>
        <p:nvSpPr>
          <p:cNvPr id="19" name="Textfeld 1"/>
          <p:cNvSpPr txBox="1">
            <a:spLocks noChangeArrowheads="1"/>
          </p:cNvSpPr>
          <p:nvPr/>
        </p:nvSpPr>
        <p:spPr bwMode="auto">
          <a:xfrm>
            <a:off x="553730" y="3382502"/>
            <a:ext cx="1387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None/>
            </a:pPr>
            <a:r>
              <a:rPr lang="de-DE" altLang="de-DE" dirty="0">
                <a:solidFill>
                  <a:srgbClr val="0070C0"/>
                </a:solidFill>
                <a:cs typeface="Arial" panose="020B0604020202020204" pitchFamily="34" charset="0"/>
              </a:rPr>
              <a:t>CIRSRT</a:t>
            </a:r>
            <a:endParaRPr lang="en-US" altLang="de-DE" dirty="0">
              <a:solidFill>
                <a:srgbClr val="0070C0"/>
              </a:solidFill>
              <a:cs typeface="Arial" panose="020B0604020202020204" pitchFamily="34" charset="0"/>
            </a:endParaRPr>
          </a:p>
        </p:txBody>
      </p:sp>
      <p:sp>
        <p:nvSpPr>
          <p:cNvPr id="20" name="Textfeld 2"/>
          <p:cNvSpPr txBox="1">
            <a:spLocks noChangeArrowheads="1"/>
          </p:cNvSpPr>
          <p:nvPr/>
        </p:nvSpPr>
        <p:spPr bwMode="auto">
          <a:xfrm rot="20985970">
            <a:off x="725184" y="3939763"/>
            <a:ext cx="2402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None/>
            </a:pPr>
            <a:r>
              <a:rPr lang="en-US" altLang="de-DE" sz="1400" dirty="0" smtClean="0">
                <a:solidFill>
                  <a:srgbClr val="C00000"/>
                </a:solidFill>
                <a:cs typeface="Arial" panose="020B0604020202020204" pitchFamily="34" charset="0"/>
              </a:rPr>
              <a:t>4th Railway </a:t>
            </a:r>
            <a:br>
              <a:rPr lang="en-US" altLang="de-DE" sz="1400" dirty="0" smtClean="0">
                <a:solidFill>
                  <a:srgbClr val="C00000"/>
                </a:solidFill>
                <a:cs typeface="Arial" panose="020B0604020202020204" pitchFamily="34" charset="0"/>
              </a:rPr>
            </a:br>
            <a:r>
              <a:rPr lang="de-DE" altLang="de-DE" sz="1400" dirty="0" smtClean="0">
                <a:solidFill>
                  <a:srgbClr val="C00000"/>
                </a:solidFill>
                <a:cs typeface="Arial" panose="020B0604020202020204" pitchFamily="34" charset="0"/>
              </a:rPr>
              <a:t>Package</a:t>
            </a:r>
            <a:endParaRPr lang="en-US" altLang="de-DE" sz="1400" dirty="0">
              <a:solidFill>
                <a:srgbClr val="C00000"/>
              </a:solidFill>
              <a:cs typeface="Arial" panose="020B0604020202020204" pitchFamily="34" charset="0"/>
            </a:endParaRPr>
          </a:p>
        </p:txBody>
      </p:sp>
      <p:sp>
        <p:nvSpPr>
          <p:cNvPr id="21" name="Textfeld 1"/>
          <p:cNvSpPr txBox="1">
            <a:spLocks noChangeArrowheads="1"/>
          </p:cNvSpPr>
          <p:nvPr/>
        </p:nvSpPr>
        <p:spPr bwMode="auto">
          <a:xfrm rot="887068">
            <a:off x="555101" y="2873305"/>
            <a:ext cx="1829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None/>
            </a:pPr>
            <a:r>
              <a:rPr lang="de-DE" altLang="de-DE" sz="1400" b="1" dirty="0" smtClean="0">
                <a:cs typeface="Arial" panose="020B0604020202020204" pitchFamily="34" charset="0"/>
              </a:rPr>
              <a:t>ITS</a:t>
            </a:r>
            <a:br>
              <a:rPr lang="de-DE" altLang="de-DE" sz="1400" b="1" dirty="0" smtClean="0">
                <a:cs typeface="Arial" panose="020B0604020202020204" pitchFamily="34" charset="0"/>
              </a:rPr>
            </a:br>
            <a:r>
              <a:rPr lang="en-US" altLang="de-DE" sz="1400" b="1" dirty="0" smtClean="0">
                <a:cs typeface="Arial" panose="020B0604020202020204" pitchFamily="34" charset="0"/>
              </a:rPr>
              <a:t>Delegated</a:t>
            </a:r>
            <a:r>
              <a:rPr lang="de-DE" altLang="de-DE" sz="1400" b="1" dirty="0" smtClean="0">
                <a:cs typeface="Arial" panose="020B0604020202020204" pitchFamily="34" charset="0"/>
              </a:rPr>
              <a:t> Act</a:t>
            </a:r>
            <a:endParaRPr lang="en-US" altLang="de-DE" sz="1400" b="1" dirty="0">
              <a:cs typeface="Arial" panose="020B0604020202020204" pitchFamily="34" charset="0"/>
            </a:endParaRPr>
          </a:p>
        </p:txBody>
      </p:sp>
      <p:sp>
        <p:nvSpPr>
          <p:cNvPr id="22" name="Textfeld 1"/>
          <p:cNvSpPr txBox="1">
            <a:spLocks noChangeArrowheads="1"/>
          </p:cNvSpPr>
          <p:nvPr/>
        </p:nvSpPr>
        <p:spPr bwMode="auto">
          <a:xfrm rot="20540632">
            <a:off x="568583" y="3553147"/>
            <a:ext cx="1850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None/>
            </a:pPr>
            <a:r>
              <a:rPr lang="en-US" altLang="de-DE" sz="1400" b="1" dirty="0" smtClean="0">
                <a:solidFill>
                  <a:schemeClr val="accent2">
                    <a:lumMod val="75000"/>
                  </a:schemeClr>
                </a:solidFill>
                <a:cs typeface="Arial" panose="020B0604020202020204" pitchFamily="34" charset="0"/>
              </a:rPr>
              <a:t>Access to</a:t>
            </a:r>
            <a:br>
              <a:rPr lang="en-US" altLang="de-DE" sz="1400" b="1" dirty="0" smtClean="0">
                <a:solidFill>
                  <a:schemeClr val="accent2">
                    <a:lumMod val="75000"/>
                  </a:schemeClr>
                </a:solidFill>
                <a:cs typeface="Arial" panose="020B0604020202020204" pitchFamily="34" charset="0"/>
              </a:rPr>
            </a:br>
            <a:r>
              <a:rPr lang="en-US" altLang="de-DE" sz="1400" b="1" dirty="0" smtClean="0">
                <a:solidFill>
                  <a:schemeClr val="accent2">
                    <a:lumMod val="75000"/>
                  </a:schemeClr>
                </a:solidFill>
                <a:cs typeface="Arial" panose="020B0604020202020204" pitchFamily="34" charset="0"/>
              </a:rPr>
              <a:t>transport data</a:t>
            </a:r>
            <a:endParaRPr lang="en-US" altLang="de-DE" sz="1400" b="1" dirty="0">
              <a:solidFill>
                <a:schemeClr val="accent2">
                  <a:lumMod val="75000"/>
                </a:schemeClr>
              </a:solidFill>
              <a:cs typeface="Arial" panose="020B0604020202020204" pitchFamily="34" charset="0"/>
            </a:endParaRPr>
          </a:p>
        </p:txBody>
      </p:sp>
      <p:sp>
        <p:nvSpPr>
          <p:cNvPr id="23" name="Textfeld 1"/>
          <p:cNvSpPr txBox="1">
            <a:spLocks noChangeArrowheads="1"/>
          </p:cNvSpPr>
          <p:nvPr/>
        </p:nvSpPr>
        <p:spPr bwMode="auto">
          <a:xfrm>
            <a:off x="6655919" y="3385604"/>
            <a:ext cx="15855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None/>
            </a:pPr>
            <a:r>
              <a:rPr lang="de-DE" altLang="de-DE" sz="1400" b="1" dirty="0" smtClean="0">
                <a:solidFill>
                  <a:schemeClr val="bg1">
                    <a:lumMod val="65000"/>
                  </a:schemeClr>
                </a:solidFill>
                <a:cs typeface="Arial" panose="020B0604020202020204" pitchFamily="34" charset="0"/>
              </a:rPr>
              <a:t>Distribution</a:t>
            </a:r>
            <a:br>
              <a:rPr lang="de-DE" altLang="de-DE" sz="1400" b="1" dirty="0" smtClean="0">
                <a:solidFill>
                  <a:schemeClr val="bg1">
                    <a:lumMod val="65000"/>
                  </a:schemeClr>
                </a:solidFill>
                <a:cs typeface="Arial" panose="020B0604020202020204" pitchFamily="34" charset="0"/>
              </a:rPr>
            </a:br>
            <a:r>
              <a:rPr lang="en-US" altLang="de-DE" sz="1400" b="1" dirty="0" smtClean="0">
                <a:solidFill>
                  <a:schemeClr val="bg1">
                    <a:lumMod val="65000"/>
                  </a:schemeClr>
                </a:solidFill>
                <a:cs typeface="Arial" panose="020B0604020202020204" pitchFamily="34" charset="0"/>
              </a:rPr>
              <a:t>business</a:t>
            </a:r>
            <a:r>
              <a:rPr lang="en-US" altLang="de-DE" sz="1400" b="1" dirty="0">
                <a:solidFill>
                  <a:schemeClr val="bg1">
                    <a:lumMod val="65000"/>
                  </a:schemeClr>
                </a:solidFill>
                <a:cs typeface="Arial" panose="020B0604020202020204" pitchFamily="34" charset="0"/>
              </a:rPr>
              <a:t/>
            </a:r>
            <a:br>
              <a:rPr lang="en-US" altLang="de-DE" sz="1400" b="1" dirty="0">
                <a:solidFill>
                  <a:schemeClr val="bg1">
                    <a:lumMod val="65000"/>
                  </a:schemeClr>
                </a:solidFill>
                <a:cs typeface="Arial" panose="020B0604020202020204" pitchFamily="34" charset="0"/>
              </a:rPr>
            </a:br>
            <a:r>
              <a:rPr lang="en-US" altLang="de-DE" sz="1400" b="1" dirty="0" smtClean="0">
                <a:solidFill>
                  <a:schemeClr val="bg1">
                    <a:lumMod val="65000"/>
                  </a:schemeClr>
                </a:solidFill>
                <a:cs typeface="Arial" panose="020B0604020202020204" pitchFamily="34" charset="0"/>
              </a:rPr>
              <a:t>models</a:t>
            </a:r>
            <a:endParaRPr lang="en-US" altLang="de-DE" sz="1400" b="1"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1813607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sz="3200" dirty="0"/>
              <a:t>Market need for one-stop-shop distribution services: Customers expect easy and seamless travel solutions</a:t>
            </a:r>
            <a:endParaRPr lang="en-US" sz="3200" dirty="0"/>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60" y="306235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bwMode="auto">
          <a:xfrm>
            <a:off x="1835621" y="3494417"/>
            <a:ext cx="144020" cy="72010"/>
          </a:xfrm>
          <a:prstGeom prst="ellipse">
            <a:avLst/>
          </a:prstGeom>
          <a:no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 name="Ellipse 7"/>
          <p:cNvSpPr/>
          <p:nvPr/>
        </p:nvSpPr>
        <p:spPr bwMode="auto">
          <a:xfrm>
            <a:off x="1907631" y="3278387"/>
            <a:ext cx="224410" cy="144020"/>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9" name="Ellipse 8"/>
          <p:cNvSpPr/>
          <p:nvPr/>
        </p:nvSpPr>
        <p:spPr bwMode="auto">
          <a:xfrm>
            <a:off x="2139165" y="3081607"/>
            <a:ext cx="272535" cy="144020"/>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0" name="Ellipse 9"/>
          <p:cNvSpPr/>
          <p:nvPr/>
        </p:nvSpPr>
        <p:spPr bwMode="auto">
          <a:xfrm>
            <a:off x="2139165" y="1844780"/>
            <a:ext cx="1712735" cy="1289587"/>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1047" y="2042927"/>
            <a:ext cx="777599" cy="78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9965" y="2473662"/>
            <a:ext cx="800428" cy="53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05" y="2113586"/>
            <a:ext cx="539665" cy="6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 name="Textfeld 13"/>
          <p:cNvSpPr txBox="1"/>
          <p:nvPr/>
        </p:nvSpPr>
        <p:spPr>
          <a:xfrm>
            <a:off x="4534679" y="1871410"/>
            <a:ext cx="7513885" cy="3627660"/>
          </a:xfrm>
          <a:prstGeom prst="rect">
            <a:avLst/>
          </a:prstGeom>
          <a:noFill/>
        </p:spPr>
        <p:txBody>
          <a:bodyPr wrap="square" rtlCol="0">
            <a:spAutoFit/>
          </a:bodyPr>
          <a:lstStyle/>
          <a:p>
            <a:pPr marL="228600" indent="-228600">
              <a:lnSpc>
                <a:spcPct val="90000"/>
              </a:lnSpc>
              <a:spcBef>
                <a:spcPts val="1000"/>
              </a:spcBef>
              <a:spcAft>
                <a:spcPts val="600"/>
              </a:spcAft>
              <a:buFont typeface="Arial" panose="020B0604020202020204" pitchFamily="34" charset="0"/>
              <a:buChar char="•"/>
            </a:pPr>
            <a:r>
              <a:rPr lang="en-GB" sz="2800" dirty="0"/>
              <a:t>Customers expect simple solutions for traveling</a:t>
            </a:r>
          </a:p>
          <a:p>
            <a:pPr marL="228600" indent="-228600">
              <a:lnSpc>
                <a:spcPct val="90000"/>
              </a:lnSpc>
              <a:spcBef>
                <a:spcPts val="1000"/>
              </a:spcBef>
              <a:spcAft>
                <a:spcPts val="600"/>
              </a:spcAft>
              <a:buFont typeface="Arial" panose="020B0604020202020204" pitchFamily="34" charset="0"/>
              <a:buChar char="•"/>
            </a:pPr>
            <a:r>
              <a:rPr lang="en-GB" sz="2800" dirty="0" smtClean="0"/>
              <a:t>Rise </a:t>
            </a:r>
            <a:r>
              <a:rPr lang="en-GB" sz="2800" dirty="0"/>
              <a:t>of digital services increases expectations towards travel and distribution service providers </a:t>
            </a:r>
          </a:p>
          <a:p>
            <a:pPr marL="228600" indent="-228600">
              <a:lnSpc>
                <a:spcPct val="90000"/>
              </a:lnSpc>
              <a:spcBef>
                <a:spcPts val="1000"/>
              </a:spcBef>
              <a:spcAft>
                <a:spcPts val="600"/>
              </a:spcAft>
              <a:buFont typeface="Arial" panose="020B0604020202020204" pitchFamily="34" charset="0"/>
              <a:buChar char="•"/>
            </a:pPr>
            <a:r>
              <a:rPr lang="en-GB" sz="2800" dirty="0" smtClean="0"/>
              <a:t>Ultimate </a:t>
            </a:r>
            <a:r>
              <a:rPr lang="en-GB" sz="2800" dirty="0"/>
              <a:t>goal: seamless travel solutions </a:t>
            </a:r>
          </a:p>
          <a:p>
            <a:pPr lvl="1">
              <a:lnSpc>
                <a:spcPct val="90000"/>
              </a:lnSpc>
              <a:spcBef>
                <a:spcPts val="1000"/>
              </a:spcBef>
              <a:spcAft>
                <a:spcPts val="600"/>
              </a:spcAft>
            </a:pPr>
            <a:r>
              <a:rPr lang="en-GB" sz="2800" dirty="0" smtClean="0"/>
              <a:t>Cooperation </a:t>
            </a:r>
            <a:r>
              <a:rPr lang="en-GB" sz="2800" dirty="0"/>
              <a:t>between travel and distribution service providers is necessary </a:t>
            </a:r>
          </a:p>
          <a:p>
            <a:pPr marL="228600" indent="-228600">
              <a:lnSpc>
                <a:spcPct val="90000"/>
              </a:lnSpc>
              <a:spcBef>
                <a:spcPts val="1000"/>
              </a:spcBef>
              <a:spcAft>
                <a:spcPts val="600"/>
              </a:spcAft>
              <a:buFont typeface="Arial" panose="020B0604020202020204" pitchFamily="34" charset="0"/>
              <a:buChar char="•"/>
            </a:pPr>
            <a:endParaRPr lang="en-GB" sz="2800" dirty="0"/>
          </a:p>
        </p:txBody>
      </p:sp>
      <p:sp>
        <p:nvSpPr>
          <p:cNvPr id="15" name="Pfeil nach rechts 14"/>
          <p:cNvSpPr/>
          <p:nvPr/>
        </p:nvSpPr>
        <p:spPr bwMode="auto">
          <a:xfrm>
            <a:off x="4085274" y="4133919"/>
            <a:ext cx="898809" cy="581516"/>
          </a:xfrm>
          <a:prstGeom prst="rightArrow">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17574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sz="3200" dirty="0"/>
              <a:t>To overcome heterogeneous proprietary connectivity solutions the HLPM and distribution service providers initiated the Full Service Model</a:t>
            </a:r>
            <a:endParaRPr lang="en-US" sz="3200" dirty="0"/>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a:xfrm>
            <a:off x="3227294" y="1825625"/>
            <a:ext cx="8534400" cy="4351338"/>
          </a:xfrm>
        </p:spPr>
        <p:txBody>
          <a:bodyPr>
            <a:normAutofit fontScale="70000" lnSpcReduction="20000"/>
          </a:bodyPr>
          <a:lstStyle/>
          <a:p>
            <a:pPr marL="266700" indent="-266700" defTabSz="769938">
              <a:spcAft>
                <a:spcPts val="600"/>
              </a:spcAft>
              <a:buFont typeface="Wingdings" pitchFamily="2" charset="2"/>
              <a:buNone/>
              <a:defRPr/>
            </a:pPr>
            <a:r>
              <a:rPr lang="en-GB" b="1" kern="0" dirty="0">
                <a:solidFill>
                  <a:srgbClr val="002060"/>
                </a:solidFill>
              </a:rPr>
              <a:t>Full Service Model (FSM)</a:t>
            </a:r>
          </a:p>
          <a:p>
            <a:pPr marL="266700" indent="-266700" defTabSz="769938">
              <a:spcAft>
                <a:spcPts val="600"/>
              </a:spcAft>
              <a:buFont typeface="Wingdings" pitchFamily="2" charset="2"/>
              <a:buNone/>
              <a:defRPr/>
            </a:pPr>
            <a:r>
              <a:rPr lang="en-GB" kern="0" dirty="0">
                <a:solidFill>
                  <a:srgbClr val="002060"/>
                </a:solidFill>
              </a:rPr>
              <a:t>… is </a:t>
            </a:r>
            <a:r>
              <a:rPr lang="en-GB" b="1" kern="0" dirty="0">
                <a:solidFill>
                  <a:srgbClr val="002060"/>
                </a:solidFill>
              </a:rPr>
              <a:t>an Industry Initiative </a:t>
            </a:r>
            <a:r>
              <a:rPr lang="en-GB" kern="0" dirty="0">
                <a:solidFill>
                  <a:srgbClr val="002060"/>
                </a:solidFill>
              </a:rPr>
              <a:t>founded in 2013 aiming at developing </a:t>
            </a:r>
            <a:r>
              <a:rPr lang="en-GB" b="1" kern="0" dirty="0">
                <a:solidFill>
                  <a:srgbClr val="002060"/>
                </a:solidFill>
              </a:rPr>
              <a:t>an Open IT Specification</a:t>
            </a:r>
            <a:r>
              <a:rPr lang="en-GB" kern="0" dirty="0">
                <a:solidFill>
                  <a:srgbClr val="002060"/>
                </a:solidFill>
              </a:rPr>
              <a:t> </a:t>
            </a:r>
          </a:p>
          <a:p>
            <a:pPr marL="266700" indent="-266700" defTabSz="769938">
              <a:spcAft>
                <a:spcPts val="600"/>
              </a:spcAft>
              <a:buFont typeface="Wingdings" pitchFamily="2" charset="2"/>
              <a:buNone/>
              <a:defRPr/>
            </a:pPr>
            <a:r>
              <a:rPr lang="en-GB" kern="0" dirty="0">
                <a:solidFill>
                  <a:srgbClr val="002060"/>
                </a:solidFill>
              </a:rPr>
              <a:t>… enables B2B </a:t>
            </a:r>
            <a:r>
              <a:rPr lang="en-GB" b="1" kern="0" dirty="0">
                <a:solidFill>
                  <a:srgbClr val="002060"/>
                </a:solidFill>
              </a:rPr>
              <a:t>data exchange </a:t>
            </a:r>
            <a:r>
              <a:rPr lang="en-GB" kern="0" dirty="0">
                <a:solidFill>
                  <a:srgbClr val="002060"/>
                </a:solidFill>
              </a:rPr>
              <a:t>along the </a:t>
            </a:r>
            <a:r>
              <a:rPr lang="en-GB" b="1" kern="0" dirty="0">
                <a:solidFill>
                  <a:srgbClr val="002060"/>
                </a:solidFill>
              </a:rPr>
              <a:t>online distribution value chain</a:t>
            </a:r>
            <a:r>
              <a:rPr lang="en-GB" kern="0" dirty="0">
                <a:solidFill>
                  <a:srgbClr val="002060"/>
                </a:solidFill>
              </a:rPr>
              <a:t> </a:t>
            </a:r>
          </a:p>
          <a:p>
            <a:pPr marL="266700" indent="-266700" defTabSz="769938">
              <a:spcAft>
                <a:spcPts val="600"/>
              </a:spcAft>
              <a:buFont typeface="Wingdings" pitchFamily="2" charset="2"/>
              <a:buNone/>
              <a:defRPr/>
            </a:pPr>
            <a:r>
              <a:rPr lang="en-GB" kern="0" dirty="0">
                <a:solidFill>
                  <a:srgbClr val="002060"/>
                </a:solidFill>
              </a:rPr>
              <a:t>… relies on and goes upon European regulation regarding distribution and ticketing (e.g. TAP-TSI)</a:t>
            </a:r>
          </a:p>
          <a:p>
            <a:pPr marL="266700" indent="-266700" defTabSz="769938">
              <a:spcAft>
                <a:spcPts val="600"/>
              </a:spcAft>
              <a:buFont typeface="Wingdings" pitchFamily="2" charset="2"/>
              <a:buNone/>
              <a:defRPr/>
            </a:pPr>
            <a:r>
              <a:rPr lang="en-GB" b="1" kern="0" dirty="0">
                <a:solidFill>
                  <a:srgbClr val="002060"/>
                </a:solidFill>
              </a:rPr>
              <a:t>… complement</a:t>
            </a:r>
            <a:r>
              <a:rPr lang="en-GB" kern="0" dirty="0">
                <a:solidFill>
                  <a:srgbClr val="002060"/>
                </a:solidFill>
              </a:rPr>
              <a:t>s costly </a:t>
            </a:r>
            <a:r>
              <a:rPr lang="en-GB" b="1" kern="0" dirty="0">
                <a:solidFill>
                  <a:srgbClr val="002060"/>
                </a:solidFill>
              </a:rPr>
              <a:t>individual bilateral IT-solutions</a:t>
            </a:r>
            <a:r>
              <a:rPr lang="en-GB" kern="0" dirty="0">
                <a:solidFill>
                  <a:srgbClr val="002060"/>
                </a:solidFill>
              </a:rPr>
              <a:t> between distributors and rail service provider </a:t>
            </a:r>
          </a:p>
          <a:p>
            <a:pPr marL="266700" indent="-266700" defTabSz="769938">
              <a:spcAft>
                <a:spcPts val="600"/>
              </a:spcAft>
              <a:buFont typeface="Wingdings" pitchFamily="2" charset="2"/>
              <a:buNone/>
              <a:defRPr/>
            </a:pPr>
            <a:r>
              <a:rPr lang="en-GB" kern="0" dirty="0">
                <a:solidFill>
                  <a:srgbClr val="002060"/>
                </a:solidFill>
              </a:rPr>
              <a:t>… follows a </a:t>
            </a:r>
            <a:r>
              <a:rPr lang="en-GB" b="1" kern="0" dirty="0">
                <a:solidFill>
                  <a:srgbClr val="002060"/>
                </a:solidFill>
              </a:rPr>
              <a:t>step-wise approach</a:t>
            </a:r>
            <a:r>
              <a:rPr lang="en-GB" kern="0" dirty="0">
                <a:solidFill>
                  <a:srgbClr val="002060"/>
                </a:solidFill>
              </a:rPr>
              <a:t>, i.e. it </a:t>
            </a:r>
            <a:r>
              <a:rPr lang="en-GB" b="1" kern="0" dirty="0">
                <a:solidFill>
                  <a:srgbClr val="002060"/>
                </a:solidFill>
              </a:rPr>
              <a:t>focuses on rail products</a:t>
            </a:r>
            <a:r>
              <a:rPr lang="en-GB" kern="0" dirty="0">
                <a:solidFill>
                  <a:srgbClr val="002060"/>
                </a:solidFill>
              </a:rPr>
              <a:t> in the beginning so as to manage complexity </a:t>
            </a:r>
          </a:p>
          <a:p>
            <a:pPr marL="266700" indent="-266700" defTabSz="769938">
              <a:spcAft>
                <a:spcPts val="600"/>
              </a:spcAft>
              <a:buFont typeface="Wingdings" pitchFamily="2" charset="2"/>
              <a:buNone/>
              <a:defRPr/>
            </a:pPr>
            <a:r>
              <a:rPr lang="en-GB" kern="0" dirty="0">
                <a:solidFill>
                  <a:srgbClr val="002060"/>
                </a:solidFill>
              </a:rPr>
              <a:t>… considers at the same time </a:t>
            </a:r>
            <a:r>
              <a:rPr lang="en-GB" b="1" kern="0" dirty="0">
                <a:solidFill>
                  <a:srgbClr val="002060"/>
                </a:solidFill>
              </a:rPr>
              <a:t>the context of multi-modality and allows</a:t>
            </a:r>
            <a:r>
              <a:rPr lang="en-GB" kern="0" dirty="0">
                <a:solidFill>
                  <a:srgbClr val="002060"/>
                </a:solidFill>
              </a:rPr>
              <a:t>, future enhancements in the direction of other modes of transport</a:t>
            </a:r>
          </a:p>
          <a:p>
            <a:pPr marL="266700" indent="-266700" algn="ctr" defTabSz="769938">
              <a:spcAft>
                <a:spcPts val="600"/>
              </a:spcAft>
              <a:buFont typeface="Wingdings" pitchFamily="2" charset="2"/>
              <a:buNone/>
              <a:defRPr/>
            </a:pPr>
            <a:r>
              <a:rPr lang="en-GB" b="1" kern="0" dirty="0">
                <a:solidFill>
                  <a:srgbClr val="FF0000"/>
                </a:solidFill>
              </a:rPr>
              <a:t>https://</a:t>
            </a:r>
            <a:r>
              <a:rPr lang="en-GB" b="1" kern="0" dirty="0" smtClean="0">
                <a:solidFill>
                  <a:srgbClr val="FF0000"/>
                </a:solidFill>
              </a:rPr>
              <a:t>tsga.eu/fsm</a:t>
            </a:r>
            <a:endParaRPr lang="en-GB" b="1" kern="0" dirty="0">
              <a:solidFill>
                <a:srgbClr val="FF0000"/>
              </a:solidFill>
            </a:endParaRP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008" y="1618595"/>
            <a:ext cx="1802498" cy="440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377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sz="3200" dirty="0"/>
              <a:t>FSM simplifies distribution as it complements diverse individual and bilateral distribution solutions between business partners </a:t>
            </a:r>
            <a:endParaRPr lang="en-US" sz="3200" dirty="0"/>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a:xfrm>
            <a:off x="3245224" y="1825625"/>
            <a:ext cx="8108576" cy="4351338"/>
          </a:xfrm>
        </p:spPr>
        <p:txBody>
          <a:bodyPr>
            <a:normAutofit fontScale="92500" lnSpcReduction="20000"/>
          </a:bodyPr>
          <a:lstStyle/>
          <a:p>
            <a:pPr marL="266700" indent="-266700" defTabSz="769938">
              <a:spcAft>
                <a:spcPts val="600"/>
              </a:spcAft>
              <a:buFont typeface="Wingdings" pitchFamily="2" charset="2"/>
              <a:buNone/>
              <a:defRPr/>
            </a:pPr>
            <a:r>
              <a:rPr lang="en-GB" kern="0" dirty="0">
                <a:solidFill>
                  <a:srgbClr val="002060"/>
                </a:solidFill>
              </a:rPr>
              <a:t>… the goal of FSM is to offer an </a:t>
            </a:r>
            <a:r>
              <a:rPr lang="en-GB" b="1" kern="0" dirty="0">
                <a:solidFill>
                  <a:srgbClr val="002060"/>
                </a:solidFill>
              </a:rPr>
              <a:t>alternative to the tangle</a:t>
            </a:r>
            <a:r>
              <a:rPr lang="en-GB" kern="0" dirty="0">
                <a:solidFill>
                  <a:srgbClr val="002060"/>
                </a:solidFill>
              </a:rPr>
              <a:t> of individual and bilateral IT-solutions </a:t>
            </a:r>
          </a:p>
          <a:p>
            <a:pPr marL="266700" indent="-266700" defTabSz="769938">
              <a:spcAft>
                <a:spcPts val="600"/>
              </a:spcAft>
              <a:buFont typeface="Wingdings" pitchFamily="2" charset="2"/>
              <a:buNone/>
              <a:defRPr/>
            </a:pPr>
            <a:r>
              <a:rPr lang="en-GB" kern="0" dirty="0">
                <a:solidFill>
                  <a:srgbClr val="002060"/>
                </a:solidFill>
              </a:rPr>
              <a:t>… FSM provides specifications that can be </a:t>
            </a:r>
            <a:r>
              <a:rPr lang="en-GB" b="1" kern="0" dirty="0">
                <a:solidFill>
                  <a:srgbClr val="002060"/>
                </a:solidFill>
              </a:rPr>
              <a:t>implemented in every IT distribution system</a:t>
            </a:r>
            <a:endParaRPr lang="en-GB" kern="0" dirty="0">
              <a:solidFill>
                <a:srgbClr val="002060"/>
              </a:solidFill>
            </a:endParaRPr>
          </a:p>
          <a:p>
            <a:pPr marL="266700" indent="-266700" defTabSz="769938">
              <a:spcAft>
                <a:spcPts val="600"/>
              </a:spcAft>
              <a:buNone/>
              <a:defRPr/>
            </a:pPr>
            <a:r>
              <a:rPr lang="en-GB" kern="0" dirty="0">
                <a:solidFill>
                  <a:srgbClr val="002060"/>
                </a:solidFill>
              </a:rPr>
              <a:t>… FSM </a:t>
            </a:r>
            <a:r>
              <a:rPr lang="en-GB" b="1" kern="0" dirty="0">
                <a:solidFill>
                  <a:srgbClr val="002060"/>
                </a:solidFill>
              </a:rPr>
              <a:t>co-exists</a:t>
            </a:r>
            <a:r>
              <a:rPr lang="en-GB" kern="0" dirty="0">
                <a:solidFill>
                  <a:srgbClr val="002060"/>
                </a:solidFill>
              </a:rPr>
              <a:t> with </a:t>
            </a:r>
            <a:r>
              <a:rPr lang="en-GB" b="1" kern="0" dirty="0">
                <a:solidFill>
                  <a:srgbClr val="002060"/>
                </a:solidFill>
              </a:rPr>
              <a:t>other IT-solutions</a:t>
            </a:r>
            <a:r>
              <a:rPr lang="en-GB" kern="0" dirty="0">
                <a:solidFill>
                  <a:srgbClr val="002060"/>
                </a:solidFill>
              </a:rPr>
              <a:t>, companies can choose if they want to apply FSM specifications or any other IT-solutions </a:t>
            </a:r>
          </a:p>
          <a:p>
            <a:pPr marL="266700" indent="-266700" defTabSz="769938">
              <a:spcAft>
                <a:spcPts val="600"/>
              </a:spcAft>
              <a:buFont typeface="Wingdings" pitchFamily="2" charset="2"/>
              <a:buNone/>
              <a:defRPr/>
            </a:pPr>
            <a:r>
              <a:rPr lang="en-GB" kern="0" dirty="0">
                <a:solidFill>
                  <a:srgbClr val="002060"/>
                </a:solidFill>
              </a:rPr>
              <a:t>… FSM can </a:t>
            </a:r>
            <a:r>
              <a:rPr lang="en-GB" b="1" kern="0" dirty="0">
                <a:solidFill>
                  <a:srgbClr val="002060"/>
                </a:solidFill>
              </a:rPr>
              <a:t>be used for any distribution business model</a:t>
            </a:r>
            <a:r>
              <a:rPr lang="en-GB" kern="0" dirty="0">
                <a:solidFill>
                  <a:srgbClr val="002060"/>
                </a:solidFill>
              </a:rPr>
              <a:t>, that is, the content /the offer remains unchanged </a:t>
            </a:r>
          </a:p>
          <a:p>
            <a:pPr marL="266700" indent="-266700" defTabSz="769938">
              <a:spcAft>
                <a:spcPts val="600"/>
              </a:spcAft>
              <a:buNone/>
              <a:defRPr/>
            </a:pPr>
            <a:r>
              <a:rPr lang="en-GB" kern="0" dirty="0">
                <a:solidFill>
                  <a:srgbClr val="002060"/>
                </a:solidFill>
              </a:rPr>
              <a:t>	FSM </a:t>
            </a:r>
            <a:r>
              <a:rPr lang="en-GB" b="1" kern="0" dirty="0">
                <a:solidFill>
                  <a:srgbClr val="002060"/>
                </a:solidFill>
              </a:rPr>
              <a:t>functions like a common language</a:t>
            </a:r>
            <a:r>
              <a:rPr lang="en-GB" kern="0" dirty="0">
                <a:solidFill>
                  <a:srgbClr val="002060"/>
                </a:solidFill>
              </a:rPr>
              <a:t> – companies can learn it, they can offer or order translation services, and they can continue speaking diverse other languages too</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9" name="Pfeil nach rechts 8"/>
          <p:cNvSpPr/>
          <p:nvPr/>
        </p:nvSpPr>
        <p:spPr bwMode="auto">
          <a:xfrm>
            <a:off x="3046680" y="5128365"/>
            <a:ext cx="432060" cy="216030"/>
          </a:xfrm>
          <a:prstGeom prst="rightArrow">
            <a:avLst/>
          </a:prstGeom>
          <a:solidFill>
            <a:srgbClr val="00206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0" name="Textfeld 9"/>
          <p:cNvSpPr txBox="1"/>
          <p:nvPr/>
        </p:nvSpPr>
        <p:spPr>
          <a:xfrm>
            <a:off x="150845" y="1889405"/>
            <a:ext cx="3111865" cy="492443"/>
          </a:xfrm>
          <a:prstGeom prst="rect">
            <a:avLst/>
          </a:prstGeom>
          <a:noFill/>
        </p:spPr>
        <p:txBody>
          <a:bodyPr wrap="square" rtlCol="0">
            <a:spAutoFit/>
          </a:bodyPr>
          <a:lstStyle/>
          <a:p>
            <a:pPr algn="l">
              <a:buNone/>
            </a:pPr>
            <a:r>
              <a:rPr lang="de-DE" sz="2600" b="1" kern="0" dirty="0" err="1">
                <a:solidFill>
                  <a:srgbClr val="002060"/>
                </a:solidFill>
              </a:rPr>
              <a:t>What</a:t>
            </a:r>
            <a:r>
              <a:rPr lang="de-DE" sz="2600" b="1" kern="0" dirty="0">
                <a:solidFill>
                  <a:srgbClr val="002060"/>
                </a:solidFill>
              </a:rPr>
              <a:t> FSM </a:t>
            </a:r>
            <a:r>
              <a:rPr lang="de-DE" sz="2600" b="1" kern="0" dirty="0" err="1">
                <a:solidFill>
                  <a:srgbClr val="002060"/>
                </a:solidFill>
              </a:rPr>
              <a:t>is</a:t>
            </a:r>
            <a:r>
              <a:rPr lang="de-DE" sz="2600" b="1" kern="0" dirty="0">
                <a:solidFill>
                  <a:srgbClr val="002060"/>
                </a:solidFill>
              </a:rPr>
              <a:t> </a:t>
            </a:r>
            <a:r>
              <a:rPr lang="de-DE" sz="2600" b="1" kern="0" dirty="0" err="1">
                <a:solidFill>
                  <a:srgbClr val="002060"/>
                </a:solidFill>
              </a:rPr>
              <a:t>about</a:t>
            </a:r>
            <a:endParaRPr lang="de-DE" sz="2600" b="1" kern="0"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49" y="2743294"/>
            <a:ext cx="2885331" cy="288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7623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0"/>
            <a:ext cx="12192000" cy="1512683"/>
          </a:xfrm>
        </p:spPr>
        <p:txBody>
          <a:bodyPr>
            <a:noAutofit/>
          </a:bodyPr>
          <a:lstStyle/>
          <a:p>
            <a:pPr algn="ctr"/>
            <a:r>
              <a:rPr lang="en-US" sz="3200" dirty="0">
                <a:latin typeface="+mn-lt"/>
                <a:ea typeface="+mn-ea"/>
                <a:cs typeface="+mn-cs"/>
              </a:rPr>
              <a:t>Opening Session: </a:t>
            </a:r>
            <a:r>
              <a:rPr lang="en-US" sz="3200" b="1" dirty="0"/>
              <a:t>Collaborative Stories from Standards Groups around </a:t>
            </a:r>
            <a:br>
              <a:rPr lang="en-US" sz="3200" b="1" dirty="0"/>
            </a:br>
            <a:r>
              <a:rPr lang="en-US" sz="3200" b="1" dirty="0"/>
              <a:t>the World to Enable Seamless Travel and Business Solutions</a:t>
            </a:r>
            <a:endParaRPr lang="en-US" sz="3200" b="1" dirty="0">
              <a:latin typeface="+mn-lt"/>
              <a:ea typeface="+mn-ea"/>
              <a:cs typeface="+mn-cs"/>
            </a:endParaRPr>
          </a:p>
        </p:txBody>
      </p:sp>
      <p:sp>
        <p:nvSpPr>
          <p:cNvPr id="3" name="TextBox 2">
            <a:extLst>
              <a:ext uri="{FF2B5EF4-FFF2-40B4-BE49-F238E27FC236}">
                <a16:creationId xmlns:a16="http://schemas.microsoft.com/office/drawing/2014/main" xmlns="" id="{15CAD4A4-5355-4D3D-A0E3-8E63C4C81BA1}"/>
              </a:ext>
            </a:extLst>
          </p:cNvPr>
          <p:cNvSpPr txBox="1"/>
          <p:nvPr/>
        </p:nvSpPr>
        <p:spPr>
          <a:xfrm>
            <a:off x="338667" y="2991885"/>
            <a:ext cx="11602682" cy="1938992"/>
          </a:xfrm>
          <a:prstGeom prst="rect">
            <a:avLst/>
          </a:prstGeom>
          <a:noFill/>
        </p:spPr>
        <p:txBody>
          <a:bodyPr wrap="square" rtlCol="0">
            <a:spAutoFit/>
          </a:bodyPr>
          <a:lstStyle/>
          <a:p>
            <a:pPr algn="ctr"/>
            <a:r>
              <a:rPr lang="en-US" sz="2000" dirty="0" err="1" smtClean="0"/>
              <a:t>Vanni</a:t>
            </a:r>
            <a:r>
              <a:rPr lang="en-US" sz="2000" dirty="0" smtClean="0"/>
              <a:t> </a:t>
            </a:r>
            <a:r>
              <a:rPr lang="en-US" sz="2000" dirty="0" err="1" smtClean="0"/>
              <a:t>Sanvicenti</a:t>
            </a:r>
            <a:r>
              <a:rPr lang="en-US" sz="2000" dirty="0" smtClean="0"/>
              <a:t>, Lead NDC Architect, International Air Transport Association (IATA)</a:t>
            </a:r>
          </a:p>
          <a:p>
            <a:pPr algn="ctr"/>
            <a:r>
              <a:rPr lang="en-US" sz="2000" dirty="0" smtClean="0"/>
              <a:t>Sandy Angel, Director of Specifications, </a:t>
            </a:r>
            <a:r>
              <a:rPr lang="en-US" sz="2000" dirty="0" err="1" smtClean="0"/>
              <a:t>OpenTravel</a:t>
            </a:r>
            <a:r>
              <a:rPr lang="en-US" sz="2000" dirty="0" smtClean="0"/>
              <a:t> Alliance</a:t>
            </a:r>
          </a:p>
          <a:p>
            <a:pPr algn="ctr"/>
            <a:r>
              <a:rPr lang="en-US" sz="2000" dirty="0" smtClean="0"/>
              <a:t>Jacob </a:t>
            </a:r>
            <a:r>
              <a:rPr lang="en-US" sz="2000" dirty="0" err="1" smtClean="0"/>
              <a:t>Dreyband</a:t>
            </a:r>
            <a:r>
              <a:rPr lang="en-US" sz="2000" dirty="0" smtClean="0"/>
              <a:t>, Senior Director of Software Development, </a:t>
            </a:r>
            <a:r>
              <a:rPr lang="en-US" sz="2000" dirty="0" err="1" smtClean="0"/>
              <a:t>Versonix</a:t>
            </a:r>
            <a:r>
              <a:rPr lang="en-US" sz="2000" dirty="0" smtClean="0"/>
              <a:t> Corporation</a:t>
            </a:r>
            <a:br>
              <a:rPr lang="en-US" sz="2000" dirty="0" smtClean="0"/>
            </a:br>
            <a:r>
              <a:rPr lang="en-US" sz="2000" dirty="0" smtClean="0"/>
              <a:t>Vittorio Carta, </a:t>
            </a:r>
            <a:r>
              <a:rPr lang="en-US" sz="2000" dirty="0"/>
              <a:t>Manager European Projects and Committees, Deutsche </a:t>
            </a:r>
            <a:r>
              <a:rPr lang="en-US" sz="2000" dirty="0" err="1" smtClean="0"/>
              <a:t>Bahn</a:t>
            </a:r>
            <a:endParaRPr lang="en-US" sz="2000" dirty="0" smtClean="0"/>
          </a:p>
          <a:p>
            <a:pPr algn="ctr"/>
            <a:r>
              <a:rPr lang="en-US" sz="2000" dirty="0" smtClean="0"/>
              <a:t>Emmanuel de </a:t>
            </a:r>
            <a:r>
              <a:rPr lang="en-US" sz="2000" dirty="0" err="1" smtClean="0"/>
              <a:t>Verdalle</a:t>
            </a:r>
            <a:r>
              <a:rPr lang="en-US" sz="2000" dirty="0" smtClean="0"/>
              <a:t>, Partner-Program Manager, DIGIMOBEE ITXPT</a:t>
            </a:r>
          </a:p>
          <a:p>
            <a:pPr algn="ctr"/>
            <a:r>
              <a:rPr lang="en-US" sz="2000" dirty="0" smtClean="0"/>
              <a:t>Mike Tinkey, CEO, </a:t>
            </a:r>
            <a:r>
              <a:rPr lang="en-US" sz="2000" dirty="0" err="1" smtClean="0"/>
              <a:t>OpenTravel</a:t>
            </a:r>
            <a:r>
              <a:rPr lang="en-US" sz="2000" dirty="0" smtClean="0"/>
              <a:t> Alliance (Moderator)</a:t>
            </a:r>
            <a:endParaRPr lang="en-US" sz="2000" dirty="0"/>
          </a:p>
        </p:txBody>
      </p:sp>
      <p:sp>
        <p:nvSpPr>
          <p:cNvPr id="4" name="Content Placeholder 2">
            <a:extLst>
              <a:ext uri="{FF2B5EF4-FFF2-40B4-BE49-F238E27FC236}">
                <a16:creationId xmlns:a16="http://schemas.microsoft.com/office/drawing/2014/main" xmlns="" id="{F6FD9DE1-8D0B-427E-A262-86C0ECDB972F}"/>
              </a:ext>
            </a:extLst>
          </p:cNvPr>
          <p:cNvSpPr txBox="1">
            <a:spLocks/>
          </p:cNvSpPr>
          <p:nvPr/>
        </p:nvSpPr>
        <p:spPr>
          <a:xfrm>
            <a:off x="1616529" y="5223556"/>
            <a:ext cx="9047550" cy="8459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12:15 – 14:00, Networking Lunch in the</a:t>
            </a:r>
            <a:br>
              <a:rPr lang="en-US" sz="1200" dirty="0"/>
            </a:br>
            <a:r>
              <a:rPr lang="en-US" sz="1200" dirty="0"/>
              <a:t> HITEC Amsterdam Exhibit Hall 10</a:t>
            </a:r>
          </a:p>
          <a:p>
            <a:r>
              <a:rPr lang="en-US" sz="1200" b="1" dirty="0"/>
              <a:t>Followed by: </a:t>
            </a:r>
            <a:r>
              <a:rPr lang="en-US" sz="1200" dirty="0"/>
              <a:t>14:00 – 15:00, Hot Topics Roundup: GDPR, Payment, Security</a:t>
            </a:r>
          </a:p>
        </p:txBody>
      </p:sp>
      <p:pic>
        <p:nvPicPr>
          <p:cNvPr id="6" name="Picture 5">
            <a:extLst>
              <a:ext uri="{FF2B5EF4-FFF2-40B4-BE49-F238E27FC236}">
                <a16:creationId xmlns:a16="http://schemas.microsoft.com/office/drawing/2014/main" xmlns="" id="{24D06A2F-4427-42FE-80DB-25E645320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300" y="4269921"/>
            <a:ext cx="1252049" cy="1638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6B2CD8AC-8E78-4564-BAC7-9AA965231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04" y="4760220"/>
            <a:ext cx="1118091" cy="1211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xmlns="" id="{5E7F34CC-20DA-4C36-9857-E8041822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407" y="1603489"/>
            <a:ext cx="1203251" cy="1203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E9E40A36-1945-46DB-9B20-74ED5D1836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76" t="1" r="23967" b="26491"/>
          <a:stretch/>
        </p:blipFill>
        <p:spPr>
          <a:xfrm>
            <a:off x="7048292" y="1550309"/>
            <a:ext cx="1301667" cy="1311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8D0BAD57-50F7-4960-83DE-FE6C7B14C45C}"/>
              </a:ext>
            </a:extLst>
          </p:cNvPr>
          <p:cNvPicPr>
            <a:picLocks noChangeAspect="1"/>
          </p:cNvPicPr>
          <p:nvPr/>
        </p:nvPicPr>
        <p:blipFill rotWithShape="1">
          <a:blip r:embed="rId6">
            <a:extLst>
              <a:ext uri="{28A0092B-C50C-407E-A947-70E740481C1C}">
                <a14:useLocalDpi xmlns:a14="http://schemas.microsoft.com/office/drawing/2010/main" val="0"/>
              </a:ext>
            </a:extLst>
          </a:blip>
          <a:srcRect r="15393" b="18650"/>
          <a:stretch/>
        </p:blipFill>
        <p:spPr>
          <a:xfrm>
            <a:off x="10689299" y="1520236"/>
            <a:ext cx="1203251" cy="13711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xmlns="" id="{369A7EDA-DF32-4656-8341-65DB009360F6}"/>
              </a:ext>
            </a:extLst>
          </p:cNvPr>
          <p:cNvPicPr>
            <a:picLocks noChangeAspect="1"/>
          </p:cNvPicPr>
          <p:nvPr/>
        </p:nvPicPr>
        <p:blipFill rotWithShape="1">
          <a:blip r:embed="rId7">
            <a:extLst>
              <a:ext uri="{28A0092B-C50C-407E-A947-70E740481C1C}">
                <a14:useLocalDpi xmlns:a14="http://schemas.microsoft.com/office/drawing/2010/main" val="0"/>
              </a:ext>
            </a:extLst>
          </a:blip>
          <a:srcRect b="9200"/>
          <a:stretch/>
        </p:blipFill>
        <p:spPr>
          <a:xfrm>
            <a:off x="450133" y="1621781"/>
            <a:ext cx="1286435" cy="1168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11517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altLang="de-DE" sz="3200" dirty="0"/>
              <a:t>FSM approach: provide improved interoperability by specifying standardised B2B IT interfaces</a:t>
            </a:r>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a:xfrm>
            <a:off x="4805081" y="2366457"/>
            <a:ext cx="7117977" cy="3810505"/>
          </a:xfrm>
        </p:spPr>
        <p:txBody>
          <a:bodyPr>
            <a:normAutofit fontScale="92500" lnSpcReduction="20000"/>
          </a:bodyPr>
          <a:lstStyle/>
          <a:p>
            <a:pPr defTabSz="769938">
              <a:buClr>
                <a:srgbClr val="002060"/>
              </a:buClr>
              <a:defRPr/>
            </a:pPr>
            <a:r>
              <a:rPr lang="en-GB" dirty="0">
                <a:solidFill>
                  <a:srgbClr val="002060"/>
                </a:solidFill>
              </a:rPr>
              <a:t>Innovative basis to interconnect rail distribution systems</a:t>
            </a:r>
          </a:p>
          <a:p>
            <a:pPr defTabSz="769938">
              <a:buClr>
                <a:srgbClr val="002060"/>
              </a:buClr>
              <a:defRPr/>
            </a:pPr>
            <a:r>
              <a:rPr lang="en-GB" dirty="0">
                <a:solidFill>
                  <a:srgbClr val="002060"/>
                </a:solidFill>
              </a:rPr>
              <a:t>As a result, this will reduce the boundaries of the current ecosystem </a:t>
            </a:r>
          </a:p>
          <a:p>
            <a:pPr defTabSz="769938">
              <a:buClr>
                <a:srgbClr val="002060"/>
              </a:buClr>
              <a:defRPr/>
            </a:pPr>
            <a:r>
              <a:rPr lang="en-GB" dirty="0">
                <a:solidFill>
                  <a:srgbClr val="002060"/>
                </a:solidFill>
              </a:rPr>
              <a:t>Framework enables maximum choice of business models</a:t>
            </a:r>
          </a:p>
          <a:p>
            <a:pPr defTabSz="769938">
              <a:buClr>
                <a:srgbClr val="002060"/>
              </a:buClr>
              <a:defRPr/>
            </a:pPr>
            <a:r>
              <a:rPr lang="en-GB" dirty="0">
                <a:solidFill>
                  <a:srgbClr val="002060"/>
                </a:solidFill>
              </a:rPr>
              <a:t>Thus, railways retain control of their own distribution strategies, while customers benefit from improved service and choice</a:t>
            </a:r>
          </a:p>
          <a:p>
            <a:pPr defTabSz="769938">
              <a:buClr>
                <a:srgbClr val="002060"/>
              </a:buClr>
              <a:defRPr/>
            </a:pPr>
            <a:r>
              <a:rPr lang="en-GB" dirty="0">
                <a:solidFill>
                  <a:srgbClr val="002060"/>
                </a:solidFill>
              </a:rPr>
              <a:t>Business relationship based on commercial agreements</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Textfeld 4"/>
          <p:cNvSpPr txBox="1"/>
          <p:nvPr/>
        </p:nvSpPr>
        <p:spPr>
          <a:xfrm>
            <a:off x="3992999" y="1777179"/>
            <a:ext cx="7002990" cy="523220"/>
          </a:xfrm>
          <a:prstGeom prst="rect">
            <a:avLst/>
          </a:prstGeom>
          <a:noFill/>
        </p:spPr>
        <p:txBody>
          <a:bodyPr wrap="square" rtlCol="0">
            <a:spAutoFit/>
          </a:bodyPr>
          <a:lstStyle/>
          <a:p>
            <a:pPr>
              <a:defRPr/>
            </a:pPr>
            <a:r>
              <a:rPr lang="de-DE" sz="2800" b="1" dirty="0">
                <a:solidFill>
                  <a:srgbClr val="002060"/>
                </a:solidFill>
              </a:rPr>
              <a:t>FSM </a:t>
            </a:r>
            <a:r>
              <a:rPr lang="en-US" sz="2800" b="1" dirty="0">
                <a:solidFill>
                  <a:srgbClr val="002060"/>
                </a:solidFill>
              </a:rPr>
              <a:t>interface specifications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04" y="2073564"/>
            <a:ext cx="4461584" cy="401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714" y="1780670"/>
            <a:ext cx="646113"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808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de-DE" sz="3200" dirty="0"/>
              <a:t>FSM </a:t>
            </a:r>
            <a:r>
              <a:rPr lang="en-US" sz="3200" dirty="0"/>
              <a:t>is based on six key principles</a:t>
            </a:r>
            <a:endParaRPr lang="en-GB" altLang="de-DE" sz="32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553" y="1470213"/>
            <a:ext cx="9986681" cy="448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077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altLang="de-DE" sz="3200" dirty="0"/>
              <a:t>FSM specifies an online interface between rail distribution players to improve customer access to rail tickets</a:t>
            </a:r>
            <a:endParaRPr lang="en-US" sz="3200" dirty="0"/>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631" y="1576525"/>
            <a:ext cx="9593516" cy="451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947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altLang="it-IT" sz="3200" dirty="0"/>
              <a:t>FSM covers the business processes between all</a:t>
            </a:r>
            <a:br>
              <a:rPr lang="en-GB" altLang="it-IT" sz="3200" dirty="0"/>
            </a:br>
            <a:r>
              <a:rPr lang="en-GB" altLang="it-IT" sz="3200" dirty="0"/>
              <a:t>players interacting to satisfy the needs of the customers</a:t>
            </a:r>
            <a:endParaRPr lang="en-US" sz="3200" dirty="0"/>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416424"/>
            <a:ext cx="8675687" cy="458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704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altLang="it-IT" sz="3200" dirty="0"/>
              <a:t>At design level the </a:t>
            </a:r>
            <a:r>
              <a:rPr lang="en-US" altLang="it-IT" sz="3200" dirty="0" smtClean="0"/>
              <a:t>workflows </a:t>
            </a:r>
            <a:r>
              <a:rPr lang="en-US" altLang="it-IT" sz="3200" dirty="0"/>
              <a:t>and activities provide a common model of both computational and </a:t>
            </a:r>
            <a:r>
              <a:rPr lang="en-US" altLang="it-IT" sz="3200" dirty="0" err="1"/>
              <a:t>organisational</a:t>
            </a:r>
            <a:r>
              <a:rPr lang="en-US" altLang="it-IT" sz="3200" dirty="0"/>
              <a:t> processes</a:t>
            </a:r>
            <a:endParaRPr lang="en-US" sz="3200" dirty="0"/>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7" name="Inhaltsplatzhalter 2"/>
          <p:cNvSpPr>
            <a:spLocks noGrp="1"/>
          </p:cNvSpPr>
          <p:nvPr>
            <p:ph idx="1"/>
          </p:nvPr>
        </p:nvSpPr>
        <p:spPr>
          <a:xfrm>
            <a:off x="4854574" y="1701800"/>
            <a:ext cx="6656107" cy="4679950"/>
          </a:xfrm>
        </p:spPr>
        <p:txBody>
          <a:bodyPr>
            <a:normAutofit fontScale="92500" lnSpcReduction="20000"/>
          </a:bodyPr>
          <a:lstStyle/>
          <a:p>
            <a:pPr>
              <a:buClr>
                <a:srgbClr val="002060"/>
              </a:buClr>
            </a:pPr>
            <a:r>
              <a:rPr lang="en-GB" altLang="de-DE" dirty="0" smtClean="0">
                <a:solidFill>
                  <a:srgbClr val="002060"/>
                </a:solidFill>
              </a:rPr>
              <a:t>The activity diagram provides an overview on the sales process</a:t>
            </a:r>
          </a:p>
          <a:p>
            <a:pPr lvl="1">
              <a:buClr>
                <a:srgbClr val="002060"/>
              </a:buClr>
              <a:buFont typeface="Wingdings" pitchFamily="2" charset="2"/>
              <a:buChar char="Ø"/>
            </a:pPr>
            <a:r>
              <a:rPr lang="en-GB" altLang="de-DE" dirty="0" smtClean="0">
                <a:solidFill>
                  <a:srgbClr val="FF0000"/>
                </a:solidFill>
              </a:rPr>
              <a:t>Shopping consisting of journey planning and offering</a:t>
            </a:r>
          </a:p>
          <a:p>
            <a:pPr lvl="1">
              <a:buClr>
                <a:srgbClr val="002060"/>
              </a:buClr>
              <a:buFont typeface="Wingdings" pitchFamily="2" charset="2"/>
              <a:buChar char="Ø"/>
            </a:pPr>
            <a:r>
              <a:rPr lang="en-GB" altLang="de-DE" dirty="0" smtClean="0">
                <a:solidFill>
                  <a:srgbClr val="00B050"/>
                </a:solidFill>
              </a:rPr>
              <a:t>Booking</a:t>
            </a:r>
          </a:p>
          <a:p>
            <a:pPr lvl="1">
              <a:buClr>
                <a:srgbClr val="002060"/>
              </a:buClr>
              <a:buFont typeface="Wingdings" pitchFamily="2" charset="2"/>
              <a:buChar char="Ø"/>
            </a:pPr>
            <a:r>
              <a:rPr lang="en-GB" altLang="de-DE" dirty="0" smtClean="0">
                <a:solidFill>
                  <a:srgbClr val="00B0F0"/>
                </a:solidFill>
              </a:rPr>
              <a:t>Customer payment</a:t>
            </a:r>
          </a:p>
          <a:p>
            <a:pPr lvl="1">
              <a:buClr>
                <a:srgbClr val="002060"/>
              </a:buClr>
              <a:buFont typeface="Wingdings" pitchFamily="2" charset="2"/>
              <a:buChar char="Ø"/>
            </a:pPr>
            <a:r>
              <a:rPr lang="en-GB" altLang="de-DE" dirty="0" smtClean="0">
                <a:solidFill>
                  <a:srgbClr val="FFC000"/>
                </a:solidFill>
              </a:rPr>
              <a:t>Fulfilment</a:t>
            </a:r>
          </a:p>
          <a:p>
            <a:pPr marL="176213" lvl="1" indent="0">
              <a:buClr>
                <a:srgbClr val="002060"/>
              </a:buClr>
              <a:buNone/>
            </a:pPr>
            <a:endParaRPr lang="en-GB" altLang="de-DE" dirty="0" smtClean="0">
              <a:solidFill>
                <a:srgbClr val="FFC000"/>
              </a:solidFill>
            </a:endParaRPr>
          </a:p>
          <a:p>
            <a:pPr>
              <a:buClr>
                <a:srgbClr val="002060"/>
              </a:buClr>
            </a:pPr>
            <a:r>
              <a:rPr lang="en-GB" altLang="de-DE" dirty="0" smtClean="0">
                <a:solidFill>
                  <a:srgbClr val="002060"/>
                </a:solidFill>
              </a:rPr>
              <a:t>The most complex process is offering</a:t>
            </a:r>
          </a:p>
          <a:p>
            <a:pPr lvl="1">
              <a:buClr>
                <a:srgbClr val="002060"/>
              </a:buClr>
              <a:buFont typeface="Wingdings" pitchFamily="2" charset="2"/>
              <a:buChar char="Ø"/>
            </a:pPr>
            <a:r>
              <a:rPr lang="en-GB" altLang="de-DE" dirty="0" smtClean="0">
                <a:solidFill>
                  <a:srgbClr val="7030A0"/>
                </a:solidFill>
              </a:rPr>
              <a:t>User profile</a:t>
            </a:r>
          </a:p>
          <a:p>
            <a:pPr lvl="1">
              <a:buClr>
                <a:srgbClr val="002060"/>
              </a:buClr>
              <a:buFont typeface="Wingdings" pitchFamily="2" charset="2"/>
              <a:buChar char="Ø"/>
            </a:pPr>
            <a:r>
              <a:rPr lang="en-GB" altLang="de-DE" dirty="0" smtClean="0">
                <a:solidFill>
                  <a:srgbClr val="002060"/>
                </a:solidFill>
              </a:rPr>
              <a:t>Subscribed services</a:t>
            </a:r>
          </a:p>
          <a:p>
            <a:pPr lvl="1">
              <a:buClr>
                <a:srgbClr val="002060"/>
              </a:buClr>
              <a:buFont typeface="Wingdings" pitchFamily="2" charset="2"/>
              <a:buChar char="Ø"/>
            </a:pPr>
            <a:r>
              <a:rPr lang="en-GB" altLang="de-DE" dirty="0" smtClean="0">
                <a:solidFill>
                  <a:srgbClr val="002060"/>
                </a:solidFill>
              </a:rPr>
              <a:t>Price indication and forecast</a:t>
            </a:r>
          </a:p>
          <a:p>
            <a:pPr lvl="1">
              <a:buClr>
                <a:srgbClr val="002060"/>
              </a:buClr>
              <a:buFont typeface="Wingdings" pitchFamily="2" charset="2"/>
              <a:buChar char="Ø"/>
            </a:pPr>
            <a:r>
              <a:rPr lang="en-GB" altLang="de-DE" dirty="0" smtClean="0">
                <a:solidFill>
                  <a:srgbClr val="002060"/>
                </a:solidFill>
              </a:rPr>
              <a:t>Cache of offers</a:t>
            </a:r>
          </a:p>
          <a:p>
            <a:pPr lvl="1">
              <a:buClr>
                <a:srgbClr val="002060"/>
              </a:buClr>
              <a:buFont typeface="Wingdings" pitchFamily="2" charset="2"/>
              <a:buChar char="Ø"/>
            </a:pPr>
            <a:r>
              <a:rPr lang="en-GB" altLang="de-DE" dirty="0" smtClean="0">
                <a:solidFill>
                  <a:srgbClr val="002060"/>
                </a:solidFill>
              </a:rPr>
              <a:t>Creation, completion and adjustment of offers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1592867"/>
            <a:ext cx="4224337" cy="444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520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GB" altLang="it-IT" sz="3200" dirty="0"/>
              <a:t>FSM provides business neutral XML messages enabling the data exchange between distributors and railways</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696" y="1713429"/>
            <a:ext cx="9934175" cy="434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696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normAutofit/>
          </a:bodyPr>
          <a:lstStyle/>
          <a:p>
            <a:r>
              <a:rPr lang="en-US" altLang="it-IT" sz="3200" dirty="0"/>
              <a:t>FSM offers a broad range of deliverables to get started</a:t>
            </a:r>
            <a:r>
              <a:rPr lang="en-GB" altLang="it-IT" sz="3200" dirty="0"/>
              <a:t> </a:t>
            </a:r>
            <a:endParaRPr lang="en-US" sz="3200" dirty="0"/>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1523999"/>
            <a:ext cx="9010650" cy="455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276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1524000" y="1776565"/>
            <a:ext cx="9144000" cy="2387600"/>
          </a:xfrm>
        </p:spPr>
        <p:txBody>
          <a:bodyPr>
            <a:normAutofit fontScale="90000"/>
          </a:bodyPr>
          <a:lstStyle/>
          <a:p>
            <a:r>
              <a:rPr lang="en-US" dirty="0" err="1"/>
              <a:t>ITxPT</a:t>
            </a:r>
            <a:r>
              <a:rPr lang="en-US" dirty="0"/>
              <a:t> - Information Technology for Public Transport</a:t>
            </a:r>
          </a:p>
        </p:txBody>
      </p:sp>
      <p:sp>
        <p:nvSpPr>
          <p:cNvPr id="3" name="Subtitle 2">
            <a:extLst>
              <a:ext uri="{FF2B5EF4-FFF2-40B4-BE49-F238E27FC236}">
                <a16:creationId xmlns:a16="http://schemas.microsoft.com/office/drawing/2014/main" xmlns="" id="{BD619561-2003-4D09-8B23-9CF8898A85BE}"/>
              </a:ext>
            </a:extLst>
          </p:cNvPr>
          <p:cNvSpPr>
            <a:spLocks noGrp="1"/>
          </p:cNvSpPr>
          <p:nvPr>
            <p:ph type="subTitle" idx="1"/>
          </p:nvPr>
        </p:nvSpPr>
        <p:spPr>
          <a:xfrm>
            <a:off x="1524000" y="4256240"/>
            <a:ext cx="9144000" cy="1655762"/>
          </a:xfrm>
        </p:spPr>
        <p:txBody>
          <a:bodyPr/>
          <a:lstStyle/>
          <a:p>
            <a:r>
              <a:rPr lang="en-US" dirty="0"/>
              <a:t>Latest status of </a:t>
            </a:r>
            <a:r>
              <a:rPr lang="en-US" dirty="0" err="1"/>
              <a:t>ITxPT</a:t>
            </a:r>
            <a:r>
              <a:rPr lang="en-US" dirty="0"/>
              <a:t> developments in terms of activities, technical development and implementation progress.</a:t>
            </a:r>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6" name="Image 5">
            <a:extLst>
              <a:ext uri="{FF2B5EF4-FFF2-40B4-BE49-F238E27FC236}">
                <a16:creationId xmlns:a16="http://schemas.microsoft.com/office/drawing/2014/main" xmlns="" id="{1DE2B68C-9CB8-46AF-AAD7-8929162FA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388" y="4962846"/>
            <a:ext cx="2946523" cy="1775578"/>
          </a:xfrm>
          <a:prstGeom prst="rect">
            <a:avLst/>
          </a:prstGeom>
        </p:spPr>
      </p:pic>
    </p:spTree>
    <p:extLst>
      <p:ext uri="{BB962C8B-B14F-4D97-AF65-F5344CB8AC3E}">
        <p14:creationId xmlns:p14="http://schemas.microsoft.com/office/powerpoint/2010/main" val="1167601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dirty="0" err="1"/>
              <a:t>ITxPT</a:t>
            </a:r>
            <a:endParaRPr lang="en-US" dirty="0"/>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p:txBody>
          <a:bodyPr>
            <a:normAutofit/>
          </a:bodyPr>
          <a:lstStyle/>
          <a:p>
            <a:pPr marL="0" indent="0" algn="ctr">
              <a:buNone/>
            </a:pPr>
            <a:r>
              <a:rPr lang="en-US" sz="4000" dirty="0" err="1"/>
              <a:t>ITxPT</a:t>
            </a:r>
            <a:r>
              <a:rPr lang="en-US" sz="4000" dirty="0"/>
              <a:t> develops and delivers specifications of a standardized IT architecture with open interfaces enabling interoperability for onboard and back-office IT systems in public transport</a:t>
            </a:r>
          </a:p>
        </p:txBody>
      </p:sp>
      <p:sp>
        <p:nvSpPr>
          <p:cNvPr id="4" name="TextBox 3">
            <a:extLst>
              <a:ext uri="{FF2B5EF4-FFF2-40B4-BE49-F238E27FC236}">
                <a16:creationId xmlns:a16="http://schemas.microsoft.com/office/drawing/2014/main" xmlns=""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6" name="Image 5">
            <a:extLst>
              <a:ext uri="{FF2B5EF4-FFF2-40B4-BE49-F238E27FC236}">
                <a16:creationId xmlns:a16="http://schemas.microsoft.com/office/drawing/2014/main" xmlns="" id="{4E55DD7D-D1F1-4AAD-85A4-28C2629BC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477" y="4070950"/>
            <a:ext cx="3427045" cy="2065141"/>
          </a:xfrm>
          <a:prstGeom prst="rect">
            <a:avLst/>
          </a:prstGeom>
        </p:spPr>
      </p:pic>
    </p:spTree>
    <p:extLst>
      <p:ext uri="{BB962C8B-B14F-4D97-AF65-F5344CB8AC3E}">
        <p14:creationId xmlns:p14="http://schemas.microsoft.com/office/powerpoint/2010/main" val="4113419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3FF17E7-78C2-4406-84FF-A2E93C2A89FA}"/>
              </a:ext>
            </a:extLst>
          </p:cNvPr>
          <p:cNvSpPr>
            <a:spLocks noGrp="1"/>
          </p:cNvSpPr>
          <p:nvPr>
            <p:ph type="title"/>
          </p:nvPr>
        </p:nvSpPr>
        <p:spPr/>
        <p:txBody>
          <a:bodyPr/>
          <a:lstStyle/>
          <a:p>
            <a:r>
              <a:rPr lang="fr-FR" dirty="0" err="1"/>
              <a:t>Memberships</a:t>
            </a:r>
            <a:r>
              <a:rPr lang="fr-FR" dirty="0"/>
              <a:t> </a:t>
            </a:r>
            <a:r>
              <a:rPr lang="fr-FR" dirty="0" err="1"/>
              <a:t>developement</a:t>
            </a:r>
            <a:endParaRPr lang="fr-FR" dirty="0"/>
          </a:p>
        </p:txBody>
      </p:sp>
      <p:sp>
        <p:nvSpPr>
          <p:cNvPr id="3" name="Espace réservé du contenu 2">
            <a:extLst>
              <a:ext uri="{FF2B5EF4-FFF2-40B4-BE49-F238E27FC236}">
                <a16:creationId xmlns:a16="http://schemas.microsoft.com/office/drawing/2014/main" xmlns="" id="{BF83DCBB-17FF-4A8D-A064-BBFC8EC76D75}"/>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xmlns="" id="{F117BAE9-7D4C-4537-84E9-4F2DCAB4D44F}"/>
              </a:ext>
            </a:extLst>
          </p:cNvPr>
          <p:cNvPicPr>
            <a:picLocks noChangeAspect="1"/>
          </p:cNvPicPr>
          <p:nvPr/>
        </p:nvPicPr>
        <p:blipFill rotWithShape="1">
          <a:blip r:embed="rId2">
            <a:extLst>
              <a:ext uri="{28A0092B-C50C-407E-A947-70E740481C1C}">
                <a14:useLocalDpi xmlns:a14="http://schemas.microsoft.com/office/drawing/2010/main" val="0"/>
              </a:ext>
            </a:extLst>
          </a:blip>
          <a:srcRect t="17168" b="8850"/>
          <a:stretch/>
        </p:blipFill>
        <p:spPr>
          <a:xfrm>
            <a:off x="637953" y="1564648"/>
            <a:ext cx="10951535" cy="4557487"/>
          </a:xfrm>
          <a:prstGeom prst="rect">
            <a:avLst/>
          </a:prstGeom>
        </p:spPr>
      </p:pic>
    </p:spTree>
    <p:extLst>
      <p:ext uri="{BB962C8B-B14F-4D97-AF65-F5344CB8AC3E}">
        <p14:creationId xmlns:p14="http://schemas.microsoft.com/office/powerpoint/2010/main" val="278393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a:t>Next Generation Distribution Messaging (NGDM)</a:t>
            </a:r>
            <a:endParaRPr lang="en-US" dirty="0"/>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10515600" cy="4181770"/>
          </a:xfrm>
        </p:spPr>
        <p:txBody>
          <a:bodyPr>
            <a:normAutofit lnSpcReduction="10000"/>
          </a:bodyPr>
          <a:lstStyle/>
          <a:p>
            <a:r>
              <a:rPr lang="en-US" dirty="0"/>
              <a:t>New standards are emerging. </a:t>
            </a:r>
          </a:p>
          <a:p>
            <a:pPr lvl="1"/>
            <a:r>
              <a:rPr lang="en-US" sz="2600" dirty="0" err="1"/>
              <a:t>OpenTravel</a:t>
            </a:r>
            <a:r>
              <a:rPr lang="en-US" sz="2600" dirty="0"/>
              <a:t> - 2.0 Object Model</a:t>
            </a:r>
          </a:p>
          <a:p>
            <a:pPr lvl="1"/>
            <a:r>
              <a:rPr lang="en-US" sz="2600" dirty="0"/>
              <a:t>International Air Transport Association (IATA) - New Distribution Capability (NDC).  </a:t>
            </a:r>
          </a:p>
          <a:p>
            <a:pPr lvl="1"/>
            <a:r>
              <a:rPr lang="en-US" sz="2600" dirty="0"/>
              <a:t>Both introduce the notion of “Offers and Orders” that brings the industry closer to a world of true retailing, enabling a richer booking experience and greater opportunities for cross-selling and up-selling, resulting in increased value.  </a:t>
            </a:r>
          </a:p>
          <a:p>
            <a:r>
              <a:rPr lang="en-US" dirty="0"/>
              <a:t>These and other standard efforts, both open source and proprietary, are creating potential impacts on travelers, the hotel industry and the ecosystem.</a:t>
            </a:r>
          </a:p>
          <a:p>
            <a:endParaRPr lang="en-US" dirty="0"/>
          </a:p>
          <a:p>
            <a:endParaRPr lang="en-US" dirty="0"/>
          </a:p>
        </p:txBody>
      </p:sp>
      <p:pic>
        <p:nvPicPr>
          <p:cNvPr id="5" name="Picture 4">
            <a:extLst>
              <a:ext uri="{FF2B5EF4-FFF2-40B4-BE49-F238E27FC236}">
                <a16:creationId xmlns="" xmlns:a16="http://schemas.microsoft.com/office/drawing/2014/main" id="{73D676F9-2026-4AA3-853D-0E864768C92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633097" y="1647515"/>
            <a:ext cx="2281149" cy="1212643"/>
          </a:xfrm>
          <a:prstGeom prst="rect">
            <a:avLst/>
          </a:prstGeom>
        </p:spPr>
      </p:pic>
    </p:spTree>
    <p:extLst>
      <p:ext uri="{BB962C8B-B14F-4D97-AF65-F5344CB8AC3E}">
        <p14:creationId xmlns:p14="http://schemas.microsoft.com/office/powerpoint/2010/main" val="1824140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44A384F-5A79-4D83-920F-654A1028D962}"/>
              </a:ext>
            </a:extLst>
          </p:cNvPr>
          <p:cNvSpPr>
            <a:spLocks noGrp="1"/>
          </p:cNvSpPr>
          <p:nvPr>
            <p:ph type="title"/>
          </p:nvPr>
        </p:nvSpPr>
        <p:spPr/>
        <p:txBody>
          <a:bodyPr/>
          <a:lstStyle/>
          <a:p>
            <a:r>
              <a:rPr lang="fr-FR" dirty="0" err="1"/>
              <a:t>Memberships</a:t>
            </a:r>
            <a:r>
              <a:rPr lang="fr-FR" dirty="0"/>
              <a:t> </a:t>
            </a:r>
            <a:r>
              <a:rPr lang="fr-FR" dirty="0" err="1"/>
              <a:t>developement</a:t>
            </a:r>
            <a:endParaRPr lang="fr-FR" dirty="0"/>
          </a:p>
        </p:txBody>
      </p:sp>
      <p:sp>
        <p:nvSpPr>
          <p:cNvPr id="3" name="Espace réservé du contenu 2">
            <a:extLst>
              <a:ext uri="{FF2B5EF4-FFF2-40B4-BE49-F238E27FC236}">
                <a16:creationId xmlns:a16="http://schemas.microsoft.com/office/drawing/2014/main" xmlns="" id="{C22C925B-0BAE-4E23-8236-34069F56B04E}"/>
              </a:ext>
            </a:extLst>
          </p:cNvPr>
          <p:cNvSpPr>
            <a:spLocks noGrp="1"/>
          </p:cNvSpPr>
          <p:nvPr>
            <p:ph idx="1"/>
          </p:nvPr>
        </p:nvSpPr>
        <p:spPr/>
        <p:txBody>
          <a:bodyPr/>
          <a:lstStyle/>
          <a:p>
            <a:endParaRPr lang="fr-FR" dirty="0"/>
          </a:p>
        </p:txBody>
      </p:sp>
      <p:cxnSp>
        <p:nvCxnSpPr>
          <p:cNvPr id="4" name="Straight Arrow Connector 3">
            <a:extLst>
              <a:ext uri="{FF2B5EF4-FFF2-40B4-BE49-F238E27FC236}">
                <a16:creationId xmlns:a16="http://schemas.microsoft.com/office/drawing/2014/main" xmlns="" id="{72EB8994-0721-43C5-887F-C68A48A5FA05}"/>
              </a:ext>
            </a:extLst>
          </p:cNvPr>
          <p:cNvCxnSpPr/>
          <p:nvPr/>
        </p:nvCxnSpPr>
        <p:spPr>
          <a:xfrm>
            <a:off x="1062446" y="5355771"/>
            <a:ext cx="9605554" cy="0"/>
          </a:xfrm>
          <a:prstGeom prst="straightConnector1">
            <a:avLst/>
          </a:prstGeom>
          <a:noFill/>
        </p:spPr>
        <p:style>
          <a:lnRef idx="2">
            <a:schemeClr val="accent1">
              <a:shade val="50000"/>
            </a:schemeClr>
          </a:lnRef>
          <a:fillRef idx="1">
            <a:schemeClr val="accent1"/>
          </a:fillRef>
          <a:effectRef idx="0">
            <a:schemeClr val="accent1"/>
          </a:effectRef>
          <a:fontRef idx="minor">
            <a:schemeClr val="lt1"/>
          </a:fontRef>
        </p:style>
      </p:cxnSp>
      <p:sp>
        <p:nvSpPr>
          <p:cNvPr id="5" name="Oval 4">
            <a:extLst>
              <a:ext uri="{FF2B5EF4-FFF2-40B4-BE49-F238E27FC236}">
                <a16:creationId xmlns:a16="http://schemas.microsoft.com/office/drawing/2014/main" xmlns="" id="{8C85063A-F680-49A5-ABA5-280E77493A61}"/>
              </a:ext>
            </a:extLst>
          </p:cNvPr>
          <p:cNvSpPr/>
          <p:nvPr/>
        </p:nvSpPr>
        <p:spPr>
          <a:xfrm>
            <a:off x="2126275" y="3757293"/>
            <a:ext cx="1218342" cy="12183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2016/Q4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29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1B0C8909-1EAD-4323-A17B-07C696DA713D}"/>
              </a:ext>
            </a:extLst>
          </p:cNvPr>
          <p:cNvSpPr/>
          <p:nvPr/>
        </p:nvSpPr>
        <p:spPr>
          <a:xfrm>
            <a:off x="611562" y="4395358"/>
            <a:ext cx="884730" cy="884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9</a:t>
            </a:r>
            <a:endParaRPr kumimoji="0" lang="sv-S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xmlns="" id="{6969B80B-B4A8-4B53-829A-4711212E0355}"/>
              </a:ext>
            </a:extLst>
          </p:cNvPr>
          <p:cNvSpPr/>
          <p:nvPr/>
        </p:nvSpPr>
        <p:spPr>
          <a:xfrm>
            <a:off x="3586321" y="3380386"/>
            <a:ext cx="1409695" cy="140969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2017/Q1: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38</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1CE51E41-00FE-4872-A301-0944BCF2FFBE}"/>
              </a:ext>
            </a:extLst>
          </p:cNvPr>
          <p:cNvSpPr/>
          <p:nvPr/>
        </p:nvSpPr>
        <p:spPr>
          <a:xfrm>
            <a:off x="5237720" y="2864839"/>
            <a:ext cx="1635762" cy="16357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2017/Q2: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43</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xmlns="" id="{334229B1-18C6-4B0E-948D-338C92276A90}"/>
              </a:ext>
            </a:extLst>
          </p:cNvPr>
          <p:cNvSpPr/>
          <p:nvPr/>
        </p:nvSpPr>
        <p:spPr>
          <a:xfrm>
            <a:off x="7115186" y="2376253"/>
            <a:ext cx="1785579" cy="1830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2017/Q4: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56</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67A451A2-A8AE-4F1A-96D0-5687AD06D1E3}"/>
              </a:ext>
            </a:extLst>
          </p:cNvPr>
          <p:cNvSpPr/>
          <p:nvPr/>
        </p:nvSpPr>
        <p:spPr>
          <a:xfrm>
            <a:off x="270902" y="5803743"/>
            <a:ext cx="151785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(Founding Members)</a:t>
            </a:r>
          </a:p>
        </p:txBody>
      </p:sp>
      <p:sp>
        <p:nvSpPr>
          <p:cNvPr id="11" name="Freeform: Shape 13">
            <a:extLst>
              <a:ext uri="{FF2B5EF4-FFF2-40B4-BE49-F238E27FC236}">
                <a16:creationId xmlns:a16="http://schemas.microsoft.com/office/drawing/2014/main" xmlns="" id="{4DB94615-6328-441D-AC10-134342A5E813}"/>
              </a:ext>
            </a:extLst>
          </p:cNvPr>
          <p:cNvSpPr/>
          <p:nvPr/>
        </p:nvSpPr>
        <p:spPr>
          <a:xfrm>
            <a:off x="1776549" y="5120640"/>
            <a:ext cx="304800" cy="505097"/>
          </a:xfrm>
          <a:custGeom>
            <a:avLst/>
            <a:gdLst>
              <a:gd name="connsiteX0" fmla="*/ 0 w 304800"/>
              <a:gd name="connsiteY0" fmla="*/ 235131 h 505097"/>
              <a:gd name="connsiteX1" fmla="*/ 78377 w 304800"/>
              <a:gd name="connsiteY1" fmla="*/ 505097 h 505097"/>
              <a:gd name="connsiteX2" fmla="*/ 217714 w 304800"/>
              <a:gd name="connsiteY2" fmla="*/ 0 h 505097"/>
              <a:gd name="connsiteX3" fmla="*/ 304800 w 304800"/>
              <a:gd name="connsiteY3" fmla="*/ 235131 h 505097"/>
            </a:gdLst>
            <a:ahLst/>
            <a:cxnLst>
              <a:cxn ang="0">
                <a:pos x="connsiteX0" y="connsiteY0"/>
              </a:cxn>
              <a:cxn ang="0">
                <a:pos x="connsiteX1" y="connsiteY1"/>
              </a:cxn>
              <a:cxn ang="0">
                <a:pos x="connsiteX2" y="connsiteY2"/>
              </a:cxn>
              <a:cxn ang="0">
                <a:pos x="connsiteX3" y="connsiteY3"/>
              </a:cxn>
            </a:cxnLst>
            <a:rect l="l" t="t" r="r" b="b"/>
            <a:pathLst>
              <a:path w="304800" h="505097">
                <a:moveTo>
                  <a:pt x="0" y="235131"/>
                </a:moveTo>
                <a:lnTo>
                  <a:pt x="78377" y="505097"/>
                </a:lnTo>
                <a:lnTo>
                  <a:pt x="217714" y="0"/>
                </a:lnTo>
                <a:lnTo>
                  <a:pt x="304800" y="23513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5">
            <a:extLst>
              <a:ext uri="{FF2B5EF4-FFF2-40B4-BE49-F238E27FC236}">
                <a16:creationId xmlns:a16="http://schemas.microsoft.com/office/drawing/2014/main" xmlns="" id="{47C4CAB7-243E-4344-B33A-9C6280AE9E0F}"/>
              </a:ext>
            </a:extLst>
          </p:cNvPr>
          <p:cNvSpPr txBox="1"/>
          <p:nvPr/>
        </p:nvSpPr>
        <p:spPr>
          <a:xfrm>
            <a:off x="2446638" y="5533591"/>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6">
            <a:extLst>
              <a:ext uri="{FF2B5EF4-FFF2-40B4-BE49-F238E27FC236}">
                <a16:creationId xmlns:a16="http://schemas.microsoft.com/office/drawing/2014/main" xmlns="" id="{6B3760CA-6C9C-40C7-AF6A-96184A59CC55}"/>
              </a:ext>
            </a:extLst>
          </p:cNvPr>
          <p:cNvSpPr txBox="1"/>
          <p:nvPr/>
        </p:nvSpPr>
        <p:spPr>
          <a:xfrm>
            <a:off x="6635369" y="5533591"/>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xmlns="" id="{A8A230EF-3377-405C-9BEA-F3A0F4DFE0DC}"/>
              </a:ext>
            </a:extLst>
          </p:cNvPr>
          <p:cNvSpPr txBox="1"/>
          <p:nvPr/>
        </p:nvSpPr>
        <p:spPr>
          <a:xfrm>
            <a:off x="681015" y="5533591"/>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2013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8">
            <a:extLst>
              <a:ext uri="{FF2B5EF4-FFF2-40B4-BE49-F238E27FC236}">
                <a16:creationId xmlns:a16="http://schemas.microsoft.com/office/drawing/2014/main" xmlns="" id="{A6A9A1CD-A634-4AB0-9FC9-0A0360BB6543}"/>
              </a:ext>
            </a:extLst>
          </p:cNvPr>
          <p:cNvSpPr/>
          <p:nvPr/>
        </p:nvSpPr>
        <p:spPr>
          <a:xfrm>
            <a:off x="9142468" y="1587232"/>
            <a:ext cx="2014469" cy="20653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Calibri" panose="020F0502020204030204"/>
                <a:ea typeface="+mn-ea"/>
                <a:cs typeface="+mn-cs"/>
              </a:rPr>
              <a:t>2018/Q4: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Calibri" panose="020F0502020204030204"/>
                <a:ea typeface="+mn-ea"/>
                <a:cs typeface="+mn-cs"/>
              </a:rPr>
              <a:t>66</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6">
            <a:extLst>
              <a:ext uri="{FF2B5EF4-FFF2-40B4-BE49-F238E27FC236}">
                <a16:creationId xmlns:a16="http://schemas.microsoft.com/office/drawing/2014/main" xmlns="" id="{A5C0C606-90BF-4039-8958-AB59F4B05B11}"/>
              </a:ext>
            </a:extLst>
          </p:cNvPr>
          <p:cNvSpPr txBox="1"/>
          <p:nvPr/>
        </p:nvSpPr>
        <p:spPr>
          <a:xfrm>
            <a:off x="9884568" y="553359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2018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283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6091AE-FA22-4710-AEB8-52C4F399CE1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C82501F4-FD72-4CF9-8D14-B6C2ED80267F}"/>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xmlns="" id="{BFD98BF6-5E70-471A-B8A2-4487BCE351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1522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33425" y="485775"/>
            <a:ext cx="107727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B71AF"/>
                </a:solidFill>
                <a:effectLst>
                  <a:outerShdw blurRad="38100" dist="38100" dir="2700000" algn="tl">
                    <a:srgbClr val="000000">
                      <a:alpha val="43137"/>
                    </a:srgbClr>
                  </a:outerShdw>
                </a:effectLst>
                <a:uLnTx/>
                <a:uFillTx/>
                <a:latin typeface="Calibri" panose="020F0502020204030204"/>
                <a:ea typeface="+mn-ea"/>
                <a:cs typeface="+mn-cs"/>
              </a:rPr>
              <a:t>ITS issues today in Public Transport </a:t>
            </a:r>
            <a:endParaRPr kumimoji="0" lang="en-GB" sz="5400" b="0" i="0" u="none" strike="noStrike" kern="1200" cap="none" spc="0" normalizeH="0" baseline="0" noProof="0" dirty="0">
              <a:ln>
                <a:noFill/>
              </a:ln>
              <a:solidFill>
                <a:srgbClr val="0B71A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Espace réservé du contenu 2"/>
          <p:cNvSpPr txBox="1">
            <a:spLocks/>
          </p:cNvSpPr>
          <p:nvPr/>
        </p:nvSpPr>
        <p:spPr bwMode="auto">
          <a:xfrm>
            <a:off x="371475" y="1658343"/>
            <a:ext cx="667702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6699FF"/>
              </a:buClr>
              <a:buSzPct val="105000"/>
              <a:buFont typeface="Wingdings" panose="05000000000000000000" pitchFamily="2" charset="2"/>
              <a:buChar char="l"/>
              <a:defRPr sz="3200">
                <a:solidFill>
                  <a:srgbClr val="003399"/>
                </a:solidFill>
                <a:latin typeface="+mn-lt"/>
                <a:ea typeface="+mn-ea"/>
                <a:cs typeface="+mn-cs"/>
              </a:defRPr>
            </a:lvl1pPr>
            <a:lvl2pPr marL="742950" indent="-285750" algn="l" rtl="0" eaLnBrk="0" fontAlgn="base" hangingPunct="0">
              <a:spcBef>
                <a:spcPct val="20000"/>
              </a:spcBef>
              <a:spcAft>
                <a:spcPct val="0"/>
              </a:spcAft>
              <a:buClr>
                <a:srgbClr val="6699FF"/>
              </a:buClr>
              <a:buFont typeface="Wingdings" panose="05000000000000000000" pitchFamily="2" charset="2"/>
              <a:buChar char="£"/>
              <a:defRPr sz="2800">
                <a:solidFill>
                  <a:srgbClr val="003399"/>
                </a:solidFill>
                <a:latin typeface="+mn-lt"/>
              </a:defRPr>
            </a:lvl2pPr>
            <a:lvl3pPr marL="1143000" indent="-228600" algn="l" rtl="0" eaLnBrk="0" fontAlgn="base" hangingPunct="0">
              <a:spcBef>
                <a:spcPct val="20000"/>
              </a:spcBef>
              <a:spcAft>
                <a:spcPct val="0"/>
              </a:spcAft>
              <a:buClr>
                <a:srgbClr val="6699FF"/>
              </a:buClr>
              <a:buFont typeface="Wingdings" panose="05000000000000000000" pitchFamily="2" charset="2"/>
              <a:buChar char="¡"/>
              <a:defRPr sz="2400">
                <a:solidFill>
                  <a:srgbClr val="003399"/>
                </a:solidFill>
                <a:latin typeface="+mn-lt"/>
              </a:defRPr>
            </a:lvl3pPr>
            <a:lvl4pPr marL="1600200" indent="-228600" algn="l" rtl="0" eaLnBrk="0" fontAlgn="base" hangingPunct="0">
              <a:spcBef>
                <a:spcPct val="20000"/>
              </a:spcBef>
              <a:spcAft>
                <a:spcPct val="0"/>
              </a:spcAft>
              <a:buClr>
                <a:srgbClr val="6699FF"/>
              </a:buClr>
              <a:buFont typeface="Wingdings" panose="05000000000000000000" pitchFamily="2" charset="2"/>
              <a:buChar char="l"/>
              <a:defRPr sz="2000">
                <a:solidFill>
                  <a:srgbClr val="003399"/>
                </a:solidFill>
                <a:latin typeface="+mn-lt"/>
              </a:defRPr>
            </a:lvl4pPr>
            <a:lvl5pPr marL="2057400" indent="-228600" algn="l" rtl="0" eaLnBrk="0" fontAlgn="base" hangingPunct="0">
              <a:spcBef>
                <a:spcPct val="20000"/>
              </a:spcBef>
              <a:spcAft>
                <a:spcPct val="0"/>
              </a:spcAft>
              <a:buClr>
                <a:srgbClr val="6699FF"/>
              </a:buClr>
              <a:buFont typeface="Wingdings" panose="05000000000000000000" pitchFamily="2" charset="2"/>
              <a:buChar char="l"/>
              <a:defRPr sz="2000">
                <a:solidFill>
                  <a:srgbClr val="003399"/>
                </a:solidFill>
                <a:latin typeface="+mn-lt"/>
              </a:defRPr>
            </a:lvl5pPr>
            <a:lvl6pPr marL="2514600" indent="-228600" algn="l" rtl="0" fontAlgn="base">
              <a:spcBef>
                <a:spcPct val="20000"/>
              </a:spcBef>
              <a:spcAft>
                <a:spcPct val="0"/>
              </a:spcAft>
              <a:buClr>
                <a:srgbClr val="6699FF"/>
              </a:buClr>
              <a:buFont typeface="Wingdings" pitchFamily="2" charset="2"/>
              <a:buChar char="l"/>
              <a:defRPr>
                <a:solidFill>
                  <a:srgbClr val="003399"/>
                </a:solidFill>
                <a:latin typeface="+mn-lt"/>
              </a:defRPr>
            </a:lvl6pPr>
            <a:lvl7pPr marL="2971800" indent="-228600" algn="l" rtl="0" fontAlgn="base">
              <a:spcBef>
                <a:spcPct val="20000"/>
              </a:spcBef>
              <a:spcAft>
                <a:spcPct val="0"/>
              </a:spcAft>
              <a:buClr>
                <a:srgbClr val="6699FF"/>
              </a:buClr>
              <a:buFont typeface="Wingdings" pitchFamily="2" charset="2"/>
              <a:buChar char="l"/>
              <a:defRPr>
                <a:solidFill>
                  <a:srgbClr val="003399"/>
                </a:solidFill>
                <a:latin typeface="+mn-lt"/>
              </a:defRPr>
            </a:lvl7pPr>
            <a:lvl8pPr marL="3429000" indent="-228600" algn="l" rtl="0" fontAlgn="base">
              <a:spcBef>
                <a:spcPct val="20000"/>
              </a:spcBef>
              <a:spcAft>
                <a:spcPct val="0"/>
              </a:spcAft>
              <a:buClr>
                <a:srgbClr val="6699FF"/>
              </a:buClr>
              <a:buFont typeface="Wingdings" pitchFamily="2" charset="2"/>
              <a:buChar char="l"/>
              <a:defRPr>
                <a:solidFill>
                  <a:srgbClr val="003399"/>
                </a:solidFill>
                <a:latin typeface="+mn-lt"/>
              </a:defRPr>
            </a:lvl8pPr>
            <a:lvl9pPr marL="3886200" indent="-228600" algn="l" rtl="0" fontAlgn="base">
              <a:spcBef>
                <a:spcPct val="20000"/>
              </a:spcBef>
              <a:spcAft>
                <a:spcPct val="0"/>
              </a:spcAft>
              <a:buClr>
                <a:srgbClr val="6699FF"/>
              </a:buClr>
              <a:buFont typeface="Wingdings" pitchFamily="2" charset="2"/>
              <a:buChar char="l"/>
              <a:defRPr>
                <a:solidFill>
                  <a:srgbClr val="003399"/>
                </a:solidFill>
                <a:latin typeface="+mn-lt"/>
              </a:defRPr>
            </a:lvl9pPr>
          </a:lstStyle>
          <a:p>
            <a:pPr marL="228600" marR="0" lvl="1" indent="-228600" algn="l" defTabSz="914400" rtl="0" eaLnBrk="1" fontAlgn="base" latinLnBrk="0" hangingPunct="1">
              <a:lnSpc>
                <a:spcPct val="90000"/>
              </a:lnSpc>
              <a:spcBef>
                <a:spcPts val="1000"/>
              </a:spcBef>
              <a:spcAft>
                <a:spcPct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Difficult installation</a:t>
            </a:r>
          </a:p>
          <a:p>
            <a:pPr marL="228600" marR="0" lvl="1" indent="-228600" algn="l" defTabSz="914400" rtl="0" eaLnBrk="1" fontAlgn="base" latinLnBrk="0" hangingPunct="1">
              <a:lnSpc>
                <a:spcPct val="90000"/>
              </a:lnSpc>
              <a:spcBef>
                <a:spcPts val="1000"/>
              </a:spcBef>
              <a:spcAft>
                <a:spcPct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Redundancies (antennas, screens…)</a:t>
            </a:r>
          </a:p>
          <a:p>
            <a:pPr marL="228600" marR="0" lvl="1" indent="-228600" algn="l" defTabSz="914400" rtl="0" eaLnBrk="1" fontAlgn="base" latinLnBrk="0" hangingPunct="1">
              <a:lnSpc>
                <a:spcPct val="90000"/>
              </a:lnSpc>
              <a:spcBef>
                <a:spcPts val="1000"/>
              </a:spcBef>
              <a:spcAft>
                <a:spcPct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Multi-connectors</a:t>
            </a:r>
          </a:p>
          <a:p>
            <a:pPr marL="228600" marR="0" lvl="1" indent="-228600" algn="l" defTabSz="914400" rtl="0" eaLnBrk="1" fontAlgn="base" latinLnBrk="0" hangingPunct="1">
              <a:lnSpc>
                <a:spcPct val="90000"/>
              </a:lnSpc>
              <a:spcBef>
                <a:spcPts val="1000"/>
              </a:spcBef>
              <a:spcAft>
                <a:spcPct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Wiring issues</a:t>
            </a:r>
          </a:p>
          <a:p>
            <a:pPr marL="228600" marR="0" lvl="1" indent="-228600" algn="l" defTabSz="914400" rtl="0" eaLnBrk="1" fontAlgn="base" latinLnBrk="0" hangingPunct="1">
              <a:lnSpc>
                <a:spcPct val="90000"/>
              </a:lnSpc>
              <a:spcBef>
                <a:spcPts val="1000"/>
              </a:spcBef>
              <a:spcAft>
                <a:spcPct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Maintenance access</a:t>
            </a:r>
          </a:p>
        </p:txBody>
      </p:sp>
      <p:pic>
        <p:nvPicPr>
          <p:cNvPr id="4" name="Imag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553201" y="1409105"/>
            <a:ext cx="5521324" cy="53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egnaposto contenuto 4"/>
          <p:cNvPicPr>
            <a:picLocks noChangeAspect="1"/>
          </p:cNvPicPr>
          <p:nvPr/>
        </p:nvPicPr>
        <p:blipFill>
          <a:blip r:embed="rId3"/>
          <a:stretch>
            <a:fillRect/>
          </a:stretch>
        </p:blipFill>
        <p:spPr>
          <a:xfrm>
            <a:off x="1446215" y="4505324"/>
            <a:ext cx="3897311" cy="2030933"/>
          </a:xfrm>
          <a:prstGeom prst="rect">
            <a:avLst/>
          </a:prstGeom>
          <a:ln w="76200">
            <a:solidFill>
              <a:schemeClr val="accent1"/>
            </a:solidFill>
          </a:ln>
        </p:spPr>
      </p:pic>
      <p:sp>
        <p:nvSpPr>
          <p:cNvPr id="2" name="Ellipse 1"/>
          <p:cNvSpPr/>
          <p:nvPr/>
        </p:nvSpPr>
        <p:spPr>
          <a:xfrm>
            <a:off x="7048500" y="1437681"/>
            <a:ext cx="1876425" cy="18770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e 6"/>
          <p:cNvSpPr/>
          <p:nvPr/>
        </p:nvSpPr>
        <p:spPr>
          <a:xfrm>
            <a:off x="9886950" y="1658343"/>
            <a:ext cx="1876425" cy="18770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p:cNvSpPr/>
          <p:nvPr/>
        </p:nvSpPr>
        <p:spPr>
          <a:xfrm>
            <a:off x="8288340" y="2990850"/>
            <a:ext cx="2036760" cy="205740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p:cNvSpPr/>
          <p:nvPr/>
        </p:nvSpPr>
        <p:spPr>
          <a:xfrm>
            <a:off x="6850065" y="4505324"/>
            <a:ext cx="1865310" cy="186590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p:cNvSpPr/>
          <p:nvPr/>
        </p:nvSpPr>
        <p:spPr>
          <a:xfrm>
            <a:off x="9669465" y="4722427"/>
            <a:ext cx="1865310" cy="186590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130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xmlns="" id="{48598FF8-3DD0-4717-AA5C-0D03B1537705}"/>
              </a:ext>
            </a:extLst>
          </p:cNvPr>
          <p:cNvSpPr txBox="1">
            <a:spLocks/>
          </p:cNvSpPr>
          <p:nvPr/>
        </p:nvSpPr>
        <p:spPr>
          <a:xfrm>
            <a:off x="838200" y="92762"/>
            <a:ext cx="10515600" cy="10280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B71AF"/>
                </a:solidFill>
                <a:effectLst>
                  <a:outerShdw blurRad="38100" dist="38100" dir="2700000" algn="tl">
                    <a:srgbClr val="000000">
                      <a:alpha val="43137"/>
                    </a:srgbClr>
                  </a:outerShdw>
                </a:effectLst>
                <a:uLnTx/>
                <a:uFillTx/>
                <a:latin typeface="Calibri" panose="020F0502020204030204"/>
                <a:ea typeface="+mj-ea"/>
                <a:cs typeface="+mj-cs"/>
              </a:rPr>
              <a:t>From innovation to implementation</a:t>
            </a:r>
          </a:p>
        </p:txBody>
      </p:sp>
      <p:sp>
        <p:nvSpPr>
          <p:cNvPr id="3" name="ZoneTexte 2">
            <a:extLst>
              <a:ext uri="{FF2B5EF4-FFF2-40B4-BE49-F238E27FC236}">
                <a16:creationId xmlns:a16="http://schemas.microsoft.com/office/drawing/2014/main" xmlns="" id="{6CAC45DD-2A3E-4ABD-8429-97375444A2D1}"/>
              </a:ext>
            </a:extLst>
          </p:cNvPr>
          <p:cNvSpPr txBox="1"/>
          <p:nvPr/>
        </p:nvSpPr>
        <p:spPr>
          <a:xfrm>
            <a:off x="47243" y="3248420"/>
            <a:ext cx="30185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European</a:t>
            </a:r>
            <a:r>
              <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support</a:t>
            </a:r>
          </a:p>
        </p:txBody>
      </p:sp>
      <p:sp>
        <p:nvSpPr>
          <p:cNvPr id="4" name="ZoneTexte 3">
            <a:extLst>
              <a:ext uri="{FF2B5EF4-FFF2-40B4-BE49-F238E27FC236}">
                <a16:creationId xmlns:a16="http://schemas.microsoft.com/office/drawing/2014/main" xmlns="" id="{0F6815B1-1B10-437B-B625-D3985D226AC5}"/>
              </a:ext>
            </a:extLst>
          </p:cNvPr>
          <p:cNvSpPr txBox="1"/>
          <p:nvPr/>
        </p:nvSpPr>
        <p:spPr>
          <a:xfrm>
            <a:off x="9252407" y="1324709"/>
            <a:ext cx="27751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Specification</a:t>
            </a:r>
            <a:r>
              <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Guideline</a:t>
            </a:r>
          </a:p>
        </p:txBody>
      </p:sp>
      <p:pic>
        <p:nvPicPr>
          <p:cNvPr id="5" name="Image 4">
            <a:extLst>
              <a:ext uri="{FF2B5EF4-FFF2-40B4-BE49-F238E27FC236}">
                <a16:creationId xmlns:a16="http://schemas.microsoft.com/office/drawing/2014/main" xmlns="" id="{A8E8674B-37AD-4279-9A35-4C1E1A8DD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54" y="2059049"/>
            <a:ext cx="1240349" cy="1071567"/>
          </a:xfrm>
          <a:prstGeom prst="rect">
            <a:avLst/>
          </a:prstGeom>
          <a:ln w="57150">
            <a:solidFill>
              <a:srgbClr val="0B71AF"/>
            </a:solidFill>
          </a:ln>
        </p:spPr>
      </p:pic>
      <p:pic>
        <p:nvPicPr>
          <p:cNvPr id="7" name="Image 6">
            <a:extLst>
              <a:ext uri="{FF2B5EF4-FFF2-40B4-BE49-F238E27FC236}">
                <a16:creationId xmlns:a16="http://schemas.microsoft.com/office/drawing/2014/main" xmlns="" id="{21DB856C-D355-4A75-A0D6-38F1FF49E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522" y="2059049"/>
            <a:ext cx="1915545" cy="1071567"/>
          </a:xfrm>
          <a:prstGeom prst="rect">
            <a:avLst/>
          </a:prstGeom>
          <a:ln w="57150">
            <a:solidFill>
              <a:srgbClr val="0B71AF"/>
            </a:solidFill>
          </a:ln>
        </p:spPr>
      </p:pic>
      <p:pic>
        <p:nvPicPr>
          <p:cNvPr id="8" name="Image 7">
            <a:extLst>
              <a:ext uri="{FF2B5EF4-FFF2-40B4-BE49-F238E27FC236}">
                <a16:creationId xmlns:a16="http://schemas.microsoft.com/office/drawing/2014/main" xmlns="" id="{3FC8C95D-2E31-4CDD-A0F4-73C43A7F4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12" y="2059049"/>
            <a:ext cx="1185562" cy="1071567"/>
          </a:xfrm>
          <a:prstGeom prst="rect">
            <a:avLst/>
          </a:prstGeom>
          <a:ln w="57150">
            <a:solidFill>
              <a:srgbClr val="0B71AF"/>
            </a:solidFill>
          </a:ln>
        </p:spPr>
      </p:pic>
      <p:pic>
        <p:nvPicPr>
          <p:cNvPr id="9" name="Picture 6">
            <a:extLst>
              <a:ext uri="{FF2B5EF4-FFF2-40B4-BE49-F238E27FC236}">
                <a16:creationId xmlns:a16="http://schemas.microsoft.com/office/drawing/2014/main" xmlns="" id="{74B28E4B-25D1-474C-84C4-C6A9D87F58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771640"/>
            <a:ext cx="1256014" cy="839436"/>
          </a:xfrm>
          <a:prstGeom prst="rect">
            <a:avLst/>
          </a:prstGeom>
        </p:spPr>
      </p:pic>
      <p:grpSp>
        <p:nvGrpSpPr>
          <p:cNvPr id="15" name="Groupe 14">
            <a:extLst>
              <a:ext uri="{FF2B5EF4-FFF2-40B4-BE49-F238E27FC236}">
                <a16:creationId xmlns:a16="http://schemas.microsoft.com/office/drawing/2014/main" xmlns="" id="{53129EBC-84C5-4997-9241-D722470A7E23}"/>
              </a:ext>
            </a:extLst>
          </p:cNvPr>
          <p:cNvGrpSpPr/>
          <p:nvPr/>
        </p:nvGrpSpPr>
        <p:grpSpPr>
          <a:xfrm>
            <a:off x="4907223" y="3865870"/>
            <a:ext cx="2120348" cy="1971763"/>
            <a:chOff x="5141844" y="2967943"/>
            <a:chExt cx="2120348" cy="1971763"/>
          </a:xfrm>
        </p:grpSpPr>
        <p:sp>
          <p:nvSpPr>
            <p:cNvPr id="10" name="Rectangle 9">
              <a:extLst>
                <a:ext uri="{FF2B5EF4-FFF2-40B4-BE49-F238E27FC236}">
                  <a16:creationId xmlns:a16="http://schemas.microsoft.com/office/drawing/2014/main" xmlns="" id="{CEC6A66B-786F-4C23-9684-D3D78FC91F4C}"/>
                </a:ext>
              </a:extLst>
            </p:cNvPr>
            <p:cNvSpPr/>
            <p:nvPr/>
          </p:nvSpPr>
          <p:spPr>
            <a:xfrm>
              <a:off x="5141844" y="2967943"/>
              <a:ext cx="2120348" cy="1971763"/>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Résultat de recherche d'images pour &quot;cen&quot;">
              <a:extLst>
                <a:ext uri="{FF2B5EF4-FFF2-40B4-BE49-F238E27FC236}">
                  <a16:creationId xmlns:a16="http://schemas.microsoft.com/office/drawing/2014/main" xmlns="" id="{E8C746C5-7F06-40AC-85D2-17AB822A5D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8347" y="3137410"/>
              <a:ext cx="2036699" cy="1654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xmlns="" id="{6077E41B-9A00-4A78-A2B6-6AC9E4FE69B5}"/>
              </a:ext>
            </a:extLst>
          </p:cNvPr>
          <p:cNvGrpSpPr>
            <a:grpSpLocks noChangeAspect="1"/>
          </p:cNvGrpSpPr>
          <p:nvPr/>
        </p:nvGrpSpPr>
        <p:grpSpPr>
          <a:xfrm>
            <a:off x="8905460" y="2426436"/>
            <a:ext cx="3132412" cy="1904366"/>
            <a:chOff x="7883101" y="2292627"/>
            <a:chExt cx="4012430" cy="2439378"/>
          </a:xfrm>
        </p:grpSpPr>
        <p:sp>
          <p:nvSpPr>
            <p:cNvPr id="14" name="Rectangle 13">
              <a:extLst>
                <a:ext uri="{FF2B5EF4-FFF2-40B4-BE49-F238E27FC236}">
                  <a16:creationId xmlns:a16="http://schemas.microsoft.com/office/drawing/2014/main" xmlns="" id="{1B008589-15DC-4EB4-8D59-E6D232F17EF8}"/>
                </a:ext>
              </a:extLst>
            </p:cNvPr>
            <p:cNvSpPr/>
            <p:nvPr/>
          </p:nvSpPr>
          <p:spPr>
            <a:xfrm>
              <a:off x="7883101" y="2292627"/>
              <a:ext cx="3999178" cy="2439378"/>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xmlns="" id="{B6CE8E44-2A7C-473C-BBB4-BC5F308E4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3216" y="2433482"/>
              <a:ext cx="3992315" cy="2172383"/>
            </a:xfrm>
            <a:prstGeom prst="rect">
              <a:avLst/>
            </a:prstGeom>
          </p:spPr>
        </p:pic>
      </p:grpSp>
      <p:sp>
        <p:nvSpPr>
          <p:cNvPr id="17" name="ZoneTexte 16">
            <a:extLst>
              <a:ext uri="{FF2B5EF4-FFF2-40B4-BE49-F238E27FC236}">
                <a16:creationId xmlns:a16="http://schemas.microsoft.com/office/drawing/2014/main" xmlns="" id="{1DC1098F-DF8D-4EB3-8A47-9F36895FA9B3}"/>
              </a:ext>
            </a:extLst>
          </p:cNvPr>
          <p:cNvSpPr txBox="1"/>
          <p:nvPr/>
        </p:nvSpPr>
        <p:spPr>
          <a:xfrm>
            <a:off x="4098843" y="5903893"/>
            <a:ext cx="375969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CEN TC278 WG3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ITS – Transport Public</a:t>
            </a:r>
          </a:p>
        </p:txBody>
      </p:sp>
      <p:sp>
        <p:nvSpPr>
          <p:cNvPr id="16" name="Flèche : bas 15">
            <a:extLst>
              <a:ext uri="{FF2B5EF4-FFF2-40B4-BE49-F238E27FC236}">
                <a16:creationId xmlns:a16="http://schemas.microsoft.com/office/drawing/2014/main" xmlns="" id="{AC64FF16-3ADF-43C0-82CB-BE32B07905E7}"/>
              </a:ext>
            </a:extLst>
          </p:cNvPr>
          <p:cNvSpPr/>
          <p:nvPr/>
        </p:nvSpPr>
        <p:spPr>
          <a:xfrm rot="18917695">
            <a:off x="3391928" y="3656051"/>
            <a:ext cx="904772" cy="1513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èche : bas 18">
            <a:extLst>
              <a:ext uri="{FF2B5EF4-FFF2-40B4-BE49-F238E27FC236}">
                <a16:creationId xmlns:a16="http://schemas.microsoft.com/office/drawing/2014/main" xmlns="" id="{7084F540-6D98-4808-9CD0-DAAED00C4DEA}"/>
              </a:ext>
            </a:extLst>
          </p:cNvPr>
          <p:cNvSpPr/>
          <p:nvPr/>
        </p:nvSpPr>
        <p:spPr>
          <a:xfrm rot="13511822">
            <a:off x="7612949" y="3593668"/>
            <a:ext cx="904772" cy="1513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xmlns="" id="{98EF1DDE-069F-463B-BA83-47DC2DFD6801}"/>
              </a:ext>
            </a:extLst>
          </p:cNvPr>
          <p:cNvSpPr txBox="1"/>
          <p:nvPr/>
        </p:nvSpPr>
        <p:spPr>
          <a:xfrm>
            <a:off x="148354" y="1327168"/>
            <a:ext cx="53379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Innovative collaborative </a:t>
            </a:r>
            <a:r>
              <a:rPr kumimoji="0" lang="fr-FR" sz="2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projects</a:t>
            </a:r>
            <a:endParaRPr kumimoji="0" lang="fr-F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45218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12192000" cy="6858000"/>
          </a:xfrm>
          <a:prstGeom prst="rect">
            <a:avLst/>
          </a:prstGeom>
        </p:spPr>
      </p:pic>
      <p:sp>
        <p:nvSpPr>
          <p:cNvPr id="89" name="Rectangle 88"/>
          <p:cNvSpPr/>
          <p:nvPr/>
        </p:nvSpPr>
        <p:spPr>
          <a:xfrm>
            <a:off x="1608573" y="3040168"/>
            <a:ext cx="46800" cy="4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1745555"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p:cNvSpPr/>
          <p:nvPr/>
        </p:nvSpPr>
        <p:spPr>
          <a:xfrm>
            <a:off x="1892256"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p:cNvSpPr/>
          <p:nvPr/>
        </p:nvSpPr>
        <p:spPr>
          <a:xfrm>
            <a:off x="2038957"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p:nvPr/>
        </p:nvSpPr>
        <p:spPr>
          <a:xfrm>
            <a:off x="2185658"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p:cNvSpPr/>
          <p:nvPr/>
        </p:nvSpPr>
        <p:spPr>
          <a:xfrm>
            <a:off x="2332359"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p:cNvSpPr/>
          <p:nvPr/>
        </p:nvSpPr>
        <p:spPr>
          <a:xfrm>
            <a:off x="2479060"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p:cNvSpPr/>
          <p:nvPr/>
        </p:nvSpPr>
        <p:spPr>
          <a:xfrm>
            <a:off x="2625761"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p:cNvSpPr/>
          <p:nvPr/>
        </p:nvSpPr>
        <p:spPr>
          <a:xfrm>
            <a:off x="2772462"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p:cNvSpPr/>
          <p:nvPr/>
        </p:nvSpPr>
        <p:spPr>
          <a:xfrm>
            <a:off x="2919160" y="3040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3049609" y="3041595"/>
            <a:ext cx="46800" cy="4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3186591"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p:nvPr/>
        </p:nvSpPr>
        <p:spPr>
          <a:xfrm>
            <a:off x="3333292"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p:cNvSpPr/>
          <p:nvPr/>
        </p:nvSpPr>
        <p:spPr>
          <a:xfrm>
            <a:off x="3479993"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3626694"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773395"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3920096"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4066797"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4213498"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p:cNvSpPr/>
          <p:nvPr/>
        </p:nvSpPr>
        <p:spPr>
          <a:xfrm>
            <a:off x="4360196"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4490645" y="3041595"/>
            <a:ext cx="46800" cy="4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4627627"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p:cNvSpPr/>
          <p:nvPr/>
        </p:nvSpPr>
        <p:spPr>
          <a:xfrm>
            <a:off x="4774328"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4921029"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p:cNvSpPr/>
          <p:nvPr/>
        </p:nvSpPr>
        <p:spPr>
          <a:xfrm>
            <a:off x="5067730"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p:cNvSpPr/>
          <p:nvPr/>
        </p:nvSpPr>
        <p:spPr>
          <a:xfrm>
            <a:off x="5214431"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p:cNvSpPr/>
          <p:nvPr/>
        </p:nvSpPr>
        <p:spPr>
          <a:xfrm>
            <a:off x="5361132"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5507833"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5654534"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p:cNvSpPr/>
          <p:nvPr/>
        </p:nvSpPr>
        <p:spPr>
          <a:xfrm>
            <a:off x="5801232" y="304213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p:cNvSpPr/>
          <p:nvPr/>
        </p:nvSpPr>
        <p:spPr>
          <a:xfrm>
            <a:off x="5944618" y="3037702"/>
            <a:ext cx="46800" cy="4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p:cNvSpPr/>
          <p:nvPr/>
        </p:nvSpPr>
        <p:spPr>
          <a:xfrm>
            <a:off x="6081600"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p:cNvSpPr/>
          <p:nvPr/>
        </p:nvSpPr>
        <p:spPr>
          <a:xfrm>
            <a:off x="6228301"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p:cNvSpPr/>
          <p:nvPr/>
        </p:nvSpPr>
        <p:spPr>
          <a:xfrm>
            <a:off x="6375002"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p:cNvSpPr/>
          <p:nvPr/>
        </p:nvSpPr>
        <p:spPr>
          <a:xfrm>
            <a:off x="6521703"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p:cNvSpPr/>
          <p:nvPr/>
        </p:nvSpPr>
        <p:spPr>
          <a:xfrm>
            <a:off x="6668404"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p:cNvSpPr/>
          <p:nvPr/>
        </p:nvSpPr>
        <p:spPr>
          <a:xfrm>
            <a:off x="6815105"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p:cNvSpPr/>
          <p:nvPr/>
        </p:nvSpPr>
        <p:spPr>
          <a:xfrm>
            <a:off x="6961806"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p:cNvSpPr/>
          <p:nvPr/>
        </p:nvSpPr>
        <p:spPr>
          <a:xfrm>
            <a:off x="7108507"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p:cNvSpPr/>
          <p:nvPr/>
        </p:nvSpPr>
        <p:spPr>
          <a:xfrm>
            <a:off x="7255205" y="30382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p:cNvSpPr/>
          <p:nvPr/>
        </p:nvSpPr>
        <p:spPr>
          <a:xfrm>
            <a:off x="7384808"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p:cNvSpPr/>
          <p:nvPr/>
        </p:nvSpPr>
        <p:spPr>
          <a:xfrm>
            <a:off x="7531509"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p:cNvSpPr/>
          <p:nvPr/>
        </p:nvSpPr>
        <p:spPr>
          <a:xfrm>
            <a:off x="7678210"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p:cNvSpPr/>
          <p:nvPr/>
        </p:nvSpPr>
        <p:spPr>
          <a:xfrm>
            <a:off x="7824911"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p:cNvSpPr/>
          <p:nvPr/>
        </p:nvSpPr>
        <p:spPr>
          <a:xfrm>
            <a:off x="7971612"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p:cNvSpPr/>
          <p:nvPr/>
        </p:nvSpPr>
        <p:spPr>
          <a:xfrm>
            <a:off x="8118313"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p:cNvSpPr/>
          <p:nvPr/>
        </p:nvSpPr>
        <p:spPr>
          <a:xfrm>
            <a:off x="8223701" y="3034190"/>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p:cNvSpPr/>
          <p:nvPr/>
        </p:nvSpPr>
        <p:spPr>
          <a:xfrm>
            <a:off x="8411715"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p:cNvSpPr/>
          <p:nvPr/>
        </p:nvSpPr>
        <p:spPr>
          <a:xfrm>
            <a:off x="8558413"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p:cNvSpPr/>
          <p:nvPr/>
        </p:nvSpPr>
        <p:spPr>
          <a:xfrm>
            <a:off x="8685434"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p:cNvSpPr/>
          <p:nvPr/>
        </p:nvSpPr>
        <p:spPr>
          <a:xfrm>
            <a:off x="8832135"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p:cNvSpPr/>
          <p:nvPr/>
        </p:nvSpPr>
        <p:spPr>
          <a:xfrm>
            <a:off x="8978836"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p:cNvSpPr/>
          <p:nvPr/>
        </p:nvSpPr>
        <p:spPr>
          <a:xfrm>
            <a:off x="9125537"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p:cNvSpPr/>
          <p:nvPr/>
        </p:nvSpPr>
        <p:spPr>
          <a:xfrm>
            <a:off x="9272238"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p:cNvSpPr/>
          <p:nvPr/>
        </p:nvSpPr>
        <p:spPr>
          <a:xfrm>
            <a:off x="9418939"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p:cNvSpPr/>
          <p:nvPr/>
        </p:nvSpPr>
        <p:spPr>
          <a:xfrm>
            <a:off x="9565640"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p:cNvSpPr/>
          <p:nvPr/>
        </p:nvSpPr>
        <p:spPr>
          <a:xfrm>
            <a:off x="9712341"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p:cNvSpPr/>
          <p:nvPr/>
        </p:nvSpPr>
        <p:spPr>
          <a:xfrm>
            <a:off x="9859039" y="3034666"/>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p:cNvSpPr/>
          <p:nvPr/>
        </p:nvSpPr>
        <p:spPr>
          <a:xfrm>
            <a:off x="9982690" y="303419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10129391" y="303419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p:cNvSpPr/>
          <p:nvPr/>
        </p:nvSpPr>
        <p:spPr>
          <a:xfrm>
            <a:off x="10276092" y="303419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p:cNvSpPr/>
          <p:nvPr/>
        </p:nvSpPr>
        <p:spPr>
          <a:xfrm>
            <a:off x="10422793" y="303419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p:cNvSpPr/>
          <p:nvPr/>
        </p:nvSpPr>
        <p:spPr>
          <a:xfrm>
            <a:off x="10569494" y="303419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p:cNvSpPr/>
          <p:nvPr/>
        </p:nvSpPr>
        <p:spPr>
          <a:xfrm>
            <a:off x="10716195" y="303419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p:cNvSpPr/>
          <p:nvPr/>
        </p:nvSpPr>
        <p:spPr>
          <a:xfrm>
            <a:off x="10850789" y="3040168"/>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p:cNvSpPr/>
          <p:nvPr/>
        </p:nvSpPr>
        <p:spPr>
          <a:xfrm>
            <a:off x="10850789" y="3153727"/>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p:cNvSpPr/>
          <p:nvPr/>
        </p:nvSpPr>
        <p:spPr>
          <a:xfrm>
            <a:off x="10853606" y="3258127"/>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p:cNvSpPr/>
          <p:nvPr/>
        </p:nvSpPr>
        <p:spPr>
          <a:xfrm>
            <a:off x="8294847" y="3112934"/>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p:cNvSpPr/>
          <p:nvPr/>
        </p:nvSpPr>
        <p:spPr>
          <a:xfrm>
            <a:off x="8294847" y="322649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p:cNvSpPr/>
          <p:nvPr/>
        </p:nvSpPr>
        <p:spPr>
          <a:xfrm>
            <a:off x="8297664" y="333089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p:cNvSpPr/>
          <p:nvPr/>
        </p:nvSpPr>
        <p:spPr>
          <a:xfrm>
            <a:off x="7265969" y="3121709"/>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p:cNvSpPr/>
          <p:nvPr/>
        </p:nvSpPr>
        <p:spPr>
          <a:xfrm>
            <a:off x="7265969" y="3235268"/>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p:cNvSpPr/>
          <p:nvPr/>
        </p:nvSpPr>
        <p:spPr>
          <a:xfrm>
            <a:off x="7268786" y="3339668"/>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p:cNvSpPr/>
          <p:nvPr/>
        </p:nvSpPr>
        <p:spPr>
          <a:xfrm>
            <a:off x="6228635" y="31167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p:cNvSpPr/>
          <p:nvPr/>
        </p:nvSpPr>
        <p:spPr>
          <a:xfrm>
            <a:off x="6228635" y="323030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p:cNvSpPr/>
          <p:nvPr/>
        </p:nvSpPr>
        <p:spPr>
          <a:xfrm>
            <a:off x="6231452" y="333470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p:cNvSpPr/>
          <p:nvPr/>
        </p:nvSpPr>
        <p:spPr>
          <a:xfrm>
            <a:off x="5209271" y="311674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p:cNvSpPr/>
          <p:nvPr/>
        </p:nvSpPr>
        <p:spPr>
          <a:xfrm>
            <a:off x="5209271" y="323030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p:cNvSpPr/>
          <p:nvPr/>
        </p:nvSpPr>
        <p:spPr>
          <a:xfrm>
            <a:off x="5212088" y="333470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ectangle 187"/>
          <p:cNvSpPr/>
          <p:nvPr/>
        </p:nvSpPr>
        <p:spPr>
          <a:xfrm>
            <a:off x="4164509" y="3112934"/>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ectangle 188"/>
          <p:cNvSpPr/>
          <p:nvPr/>
        </p:nvSpPr>
        <p:spPr>
          <a:xfrm>
            <a:off x="4164509" y="322649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Rectangle 189"/>
          <p:cNvSpPr/>
          <p:nvPr/>
        </p:nvSpPr>
        <p:spPr>
          <a:xfrm>
            <a:off x="4167326" y="333089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p:cNvSpPr/>
          <p:nvPr/>
        </p:nvSpPr>
        <p:spPr>
          <a:xfrm>
            <a:off x="3123264" y="3118534"/>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p:cNvSpPr/>
          <p:nvPr/>
        </p:nvSpPr>
        <p:spPr>
          <a:xfrm>
            <a:off x="3123264" y="323209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p:cNvSpPr/>
          <p:nvPr/>
        </p:nvSpPr>
        <p:spPr>
          <a:xfrm>
            <a:off x="3126081" y="333649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p:cNvSpPr/>
          <p:nvPr/>
        </p:nvSpPr>
        <p:spPr>
          <a:xfrm>
            <a:off x="4691793" y="3119438"/>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p:cNvSpPr/>
          <p:nvPr/>
        </p:nvSpPr>
        <p:spPr>
          <a:xfrm>
            <a:off x="4691793" y="3232997"/>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p:cNvSpPr/>
          <p:nvPr/>
        </p:nvSpPr>
        <p:spPr>
          <a:xfrm>
            <a:off x="4694610" y="3337397"/>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p:cNvSpPr/>
          <p:nvPr/>
        </p:nvSpPr>
        <p:spPr>
          <a:xfrm>
            <a:off x="4691793" y="3442933"/>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p:cNvSpPr/>
          <p:nvPr/>
        </p:nvSpPr>
        <p:spPr>
          <a:xfrm>
            <a:off x="4691793" y="355649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Rectangle 198"/>
          <p:cNvSpPr/>
          <p:nvPr/>
        </p:nvSpPr>
        <p:spPr>
          <a:xfrm>
            <a:off x="4694610" y="366089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p:cNvSpPr/>
          <p:nvPr/>
        </p:nvSpPr>
        <p:spPr>
          <a:xfrm>
            <a:off x="4691793" y="3765292"/>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p:cNvSpPr/>
          <p:nvPr/>
        </p:nvSpPr>
        <p:spPr>
          <a:xfrm>
            <a:off x="4691793" y="387885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Rectangle 201"/>
          <p:cNvSpPr/>
          <p:nvPr/>
        </p:nvSpPr>
        <p:spPr>
          <a:xfrm>
            <a:off x="4694610" y="398325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Rectangle 204"/>
          <p:cNvSpPr/>
          <p:nvPr/>
        </p:nvSpPr>
        <p:spPr>
          <a:xfrm>
            <a:off x="4694610" y="4087651"/>
            <a:ext cx="45719"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Ellipse 167"/>
          <p:cNvSpPr/>
          <p:nvPr/>
        </p:nvSpPr>
        <p:spPr>
          <a:xfrm>
            <a:off x="3095625" y="3305174"/>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Ellipse 168"/>
          <p:cNvSpPr/>
          <p:nvPr/>
        </p:nvSpPr>
        <p:spPr>
          <a:xfrm>
            <a:off x="4124325" y="3343274"/>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Ellipse 169"/>
          <p:cNvSpPr/>
          <p:nvPr/>
        </p:nvSpPr>
        <p:spPr>
          <a:xfrm>
            <a:off x="5153025" y="3333749"/>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Ellipse 170"/>
          <p:cNvSpPr/>
          <p:nvPr/>
        </p:nvSpPr>
        <p:spPr>
          <a:xfrm>
            <a:off x="6191250" y="3324224"/>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Ellipse 171"/>
          <p:cNvSpPr/>
          <p:nvPr/>
        </p:nvSpPr>
        <p:spPr>
          <a:xfrm>
            <a:off x="7219950" y="3352799"/>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Ellipse 172"/>
          <p:cNvSpPr/>
          <p:nvPr/>
        </p:nvSpPr>
        <p:spPr>
          <a:xfrm>
            <a:off x="4648996" y="4133370"/>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Ellipse 173"/>
          <p:cNvSpPr/>
          <p:nvPr/>
        </p:nvSpPr>
        <p:spPr>
          <a:xfrm>
            <a:off x="8268484" y="3343274"/>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Ellipse 174"/>
          <p:cNvSpPr/>
          <p:nvPr/>
        </p:nvSpPr>
        <p:spPr>
          <a:xfrm>
            <a:off x="10821143" y="3324224"/>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Double flèche horizontale 175"/>
          <p:cNvSpPr/>
          <p:nvPr/>
        </p:nvSpPr>
        <p:spPr>
          <a:xfrm>
            <a:off x="1571625"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Double flèche horizontale 176"/>
          <p:cNvSpPr/>
          <p:nvPr/>
        </p:nvSpPr>
        <p:spPr>
          <a:xfrm>
            <a:off x="1919654"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Double flèche horizontale 177"/>
          <p:cNvSpPr/>
          <p:nvPr/>
        </p:nvSpPr>
        <p:spPr>
          <a:xfrm>
            <a:off x="2267683"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Double flèche horizontale 202"/>
          <p:cNvSpPr/>
          <p:nvPr/>
        </p:nvSpPr>
        <p:spPr>
          <a:xfrm>
            <a:off x="2615712"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Double flèche horizontale 203"/>
          <p:cNvSpPr/>
          <p:nvPr/>
        </p:nvSpPr>
        <p:spPr>
          <a:xfrm>
            <a:off x="3311770"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Double flèche horizontale 205"/>
          <p:cNvSpPr/>
          <p:nvPr/>
        </p:nvSpPr>
        <p:spPr>
          <a:xfrm>
            <a:off x="3659799"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Double flèche horizontale 206"/>
          <p:cNvSpPr/>
          <p:nvPr/>
        </p:nvSpPr>
        <p:spPr>
          <a:xfrm>
            <a:off x="4007828"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Double flèche horizontale 207"/>
          <p:cNvSpPr/>
          <p:nvPr/>
        </p:nvSpPr>
        <p:spPr>
          <a:xfrm>
            <a:off x="4355857"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Double flèche horizontale 208"/>
          <p:cNvSpPr/>
          <p:nvPr/>
        </p:nvSpPr>
        <p:spPr>
          <a:xfrm>
            <a:off x="5051915"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Double flèche horizontale 209"/>
          <p:cNvSpPr/>
          <p:nvPr/>
        </p:nvSpPr>
        <p:spPr>
          <a:xfrm>
            <a:off x="5399944"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Double flèche horizontale 210"/>
          <p:cNvSpPr/>
          <p:nvPr/>
        </p:nvSpPr>
        <p:spPr>
          <a:xfrm>
            <a:off x="5747973"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Double flèche horizontale 211"/>
          <p:cNvSpPr/>
          <p:nvPr/>
        </p:nvSpPr>
        <p:spPr>
          <a:xfrm>
            <a:off x="6096002"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Double flèche horizontale 212"/>
          <p:cNvSpPr/>
          <p:nvPr/>
        </p:nvSpPr>
        <p:spPr>
          <a:xfrm>
            <a:off x="6444031"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Double flèche horizontale 213"/>
          <p:cNvSpPr/>
          <p:nvPr/>
        </p:nvSpPr>
        <p:spPr>
          <a:xfrm>
            <a:off x="6792060"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Double flèche horizontale 214"/>
          <p:cNvSpPr/>
          <p:nvPr/>
        </p:nvSpPr>
        <p:spPr>
          <a:xfrm>
            <a:off x="7140089"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Double flèche horizontale 215"/>
          <p:cNvSpPr/>
          <p:nvPr/>
        </p:nvSpPr>
        <p:spPr>
          <a:xfrm>
            <a:off x="7488118"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Double flèche horizontale 216"/>
          <p:cNvSpPr/>
          <p:nvPr/>
        </p:nvSpPr>
        <p:spPr>
          <a:xfrm>
            <a:off x="7836147"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Double flèche horizontale 217"/>
          <p:cNvSpPr/>
          <p:nvPr/>
        </p:nvSpPr>
        <p:spPr>
          <a:xfrm>
            <a:off x="8184176"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Double flèche horizontale 218"/>
          <p:cNvSpPr/>
          <p:nvPr/>
        </p:nvSpPr>
        <p:spPr>
          <a:xfrm>
            <a:off x="8532205"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Double flèche horizontale 219"/>
          <p:cNvSpPr/>
          <p:nvPr/>
        </p:nvSpPr>
        <p:spPr>
          <a:xfrm>
            <a:off x="8880234"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Double flèche horizontale 220"/>
          <p:cNvSpPr/>
          <p:nvPr/>
        </p:nvSpPr>
        <p:spPr>
          <a:xfrm>
            <a:off x="9228263"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Double flèche horizontale 221"/>
          <p:cNvSpPr/>
          <p:nvPr/>
        </p:nvSpPr>
        <p:spPr>
          <a:xfrm>
            <a:off x="9576292"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Double flèche horizontale 222"/>
          <p:cNvSpPr/>
          <p:nvPr/>
        </p:nvSpPr>
        <p:spPr>
          <a:xfrm>
            <a:off x="9924321"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Double flèche horizontale 223"/>
          <p:cNvSpPr/>
          <p:nvPr/>
        </p:nvSpPr>
        <p:spPr>
          <a:xfrm>
            <a:off x="10272350"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Double flèche horizontale 224"/>
          <p:cNvSpPr/>
          <p:nvPr/>
        </p:nvSpPr>
        <p:spPr>
          <a:xfrm>
            <a:off x="10620375"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Double flèche verticale 225"/>
          <p:cNvSpPr/>
          <p:nvPr/>
        </p:nvSpPr>
        <p:spPr>
          <a:xfrm flipV="1">
            <a:off x="10699987" y="3128586"/>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Double flèche verticale 226"/>
          <p:cNvSpPr/>
          <p:nvPr/>
        </p:nvSpPr>
        <p:spPr>
          <a:xfrm>
            <a:off x="4547290" y="3390900"/>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Double flèche verticale 227"/>
          <p:cNvSpPr/>
          <p:nvPr/>
        </p:nvSpPr>
        <p:spPr>
          <a:xfrm>
            <a:off x="4547290" y="3676650"/>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Double flèche verticale 228"/>
          <p:cNvSpPr/>
          <p:nvPr/>
        </p:nvSpPr>
        <p:spPr>
          <a:xfrm>
            <a:off x="4547290" y="3933825"/>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ectangle 229"/>
          <p:cNvSpPr/>
          <p:nvPr/>
        </p:nvSpPr>
        <p:spPr>
          <a:xfrm>
            <a:off x="2333625" y="3124199"/>
            <a:ext cx="704850" cy="180975"/>
          </a:xfrm>
          <a:prstGeom prst="rect">
            <a:avLst/>
          </a:prstGeom>
          <a:solidFill>
            <a:srgbClr val="D9E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Double flèche horizontale 230"/>
          <p:cNvSpPr/>
          <p:nvPr/>
        </p:nvSpPr>
        <p:spPr>
          <a:xfrm>
            <a:off x="2963741"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Double flèche horizontale 231"/>
          <p:cNvSpPr/>
          <p:nvPr/>
        </p:nvSpPr>
        <p:spPr>
          <a:xfrm>
            <a:off x="4703886" y="2886075"/>
            <a:ext cx="209550" cy="1143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Double flèche verticale 232"/>
          <p:cNvSpPr/>
          <p:nvPr/>
        </p:nvSpPr>
        <p:spPr>
          <a:xfrm>
            <a:off x="2980875" y="3124199"/>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Double flèche verticale 233"/>
          <p:cNvSpPr/>
          <p:nvPr/>
        </p:nvSpPr>
        <p:spPr>
          <a:xfrm>
            <a:off x="4008394" y="3124199"/>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Double flèche verticale 234"/>
          <p:cNvSpPr/>
          <p:nvPr/>
        </p:nvSpPr>
        <p:spPr>
          <a:xfrm>
            <a:off x="4544842" y="3124199"/>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Double flèche verticale 235"/>
          <p:cNvSpPr/>
          <p:nvPr/>
        </p:nvSpPr>
        <p:spPr>
          <a:xfrm>
            <a:off x="5051598" y="3124199"/>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Double flèche verticale 236"/>
          <p:cNvSpPr/>
          <p:nvPr/>
        </p:nvSpPr>
        <p:spPr>
          <a:xfrm>
            <a:off x="6076950" y="3124199"/>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Double flèche verticale 237"/>
          <p:cNvSpPr/>
          <p:nvPr/>
        </p:nvSpPr>
        <p:spPr>
          <a:xfrm>
            <a:off x="7102302" y="3110186"/>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Double flèche verticale 238"/>
          <p:cNvSpPr/>
          <p:nvPr/>
        </p:nvSpPr>
        <p:spPr>
          <a:xfrm>
            <a:off x="8126576" y="3110186"/>
            <a:ext cx="115200" cy="20880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728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Industry references</a:t>
            </a:r>
          </a:p>
        </p:txBody>
      </p:sp>
      <p:sp>
        <p:nvSpPr>
          <p:cNvPr id="28" name="Shape 88"/>
          <p:cNvSpPr/>
          <p:nvPr/>
        </p:nvSpPr>
        <p:spPr>
          <a:xfrm>
            <a:off x="1898272" y="5196066"/>
            <a:ext cx="8227403" cy="230272"/>
          </a:xfrm>
          <a:prstGeom prst="rightArrow">
            <a:avLst>
              <a:gd name="adj1" fmla="val 50000"/>
              <a:gd name="adj2" fmla="val 5000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p:txBody>
      </p:sp>
      <p:sp>
        <p:nvSpPr>
          <p:cNvPr id="29" name="Shape 92"/>
          <p:cNvSpPr txBox="1"/>
          <p:nvPr/>
        </p:nvSpPr>
        <p:spPr>
          <a:xfrm>
            <a:off x="2082990" y="5426337"/>
            <a:ext cx="1555834" cy="31215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1200" cap="none" spc="0" normalizeH="0" baseline="0" noProof="0" dirty="0">
                <a:ln>
                  <a:noFill/>
                </a:ln>
                <a:solidFill>
                  <a:srgbClr val="000000"/>
                </a:solidFill>
                <a:effectLst/>
                <a:uLnTx/>
                <a:uFillTx/>
                <a:latin typeface="Arial"/>
                <a:ea typeface="Arial"/>
                <a:cs typeface="Arial"/>
                <a:sym typeface="Arial"/>
              </a:rPr>
              <a:t>1990-2000</a:t>
            </a:r>
          </a:p>
        </p:txBody>
      </p:sp>
      <p:sp>
        <p:nvSpPr>
          <p:cNvPr id="30" name="Shape 93"/>
          <p:cNvSpPr txBox="1"/>
          <p:nvPr/>
        </p:nvSpPr>
        <p:spPr>
          <a:xfrm>
            <a:off x="5165488" y="5426337"/>
            <a:ext cx="1555834" cy="31215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1200" cap="none" spc="0" normalizeH="0" baseline="0" noProof="0" dirty="0">
                <a:ln>
                  <a:noFill/>
                </a:ln>
                <a:solidFill>
                  <a:srgbClr val="000000"/>
                </a:solidFill>
                <a:effectLst/>
                <a:uLnTx/>
                <a:uFillTx/>
                <a:latin typeface="Arial"/>
                <a:ea typeface="Arial"/>
                <a:cs typeface="Arial"/>
                <a:sym typeface="Arial"/>
              </a:rPr>
              <a:t>2000-2010</a:t>
            </a:r>
          </a:p>
        </p:txBody>
      </p:sp>
      <p:sp>
        <p:nvSpPr>
          <p:cNvPr id="31" name="Shape 94"/>
          <p:cNvSpPr txBox="1"/>
          <p:nvPr/>
        </p:nvSpPr>
        <p:spPr>
          <a:xfrm>
            <a:off x="8298707" y="5426337"/>
            <a:ext cx="1555834" cy="31215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Source Sans Pro"/>
              <a:buNone/>
              <a:tabLst/>
              <a:defRPr/>
            </a:pPr>
            <a:r>
              <a:rPr kumimoji="0" lang="en-US" sz="1600" b="1"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rPr>
              <a:t>2010-2020</a:t>
            </a:r>
          </a:p>
        </p:txBody>
      </p:sp>
      <p:sp>
        <p:nvSpPr>
          <p:cNvPr id="33" name="Shape 79"/>
          <p:cNvSpPr txBox="1"/>
          <p:nvPr/>
        </p:nvSpPr>
        <p:spPr>
          <a:xfrm>
            <a:off x="2150931" y="1810697"/>
            <a:ext cx="1375767" cy="292351"/>
          </a:xfrm>
          <a:prstGeom prst="rect">
            <a:avLst/>
          </a:prstGeom>
          <a:no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666666"/>
              </a:buClr>
              <a:buSzPct val="25000"/>
              <a:buFont typeface="Arial"/>
              <a:buNone/>
              <a:tabLst/>
              <a:defRPr/>
            </a:pPr>
            <a:r>
              <a:rPr kumimoji="0" lang="en-US" sz="1600" b="1" i="0" u="none" strike="noStrike" kern="1200" cap="none" spc="0" normalizeH="0" baseline="0" noProof="0" dirty="0">
                <a:ln>
                  <a:noFill/>
                </a:ln>
                <a:solidFill>
                  <a:srgbClr val="666666"/>
                </a:solidFill>
                <a:effectLst/>
                <a:uLnTx/>
                <a:uFillTx/>
                <a:latin typeface="Source Sans Pro"/>
                <a:ea typeface="Source Sans Pro"/>
                <a:cs typeface="Source Sans Pro"/>
                <a:sym typeface="Source Sans Pro"/>
              </a:rPr>
              <a:t>Computing</a:t>
            </a:r>
          </a:p>
        </p:txBody>
      </p:sp>
      <p:sp>
        <p:nvSpPr>
          <p:cNvPr id="34" name="Shape 80"/>
          <p:cNvSpPr/>
          <p:nvPr/>
        </p:nvSpPr>
        <p:spPr>
          <a:xfrm>
            <a:off x="3091826" y="2162350"/>
            <a:ext cx="771544" cy="488821"/>
          </a:xfrm>
          <a:prstGeom prst="roundRect">
            <a:avLst>
              <a:gd name="adj" fmla="val 0"/>
            </a:avLst>
          </a:prstGeom>
          <a:solidFill>
            <a:srgbClr val="0D416F">
              <a:alpha val="70980"/>
            </a:srgbClr>
          </a:solidFill>
          <a:ln>
            <a:noFill/>
          </a:ln>
        </p:spPr>
        <p:txBody>
          <a:bodyPr lIns="36000" tIns="91425" rIns="36000"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Software</a:t>
            </a:r>
          </a:p>
        </p:txBody>
      </p:sp>
      <p:sp>
        <p:nvSpPr>
          <p:cNvPr id="35" name="Shape 81"/>
          <p:cNvSpPr/>
          <p:nvPr/>
        </p:nvSpPr>
        <p:spPr>
          <a:xfrm>
            <a:off x="3091826" y="3981169"/>
            <a:ext cx="771544" cy="1137483"/>
          </a:xfrm>
          <a:prstGeom prst="roundRect">
            <a:avLst>
              <a:gd name="adj" fmla="val 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endPar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endParaRPr>
          </a:p>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PC &amp; Mac</a:t>
            </a:r>
          </a:p>
        </p:txBody>
      </p:sp>
      <p:sp>
        <p:nvSpPr>
          <p:cNvPr id="36" name="Shape 82"/>
          <p:cNvSpPr/>
          <p:nvPr/>
        </p:nvSpPr>
        <p:spPr>
          <a:xfrm>
            <a:off x="3091826" y="3410697"/>
            <a:ext cx="771544" cy="516403"/>
          </a:xfrm>
          <a:prstGeom prst="roundRect">
            <a:avLst>
              <a:gd name="adj" fmla="val 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Switches</a:t>
            </a:r>
          </a:p>
        </p:txBody>
      </p:sp>
      <p:sp>
        <p:nvSpPr>
          <p:cNvPr id="37" name="Shape 86"/>
          <p:cNvSpPr/>
          <p:nvPr/>
        </p:nvSpPr>
        <p:spPr>
          <a:xfrm>
            <a:off x="3091826" y="2705240"/>
            <a:ext cx="771544" cy="651387"/>
          </a:xfrm>
          <a:prstGeom prst="roundRect">
            <a:avLst>
              <a:gd name="adj" fmla="val 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Servers</a:t>
            </a:r>
          </a:p>
        </p:txBody>
      </p:sp>
      <p:sp>
        <p:nvSpPr>
          <p:cNvPr id="38" name="Shape 89"/>
          <p:cNvSpPr/>
          <p:nvPr/>
        </p:nvSpPr>
        <p:spPr>
          <a:xfrm>
            <a:off x="1898271" y="2162348"/>
            <a:ext cx="719770" cy="2973499"/>
          </a:xfrm>
          <a:prstGeom prst="roundRect">
            <a:avLst>
              <a:gd name="adj" fmla="val 0"/>
            </a:avLst>
          </a:prstGeom>
          <a:solidFill>
            <a:srgbClr val="0D416F">
              <a:alpha val="70980"/>
            </a:srgbClr>
          </a:solidFill>
          <a:ln>
            <a:noFill/>
          </a:ln>
        </p:spPr>
        <p:txBody>
          <a:bodyPr lIns="36000" tIns="91425" rIns="36000"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10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IBM</a:t>
            </a:r>
          </a:p>
        </p:txBody>
      </p:sp>
      <p:sp>
        <p:nvSpPr>
          <p:cNvPr id="39" name="Höger 27"/>
          <p:cNvSpPr/>
          <p:nvPr/>
        </p:nvSpPr>
        <p:spPr>
          <a:xfrm>
            <a:off x="2731614" y="3118819"/>
            <a:ext cx="242866" cy="656340"/>
          </a:xfrm>
          <a:prstGeom prst="rightArrow">
            <a:avLst/>
          </a:prstGeom>
          <a:solidFill>
            <a:schemeClr val="bg1"/>
          </a:solidFill>
          <a:ln w="28575">
            <a:solidFill>
              <a:srgbClr val="0B7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1" name="Shape 75"/>
          <p:cNvSpPr txBox="1"/>
          <p:nvPr/>
        </p:nvSpPr>
        <p:spPr>
          <a:xfrm>
            <a:off x="4922608" y="1765386"/>
            <a:ext cx="2041767" cy="299929"/>
          </a:xfrm>
          <a:prstGeom prst="rect">
            <a:avLst/>
          </a:prstGeom>
          <a:no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666666"/>
              </a:buClr>
              <a:buSzPct val="25000"/>
              <a:buFont typeface="Arial"/>
              <a:buNone/>
              <a:tabLst/>
              <a:defRPr/>
            </a:pPr>
            <a:r>
              <a:rPr kumimoji="0" lang="en-US" sz="1600" b="1" i="0" u="none" strike="noStrike" kern="1200" cap="none" spc="0" normalizeH="0" baseline="0" noProof="0" dirty="0">
                <a:ln>
                  <a:noFill/>
                </a:ln>
                <a:solidFill>
                  <a:srgbClr val="666666"/>
                </a:solidFill>
                <a:effectLst/>
                <a:uLnTx/>
                <a:uFillTx/>
                <a:latin typeface="Source Sans Pro"/>
                <a:ea typeface="Source Sans Pro"/>
                <a:cs typeface="Source Sans Pro"/>
                <a:sym typeface="Source Sans Pro"/>
              </a:rPr>
              <a:t>Mobile Technology</a:t>
            </a:r>
          </a:p>
        </p:txBody>
      </p:sp>
      <p:sp>
        <p:nvSpPr>
          <p:cNvPr id="42" name="Shape 76"/>
          <p:cNvSpPr/>
          <p:nvPr/>
        </p:nvSpPr>
        <p:spPr>
          <a:xfrm>
            <a:off x="6207647" y="2848452"/>
            <a:ext cx="806075" cy="609141"/>
          </a:xfrm>
          <a:prstGeom prst="roundRect">
            <a:avLst>
              <a:gd name="adj" fmla="val 0"/>
            </a:avLst>
          </a:prstGeom>
          <a:solidFill>
            <a:srgbClr val="0D416F">
              <a:alpha val="70980"/>
            </a:srgbClr>
          </a:solidFill>
          <a:ln>
            <a:noFill/>
          </a:ln>
        </p:spPr>
        <p:txBody>
          <a:bodyPr lIns="72000" tIns="91425" rIns="72000"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Switching &amp; billing</a:t>
            </a:r>
          </a:p>
        </p:txBody>
      </p:sp>
      <p:sp>
        <p:nvSpPr>
          <p:cNvPr id="43" name="Shape 77"/>
          <p:cNvSpPr/>
          <p:nvPr/>
        </p:nvSpPr>
        <p:spPr>
          <a:xfrm>
            <a:off x="6207647" y="4161133"/>
            <a:ext cx="806075" cy="974713"/>
          </a:xfrm>
          <a:prstGeom prst="roundRect">
            <a:avLst>
              <a:gd name="adj" fmla="val 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Mobile phones</a:t>
            </a:r>
          </a:p>
        </p:txBody>
      </p:sp>
      <p:sp>
        <p:nvSpPr>
          <p:cNvPr id="44" name="Shape 78"/>
          <p:cNvSpPr/>
          <p:nvPr/>
        </p:nvSpPr>
        <p:spPr>
          <a:xfrm>
            <a:off x="6207647" y="3517358"/>
            <a:ext cx="806075" cy="584008"/>
          </a:xfrm>
          <a:prstGeom prst="roundRect">
            <a:avLst>
              <a:gd name="adj" fmla="val 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Base stations</a:t>
            </a:r>
          </a:p>
        </p:txBody>
      </p:sp>
      <p:sp>
        <p:nvSpPr>
          <p:cNvPr id="45" name="Shape 87"/>
          <p:cNvSpPr/>
          <p:nvPr/>
        </p:nvSpPr>
        <p:spPr>
          <a:xfrm>
            <a:off x="4957333" y="2164786"/>
            <a:ext cx="719770" cy="2973499"/>
          </a:xfrm>
          <a:prstGeom prst="roundRect">
            <a:avLst>
              <a:gd name="adj" fmla="val 0"/>
            </a:avLst>
          </a:prstGeom>
          <a:solidFill>
            <a:srgbClr val="0D416F">
              <a:alpha val="70980"/>
            </a:srgbClr>
          </a:solidFill>
          <a:ln>
            <a:noFill/>
          </a:ln>
        </p:spPr>
        <p:txBody>
          <a:bodyPr lIns="36000" tIns="91425" rIns="36000"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Ericsson</a:t>
            </a:r>
          </a:p>
        </p:txBody>
      </p:sp>
      <p:sp>
        <p:nvSpPr>
          <p:cNvPr id="46" name="Shape 76"/>
          <p:cNvSpPr/>
          <p:nvPr/>
        </p:nvSpPr>
        <p:spPr>
          <a:xfrm>
            <a:off x="6207647" y="2179545"/>
            <a:ext cx="806075" cy="609141"/>
          </a:xfrm>
          <a:prstGeom prst="roundRect">
            <a:avLst>
              <a:gd name="adj" fmla="val 0"/>
            </a:avLst>
          </a:prstGeom>
          <a:solidFill>
            <a:srgbClr val="0D416F">
              <a:alpha val="70980"/>
            </a:srgbClr>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Various Apps</a:t>
            </a:r>
          </a:p>
        </p:txBody>
      </p:sp>
      <p:sp>
        <p:nvSpPr>
          <p:cNvPr id="47" name="Höger 28"/>
          <p:cNvSpPr/>
          <p:nvPr/>
        </p:nvSpPr>
        <p:spPr>
          <a:xfrm>
            <a:off x="5831479" y="3118819"/>
            <a:ext cx="242866" cy="656340"/>
          </a:xfrm>
          <a:prstGeom prst="rightArrow">
            <a:avLst/>
          </a:prstGeom>
          <a:solidFill>
            <a:schemeClr val="bg1"/>
          </a:solidFill>
          <a:ln w="28575">
            <a:solidFill>
              <a:srgbClr val="0B7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Shape 72"/>
          <p:cNvSpPr/>
          <p:nvPr/>
        </p:nvSpPr>
        <p:spPr>
          <a:xfrm>
            <a:off x="8031419" y="2179545"/>
            <a:ext cx="785851" cy="2973499"/>
          </a:xfrm>
          <a:prstGeom prst="roundRect">
            <a:avLst>
              <a:gd name="adj" fmla="val 0"/>
            </a:avLst>
          </a:prstGeom>
          <a:solidFill>
            <a:srgbClr val="0D416F"/>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Vertical solutions </a:t>
            </a:r>
          </a:p>
        </p:txBody>
      </p:sp>
      <p:sp>
        <p:nvSpPr>
          <p:cNvPr id="50" name="Shape 73"/>
          <p:cNvSpPr txBox="1"/>
          <p:nvPr/>
        </p:nvSpPr>
        <p:spPr>
          <a:xfrm>
            <a:off x="7874935" y="1810697"/>
            <a:ext cx="2405830" cy="292351"/>
          </a:xfrm>
          <a:prstGeom prst="rect">
            <a:avLst/>
          </a:prstGeom>
          <a:no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666666"/>
              </a:buClr>
              <a:buSzPct val="25000"/>
              <a:buFont typeface="Arial"/>
              <a:buNone/>
              <a:tabLst/>
              <a:defRPr/>
            </a:pPr>
            <a:r>
              <a:rPr kumimoji="0" lang="en-US" sz="1600" b="1" i="0" u="none" strike="noStrike" kern="1200" cap="none" spc="0" normalizeH="0" baseline="0" noProof="0" dirty="0">
                <a:ln>
                  <a:noFill/>
                </a:ln>
                <a:solidFill>
                  <a:srgbClr val="666666"/>
                </a:solidFill>
                <a:effectLst/>
                <a:uLnTx/>
                <a:uFillTx/>
                <a:latin typeface="Source Sans Pro"/>
                <a:ea typeface="Source Sans Pro"/>
                <a:cs typeface="Source Sans Pro"/>
                <a:sym typeface="Source Sans Pro"/>
              </a:rPr>
              <a:t>Public Transport</a:t>
            </a:r>
          </a:p>
        </p:txBody>
      </p:sp>
      <p:sp>
        <p:nvSpPr>
          <p:cNvPr id="51" name="Shape 83"/>
          <p:cNvSpPr/>
          <p:nvPr/>
        </p:nvSpPr>
        <p:spPr>
          <a:xfrm>
            <a:off x="9295779" y="2187121"/>
            <a:ext cx="829897" cy="1138210"/>
          </a:xfrm>
          <a:prstGeom prst="roundRect">
            <a:avLst>
              <a:gd name="adj" fmla="val 0"/>
            </a:avLst>
          </a:prstGeom>
          <a:solidFill>
            <a:srgbClr val="0D416F"/>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Back-office solutions</a:t>
            </a:r>
          </a:p>
        </p:txBody>
      </p:sp>
      <p:sp>
        <p:nvSpPr>
          <p:cNvPr id="52" name="Shape 84"/>
          <p:cNvSpPr/>
          <p:nvPr/>
        </p:nvSpPr>
        <p:spPr>
          <a:xfrm>
            <a:off x="9295779" y="3378440"/>
            <a:ext cx="829897" cy="584008"/>
          </a:xfrm>
          <a:prstGeom prst="roundRect">
            <a:avLst>
              <a:gd name="adj" fmla="val 0"/>
            </a:avLst>
          </a:prstGeom>
          <a:solidFill>
            <a:srgbClr val="0D416F"/>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err="1">
                <a:ln>
                  <a:noFill/>
                </a:ln>
                <a:solidFill>
                  <a:prstClr val="white"/>
                </a:solidFill>
                <a:effectLst/>
                <a:uLnTx/>
                <a:uFillTx/>
                <a:latin typeface="Source Sans Pro"/>
                <a:ea typeface="Source Sans Pro"/>
                <a:cs typeface="Source Sans Pro"/>
                <a:sym typeface="Source Sans Pro"/>
              </a:rPr>
              <a:t>Appli</a:t>
            </a: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-cations</a:t>
            </a:r>
          </a:p>
        </p:txBody>
      </p:sp>
      <p:sp>
        <p:nvSpPr>
          <p:cNvPr id="53" name="Shape 85"/>
          <p:cNvSpPr/>
          <p:nvPr/>
        </p:nvSpPr>
        <p:spPr>
          <a:xfrm>
            <a:off x="9295779" y="4015559"/>
            <a:ext cx="829899" cy="1137483"/>
          </a:xfrm>
          <a:prstGeom prst="roundRect">
            <a:avLst>
              <a:gd name="adj" fmla="val 0"/>
            </a:avLst>
          </a:prstGeom>
          <a:solidFill>
            <a:srgbClr val="0D416F"/>
          </a:solidFill>
          <a:ln>
            <a:noFill/>
          </a:ln>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ct val="25000"/>
              <a:buFont typeface="Source Sans Pro"/>
              <a:buNone/>
              <a:tabLst/>
              <a:defRPr/>
            </a:pPr>
            <a:r>
              <a:rPr kumimoji="0" lang="en-US" sz="1050" b="1" i="0" u="none" strike="noStrike" kern="1200" cap="none" spc="0" normalizeH="0" baseline="0" noProof="0" dirty="0">
                <a:ln>
                  <a:noFill/>
                </a:ln>
                <a:solidFill>
                  <a:prstClr val="white"/>
                </a:solidFill>
                <a:effectLst/>
                <a:uLnTx/>
                <a:uFillTx/>
                <a:latin typeface="Source Sans Pro"/>
                <a:ea typeface="Source Sans Pro"/>
                <a:cs typeface="Source Sans Pro"/>
                <a:sym typeface="Source Sans Pro"/>
              </a:rPr>
              <a:t>In-vehicle systems</a:t>
            </a:r>
          </a:p>
        </p:txBody>
      </p:sp>
      <p:sp>
        <p:nvSpPr>
          <p:cNvPr id="54" name="Höger 29"/>
          <p:cNvSpPr/>
          <p:nvPr/>
        </p:nvSpPr>
        <p:spPr>
          <a:xfrm>
            <a:off x="8962226" y="3118819"/>
            <a:ext cx="242866" cy="656340"/>
          </a:xfrm>
          <a:prstGeom prst="rightArrow">
            <a:avLst/>
          </a:prstGeom>
          <a:solidFill>
            <a:schemeClr val="bg1"/>
          </a:solidFill>
          <a:ln w="28575">
            <a:solidFill>
              <a:srgbClr val="0B7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18154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12192000" cy="6858000"/>
          </a:xfrm>
          <a:prstGeom prst="rect">
            <a:avLst/>
          </a:prstGeom>
        </p:spPr>
      </p:pic>
      <p:pic>
        <p:nvPicPr>
          <p:cNvPr id="3" name="Image 2">
            <a:extLst>
              <a:ext uri="{FF2B5EF4-FFF2-40B4-BE49-F238E27FC236}">
                <a16:creationId xmlns:a16="http://schemas.microsoft.com/office/drawing/2014/main" xmlns="" id="{95FB0B6B-7609-4DED-BF66-8E4C9A9C8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021" y="5315919"/>
            <a:ext cx="2833972" cy="1542081"/>
          </a:xfrm>
          <a:prstGeom prst="rect">
            <a:avLst/>
          </a:prstGeom>
        </p:spPr>
      </p:pic>
    </p:spTree>
    <p:extLst>
      <p:ext uri="{BB962C8B-B14F-4D97-AF65-F5344CB8AC3E}">
        <p14:creationId xmlns:p14="http://schemas.microsoft.com/office/powerpoint/2010/main" val="2485913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DB00B97-F78F-483F-BB5C-09C25E1DB9E4}"/>
              </a:ext>
            </a:extLst>
          </p:cNvPr>
          <p:cNvSpPr>
            <a:spLocks noGrp="1"/>
          </p:cNvSpPr>
          <p:nvPr>
            <p:ph type="title"/>
          </p:nvPr>
        </p:nvSpPr>
        <p:spPr/>
        <p:txBody>
          <a:bodyPr/>
          <a:lstStyle/>
          <a:p>
            <a:r>
              <a:rPr lang="fr-FR" dirty="0" err="1"/>
              <a:t>ITxPT</a:t>
            </a:r>
            <a:r>
              <a:rPr lang="fr-FR" dirty="0"/>
              <a:t> </a:t>
            </a:r>
            <a:r>
              <a:rPr lang="fr-FR" dirty="0" err="1"/>
              <a:t>Specification</a:t>
            </a:r>
            <a:r>
              <a:rPr lang="fr-FR" dirty="0"/>
              <a:t> – documentation center</a:t>
            </a:r>
          </a:p>
        </p:txBody>
      </p:sp>
      <p:sp>
        <p:nvSpPr>
          <p:cNvPr id="6" name="Espace réservé du contenu 5">
            <a:extLst>
              <a:ext uri="{FF2B5EF4-FFF2-40B4-BE49-F238E27FC236}">
                <a16:creationId xmlns:a16="http://schemas.microsoft.com/office/drawing/2014/main" xmlns="" id="{5B776812-D9F6-440A-9DCE-39D3A8BFB2F4}"/>
              </a:ext>
            </a:extLst>
          </p:cNvPr>
          <p:cNvSpPr>
            <a:spLocks noGrp="1"/>
          </p:cNvSpPr>
          <p:nvPr>
            <p:ph idx="1"/>
          </p:nvPr>
        </p:nvSpPr>
        <p:spPr/>
        <p:txBody>
          <a:bodyPr/>
          <a:lstStyle/>
          <a:p>
            <a:endParaRPr lang="fr-FR" dirty="0"/>
          </a:p>
        </p:txBody>
      </p:sp>
      <p:pic>
        <p:nvPicPr>
          <p:cNvPr id="8" name="Image 7">
            <a:extLst>
              <a:ext uri="{FF2B5EF4-FFF2-40B4-BE49-F238E27FC236}">
                <a16:creationId xmlns:a16="http://schemas.microsoft.com/office/drawing/2014/main" xmlns="" id="{EC2FC9C6-F33A-4336-997F-548F63DDB769}"/>
              </a:ext>
            </a:extLst>
          </p:cNvPr>
          <p:cNvPicPr>
            <a:picLocks noChangeAspect="1"/>
          </p:cNvPicPr>
          <p:nvPr/>
        </p:nvPicPr>
        <p:blipFill rotWithShape="1">
          <a:blip r:embed="rId2"/>
          <a:srcRect t="13953" r="1453" b="13799"/>
          <a:stretch/>
        </p:blipFill>
        <p:spPr>
          <a:xfrm>
            <a:off x="593651" y="1516838"/>
            <a:ext cx="11004698" cy="4538220"/>
          </a:xfrm>
          <a:prstGeom prst="rect">
            <a:avLst/>
          </a:prstGeom>
        </p:spPr>
      </p:pic>
    </p:spTree>
    <p:extLst>
      <p:ext uri="{BB962C8B-B14F-4D97-AF65-F5344CB8AC3E}">
        <p14:creationId xmlns:p14="http://schemas.microsoft.com/office/powerpoint/2010/main" val="2989116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DB00B97-F78F-483F-BB5C-09C25E1DB9E4}"/>
              </a:ext>
            </a:extLst>
          </p:cNvPr>
          <p:cNvSpPr>
            <a:spLocks noGrp="1"/>
          </p:cNvSpPr>
          <p:nvPr>
            <p:ph type="title"/>
          </p:nvPr>
        </p:nvSpPr>
        <p:spPr/>
        <p:txBody>
          <a:bodyPr/>
          <a:lstStyle/>
          <a:p>
            <a:r>
              <a:rPr lang="fr-FR" dirty="0" err="1"/>
              <a:t>ITxPT</a:t>
            </a:r>
            <a:r>
              <a:rPr lang="fr-FR" dirty="0"/>
              <a:t> </a:t>
            </a:r>
            <a:r>
              <a:rPr lang="fr-FR" dirty="0" err="1"/>
              <a:t>Laboratory</a:t>
            </a:r>
            <a:endParaRPr lang="fr-FR" dirty="0"/>
          </a:p>
        </p:txBody>
      </p:sp>
      <p:sp>
        <p:nvSpPr>
          <p:cNvPr id="6" name="Espace réservé du contenu 5">
            <a:extLst>
              <a:ext uri="{FF2B5EF4-FFF2-40B4-BE49-F238E27FC236}">
                <a16:creationId xmlns:a16="http://schemas.microsoft.com/office/drawing/2014/main" xmlns="" id="{5FDFDA6A-0363-4BD3-B477-04316746470C}"/>
              </a:ext>
            </a:extLst>
          </p:cNvPr>
          <p:cNvSpPr>
            <a:spLocks noGrp="1"/>
          </p:cNvSpPr>
          <p:nvPr>
            <p:ph idx="1"/>
          </p:nvPr>
        </p:nvSpPr>
        <p:spPr>
          <a:xfrm>
            <a:off x="8700942" y="2843187"/>
            <a:ext cx="1932495" cy="519824"/>
          </a:xfrm>
        </p:spPr>
        <p:txBody>
          <a:bodyPr>
            <a:normAutofit/>
          </a:bodyPr>
          <a:lstStyle/>
          <a:p>
            <a:pPr marL="0" indent="0" algn="ctr">
              <a:buNone/>
            </a:pPr>
            <a:r>
              <a:rPr lang="fr-FR" sz="2000" dirty="0" err="1"/>
              <a:t>ITxPT</a:t>
            </a:r>
            <a:r>
              <a:rPr lang="fr-FR" sz="2000" dirty="0"/>
              <a:t> label</a:t>
            </a:r>
          </a:p>
        </p:txBody>
      </p:sp>
      <p:pic>
        <p:nvPicPr>
          <p:cNvPr id="7" name="Image 6">
            <a:extLst>
              <a:ext uri="{FF2B5EF4-FFF2-40B4-BE49-F238E27FC236}">
                <a16:creationId xmlns:a16="http://schemas.microsoft.com/office/drawing/2014/main" xmlns="" id="{38860812-E8A7-4166-87BF-30E6C460D3E1}"/>
              </a:ext>
            </a:extLst>
          </p:cNvPr>
          <p:cNvPicPr>
            <a:picLocks noChangeAspect="1"/>
          </p:cNvPicPr>
          <p:nvPr/>
        </p:nvPicPr>
        <p:blipFill>
          <a:blip r:embed="rId2"/>
          <a:stretch>
            <a:fillRect/>
          </a:stretch>
        </p:blipFill>
        <p:spPr>
          <a:xfrm>
            <a:off x="318053" y="1631381"/>
            <a:ext cx="7219005" cy="4060690"/>
          </a:xfrm>
          <a:prstGeom prst="rect">
            <a:avLst/>
          </a:prstGeom>
          <a:ln>
            <a:noFill/>
          </a:ln>
          <a:effectLst/>
        </p:spPr>
      </p:pic>
      <p:pic>
        <p:nvPicPr>
          <p:cNvPr id="8" name="Image 7">
            <a:extLst>
              <a:ext uri="{FF2B5EF4-FFF2-40B4-BE49-F238E27FC236}">
                <a16:creationId xmlns:a16="http://schemas.microsoft.com/office/drawing/2014/main" xmlns="" id="{5D847A44-82B6-46B9-A9F5-ECE73E89C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495" y="3265640"/>
            <a:ext cx="3235240" cy="2426431"/>
          </a:xfrm>
          <a:prstGeom prst="rect">
            <a:avLst/>
          </a:prstGeom>
          <a:ln>
            <a:noFill/>
          </a:ln>
          <a:effectLst/>
        </p:spPr>
      </p:pic>
      <p:sp>
        <p:nvSpPr>
          <p:cNvPr id="9" name="Rectangle 8">
            <a:extLst>
              <a:ext uri="{FF2B5EF4-FFF2-40B4-BE49-F238E27FC236}">
                <a16:creationId xmlns:a16="http://schemas.microsoft.com/office/drawing/2014/main" xmlns="" id="{AA9A1230-9844-4B02-B3D9-5896C3F35802}"/>
              </a:ext>
            </a:extLst>
          </p:cNvPr>
          <p:cNvSpPr/>
          <p:nvPr/>
        </p:nvSpPr>
        <p:spPr>
          <a:xfrm>
            <a:off x="8878154" y="6149284"/>
            <a:ext cx="3235240" cy="461665"/>
          </a:xfrm>
          <a:prstGeom prst="rect">
            <a:avLst/>
          </a:prstGeom>
        </p:spPr>
        <p:txBody>
          <a:bodyPr wrap="square">
            <a:spAutoFit/>
          </a:bodyPr>
          <a:lstStyle/>
          <a:p>
            <a:r>
              <a:rPr lang="en-GB" sz="2400" dirty="0">
                <a:solidFill>
                  <a:schemeClr val="bg1"/>
                </a:solidFill>
                <a:effectLst>
                  <a:outerShdw blurRad="38100" dist="38100" dir="2700000" algn="tl">
                    <a:srgbClr val="000000">
                      <a:alpha val="43137"/>
                    </a:srgbClr>
                  </a:outerShdw>
                </a:effectLst>
              </a:rPr>
              <a:t>Vehicle pre-preparation</a:t>
            </a:r>
          </a:p>
        </p:txBody>
      </p:sp>
      <p:grpSp>
        <p:nvGrpSpPr>
          <p:cNvPr id="11" name="Groupe 10">
            <a:extLst>
              <a:ext uri="{FF2B5EF4-FFF2-40B4-BE49-F238E27FC236}">
                <a16:creationId xmlns:a16="http://schemas.microsoft.com/office/drawing/2014/main" xmlns="" id="{B9A51E77-BAC7-4143-A023-635660E1096F}"/>
              </a:ext>
            </a:extLst>
          </p:cNvPr>
          <p:cNvGrpSpPr>
            <a:grpSpLocks noChangeAspect="1"/>
          </p:cNvGrpSpPr>
          <p:nvPr/>
        </p:nvGrpSpPr>
        <p:grpSpPr>
          <a:xfrm>
            <a:off x="8587065" y="1686192"/>
            <a:ext cx="2153529" cy="1185276"/>
            <a:chOff x="9127123" y="1641330"/>
            <a:chExt cx="2601049" cy="1431585"/>
          </a:xfrm>
        </p:grpSpPr>
        <p:sp>
          <p:nvSpPr>
            <p:cNvPr id="12" name="Rectangle 11">
              <a:extLst>
                <a:ext uri="{FF2B5EF4-FFF2-40B4-BE49-F238E27FC236}">
                  <a16:creationId xmlns:a16="http://schemas.microsoft.com/office/drawing/2014/main" xmlns="" id="{7B7A06A4-9B6B-42B4-813A-6B26869731CA}"/>
                </a:ext>
              </a:extLst>
            </p:cNvPr>
            <p:cNvSpPr/>
            <p:nvPr/>
          </p:nvSpPr>
          <p:spPr>
            <a:xfrm>
              <a:off x="9127123" y="1641330"/>
              <a:ext cx="2601049" cy="1391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Label">
              <a:extLst>
                <a:ext uri="{FF2B5EF4-FFF2-40B4-BE49-F238E27FC236}">
                  <a16:creationId xmlns:a16="http://schemas.microsoft.com/office/drawing/2014/main" xmlns="" id="{683D16C4-0635-4988-8E51-C9D68E41EFD4}"/>
                </a:ext>
              </a:extLst>
            </p:cNvPr>
            <p:cNvPicPr>
              <a:picLocks noChangeAspect="1"/>
            </p:cNvPicPr>
            <p:nvPr/>
          </p:nvPicPr>
          <p:blipFill>
            <a:blip r:embed="rId4">
              <a:clrChange>
                <a:clrFrom>
                  <a:srgbClr val="FFFFFF"/>
                </a:clrFrom>
                <a:clrTo>
                  <a:srgbClr val="FFFFFF">
                    <a:alpha val="0"/>
                  </a:srgbClr>
                </a:clrTo>
              </a:clrChange>
            </a:blip>
            <a:stretch/>
          </p:blipFill>
          <p:spPr>
            <a:xfrm>
              <a:off x="9140375" y="1641331"/>
              <a:ext cx="2587797" cy="1431584"/>
            </a:xfrm>
            <a:prstGeom prst="rect">
              <a:avLst/>
            </a:prstGeom>
            <a:ln>
              <a:noFill/>
            </a:ln>
          </p:spPr>
        </p:pic>
      </p:grpSp>
      <p:sp>
        <p:nvSpPr>
          <p:cNvPr id="15" name="Espace réservé du contenu 5">
            <a:extLst>
              <a:ext uri="{FF2B5EF4-FFF2-40B4-BE49-F238E27FC236}">
                <a16:creationId xmlns:a16="http://schemas.microsoft.com/office/drawing/2014/main" xmlns="" id="{11E39114-DFB8-4229-8863-CD33DD433F84}"/>
              </a:ext>
            </a:extLst>
          </p:cNvPr>
          <p:cNvSpPr txBox="1">
            <a:spLocks/>
          </p:cNvSpPr>
          <p:nvPr/>
        </p:nvSpPr>
        <p:spPr>
          <a:xfrm>
            <a:off x="8344805" y="5692071"/>
            <a:ext cx="2693986" cy="519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err="1"/>
              <a:t>Vehicle</a:t>
            </a:r>
            <a:r>
              <a:rPr lang="fr-FR" sz="2000" dirty="0"/>
              <a:t> </a:t>
            </a:r>
            <a:r>
              <a:rPr lang="fr-FR" sz="2000" dirty="0" err="1"/>
              <a:t>pre-preparation</a:t>
            </a:r>
            <a:endParaRPr lang="fr-FR" sz="2000" dirty="0"/>
          </a:p>
        </p:txBody>
      </p:sp>
      <p:sp>
        <p:nvSpPr>
          <p:cNvPr id="16" name="Espace réservé du contenu 5">
            <a:extLst>
              <a:ext uri="{FF2B5EF4-FFF2-40B4-BE49-F238E27FC236}">
                <a16:creationId xmlns:a16="http://schemas.microsoft.com/office/drawing/2014/main" xmlns="" id="{126213DA-F878-432C-9BC0-884F0C8669B9}"/>
              </a:ext>
            </a:extLst>
          </p:cNvPr>
          <p:cNvSpPr txBox="1">
            <a:spLocks/>
          </p:cNvSpPr>
          <p:nvPr/>
        </p:nvSpPr>
        <p:spPr>
          <a:xfrm>
            <a:off x="2376877" y="5692071"/>
            <a:ext cx="2920229" cy="5198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err="1"/>
              <a:t>ITxPT</a:t>
            </a:r>
            <a:r>
              <a:rPr lang="fr-FR" sz="2000" dirty="0"/>
              <a:t> platforms / </a:t>
            </a:r>
            <a:r>
              <a:rPr lang="fr-FR" sz="2000" dirty="0" err="1"/>
              <a:t>testbench</a:t>
            </a:r>
            <a:endParaRPr lang="fr-FR" sz="2000" dirty="0"/>
          </a:p>
        </p:txBody>
      </p:sp>
    </p:spTree>
    <p:extLst>
      <p:ext uri="{BB962C8B-B14F-4D97-AF65-F5344CB8AC3E}">
        <p14:creationId xmlns:p14="http://schemas.microsoft.com/office/powerpoint/2010/main" val="678655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DB00B97-F78F-483F-BB5C-09C25E1DB9E4}"/>
              </a:ext>
            </a:extLst>
          </p:cNvPr>
          <p:cNvSpPr>
            <a:spLocks noGrp="1"/>
          </p:cNvSpPr>
          <p:nvPr>
            <p:ph type="title"/>
          </p:nvPr>
        </p:nvSpPr>
        <p:spPr/>
        <p:txBody>
          <a:bodyPr/>
          <a:lstStyle/>
          <a:p>
            <a:r>
              <a:rPr lang="fr-FR" dirty="0" err="1"/>
              <a:t>ITxPT</a:t>
            </a:r>
            <a:r>
              <a:rPr lang="fr-FR" dirty="0"/>
              <a:t> </a:t>
            </a:r>
            <a:r>
              <a:rPr lang="fr-FR" dirty="0" err="1"/>
              <a:t>Laboratory</a:t>
            </a:r>
            <a:endParaRPr lang="fr-FR" dirty="0"/>
          </a:p>
        </p:txBody>
      </p:sp>
      <p:sp>
        <p:nvSpPr>
          <p:cNvPr id="3" name="Espace réservé du contenu 2">
            <a:extLst>
              <a:ext uri="{FF2B5EF4-FFF2-40B4-BE49-F238E27FC236}">
                <a16:creationId xmlns:a16="http://schemas.microsoft.com/office/drawing/2014/main" xmlns="" id="{BF63F362-0A43-4B23-B68B-5AFE537834F3}"/>
              </a:ext>
            </a:extLst>
          </p:cNvPr>
          <p:cNvSpPr>
            <a:spLocks noGrp="1"/>
          </p:cNvSpPr>
          <p:nvPr>
            <p:ph idx="1"/>
          </p:nvPr>
        </p:nvSpPr>
        <p:spPr>
          <a:xfrm>
            <a:off x="838200" y="1825625"/>
            <a:ext cx="5751136" cy="4351338"/>
          </a:xfrm>
        </p:spPr>
        <p:txBody>
          <a:bodyPr/>
          <a:lstStyle/>
          <a:p>
            <a:r>
              <a:rPr lang="fr-FR" dirty="0"/>
              <a:t>Label </a:t>
            </a:r>
            <a:r>
              <a:rPr lang="fr-FR" dirty="0" err="1"/>
              <a:t>procedure</a:t>
            </a:r>
            <a:endParaRPr lang="fr-FR" dirty="0"/>
          </a:p>
          <a:p>
            <a:pPr lvl="1"/>
            <a:r>
              <a:rPr lang="fr-FR" dirty="0" err="1"/>
              <a:t>Dedicated</a:t>
            </a:r>
            <a:r>
              <a:rPr lang="fr-FR" dirty="0"/>
              <a:t> section </a:t>
            </a:r>
            <a:r>
              <a:rPr lang="fr-FR" dirty="0" err="1"/>
              <a:t>is</a:t>
            </a:r>
            <a:r>
              <a:rPr lang="fr-FR" dirty="0"/>
              <a:t> </a:t>
            </a:r>
            <a:r>
              <a:rPr lang="fr-FR" dirty="0" err="1"/>
              <a:t>available</a:t>
            </a:r>
            <a:r>
              <a:rPr lang="fr-FR" dirty="0"/>
              <a:t> in </a:t>
            </a:r>
            <a:r>
              <a:rPr lang="fr-FR" dirty="0" err="1"/>
              <a:t>ITxPT</a:t>
            </a:r>
            <a:r>
              <a:rPr lang="fr-FR" dirty="0"/>
              <a:t> documentation center</a:t>
            </a:r>
          </a:p>
          <a:p>
            <a:pPr lvl="1"/>
            <a:r>
              <a:rPr lang="fr-FR" dirty="0"/>
              <a:t>Test reports have been </a:t>
            </a:r>
            <a:r>
              <a:rPr lang="fr-FR" dirty="0" err="1"/>
              <a:t>defined</a:t>
            </a:r>
            <a:r>
              <a:rPr lang="fr-FR" dirty="0"/>
              <a:t> for </a:t>
            </a:r>
            <a:r>
              <a:rPr lang="fr-FR" dirty="0" err="1"/>
              <a:t>vehicle</a:t>
            </a:r>
            <a:r>
              <a:rPr lang="fr-FR" dirty="0"/>
              <a:t>, IT module and backoffice</a:t>
            </a:r>
          </a:p>
          <a:p>
            <a:pPr lvl="1"/>
            <a:r>
              <a:rPr lang="fr-FR" dirty="0" err="1"/>
              <a:t>ITxPT</a:t>
            </a:r>
            <a:r>
              <a:rPr lang="fr-FR" dirty="0"/>
              <a:t> label </a:t>
            </a:r>
            <a:r>
              <a:rPr lang="fr-FR" dirty="0" err="1"/>
              <a:t>is</a:t>
            </a:r>
            <a:r>
              <a:rPr lang="fr-FR" dirty="0"/>
              <a:t> </a:t>
            </a:r>
            <a:r>
              <a:rPr lang="fr-FR" dirty="0" err="1"/>
              <a:t>delivered</a:t>
            </a:r>
            <a:r>
              <a:rPr lang="fr-FR" dirty="0"/>
              <a:t> by </a:t>
            </a:r>
            <a:r>
              <a:rPr lang="fr-FR" dirty="0" err="1"/>
              <a:t>ITxPT</a:t>
            </a:r>
            <a:r>
              <a:rPr lang="fr-FR" dirty="0"/>
              <a:t> </a:t>
            </a:r>
            <a:r>
              <a:rPr lang="fr-FR" dirty="0" err="1"/>
              <a:t>laboratory</a:t>
            </a:r>
            <a:endParaRPr lang="fr-FR" dirty="0"/>
          </a:p>
          <a:p>
            <a:pPr lvl="1"/>
            <a:r>
              <a:rPr lang="fr-FR" dirty="0"/>
              <a:t>Label catalogue </a:t>
            </a:r>
            <a:r>
              <a:rPr lang="fr-FR" dirty="0" err="1"/>
              <a:t>is</a:t>
            </a:r>
            <a:r>
              <a:rPr lang="fr-FR" dirty="0"/>
              <a:t> </a:t>
            </a:r>
            <a:r>
              <a:rPr lang="fr-FR" dirty="0" err="1"/>
              <a:t>available</a:t>
            </a:r>
            <a:r>
              <a:rPr lang="fr-FR" dirty="0"/>
              <a:t> in </a:t>
            </a:r>
            <a:r>
              <a:rPr lang="fr-FR" dirty="0" err="1"/>
              <a:t>ITxPT</a:t>
            </a:r>
            <a:r>
              <a:rPr lang="fr-FR" dirty="0"/>
              <a:t> documentation center</a:t>
            </a:r>
          </a:p>
          <a:p>
            <a:pPr lvl="1"/>
            <a:r>
              <a:rPr lang="fr-FR" dirty="0" err="1"/>
              <a:t>ITxPT</a:t>
            </a:r>
            <a:r>
              <a:rPr lang="fr-FR" dirty="0"/>
              <a:t> label  </a:t>
            </a:r>
            <a:r>
              <a:rPr lang="fr-FR" dirty="0" err="1"/>
              <a:t>ITxPT</a:t>
            </a:r>
            <a:r>
              <a:rPr lang="fr-FR" dirty="0"/>
              <a:t> </a:t>
            </a:r>
            <a:r>
              <a:rPr lang="fr-FR" dirty="0" err="1"/>
              <a:t>membership</a:t>
            </a:r>
            <a:endParaRPr lang="fr-FR" dirty="0"/>
          </a:p>
          <a:p>
            <a:endParaRPr lang="fr-FR" dirty="0"/>
          </a:p>
        </p:txBody>
      </p:sp>
      <p:pic>
        <p:nvPicPr>
          <p:cNvPr id="4" name="Picture 2" descr="File:Label process.jpg">
            <a:extLst>
              <a:ext uri="{FF2B5EF4-FFF2-40B4-BE49-F238E27FC236}">
                <a16:creationId xmlns:a16="http://schemas.microsoft.com/office/drawing/2014/main" xmlns="" id="{2FF8E711-3556-4C60-9699-59B6D947A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36" y="1917504"/>
            <a:ext cx="5098772" cy="382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32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B1A79D-F321-44A6-B56B-34814BBE077D}"/>
              </a:ext>
            </a:extLst>
          </p:cNvPr>
          <p:cNvSpPr>
            <a:spLocks noGrp="1"/>
          </p:cNvSpPr>
          <p:nvPr>
            <p:ph type="title"/>
          </p:nvPr>
        </p:nvSpPr>
        <p:spPr>
          <a:xfrm>
            <a:off x="838200" y="365125"/>
            <a:ext cx="10515600" cy="1325563"/>
          </a:xfrm>
        </p:spPr>
        <p:txBody>
          <a:bodyPr/>
          <a:lstStyle/>
          <a:p>
            <a:r>
              <a:rPr lang="en-US" dirty="0"/>
              <a:t>Comparison of Industry Standards</a:t>
            </a:r>
          </a:p>
        </p:txBody>
      </p:sp>
      <p:graphicFrame>
        <p:nvGraphicFramePr>
          <p:cNvPr id="4" name="Content Placeholder 3">
            <a:extLst>
              <a:ext uri="{FF2B5EF4-FFF2-40B4-BE49-F238E27FC236}">
                <a16:creationId xmlns="" xmlns:a16="http://schemas.microsoft.com/office/drawing/2014/main" id="{31ABBCB8-9F5F-42C3-B966-0116D7CF971B}"/>
              </a:ext>
            </a:extLst>
          </p:cNvPr>
          <p:cNvGraphicFramePr>
            <a:graphicFrameLocks noGrp="1"/>
          </p:cNvGraphicFramePr>
          <p:nvPr>
            <p:ph idx="1"/>
            <p:extLst>
              <p:ext uri="{D42A27DB-BD31-4B8C-83A1-F6EECF244321}">
                <p14:modId xmlns:p14="http://schemas.microsoft.com/office/powerpoint/2010/main" val="3542949758"/>
              </p:ext>
            </p:extLst>
          </p:nvPr>
        </p:nvGraphicFramePr>
        <p:xfrm>
          <a:off x="838200" y="1804360"/>
          <a:ext cx="10017642" cy="40541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50002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DB00B97-F78F-483F-BB5C-09C25E1DB9E4}"/>
              </a:ext>
            </a:extLst>
          </p:cNvPr>
          <p:cNvSpPr>
            <a:spLocks noGrp="1"/>
          </p:cNvSpPr>
          <p:nvPr>
            <p:ph type="title"/>
          </p:nvPr>
        </p:nvSpPr>
        <p:spPr/>
        <p:txBody>
          <a:bodyPr/>
          <a:lstStyle/>
          <a:p>
            <a:r>
              <a:rPr lang="fr-FR" dirty="0"/>
              <a:t>2018 </a:t>
            </a:r>
            <a:r>
              <a:rPr lang="fr-FR" dirty="0" err="1"/>
              <a:t>ITxPT</a:t>
            </a:r>
            <a:r>
              <a:rPr lang="fr-FR" dirty="0"/>
              <a:t> </a:t>
            </a:r>
            <a:r>
              <a:rPr lang="fr-FR" dirty="0" err="1"/>
              <a:t>working</a:t>
            </a:r>
            <a:r>
              <a:rPr lang="fr-FR" dirty="0"/>
              <a:t> groups</a:t>
            </a:r>
          </a:p>
        </p:txBody>
      </p:sp>
      <p:sp>
        <p:nvSpPr>
          <p:cNvPr id="3" name="Espace réservé du contenu 2">
            <a:extLst>
              <a:ext uri="{FF2B5EF4-FFF2-40B4-BE49-F238E27FC236}">
                <a16:creationId xmlns:a16="http://schemas.microsoft.com/office/drawing/2014/main" xmlns="" id="{BF63F362-0A43-4B23-B68B-5AFE537834F3}"/>
              </a:ext>
            </a:extLst>
          </p:cNvPr>
          <p:cNvSpPr>
            <a:spLocks noGrp="1"/>
          </p:cNvSpPr>
          <p:nvPr>
            <p:ph idx="1"/>
          </p:nvPr>
        </p:nvSpPr>
        <p:spPr/>
        <p:txBody>
          <a:bodyPr/>
          <a:lstStyle/>
          <a:p>
            <a:endParaRPr lang="fr-FR"/>
          </a:p>
        </p:txBody>
      </p:sp>
      <p:graphicFrame>
        <p:nvGraphicFramePr>
          <p:cNvPr id="4" name="Content Placeholder 9">
            <a:extLst>
              <a:ext uri="{FF2B5EF4-FFF2-40B4-BE49-F238E27FC236}">
                <a16:creationId xmlns:a16="http://schemas.microsoft.com/office/drawing/2014/main" xmlns="" id="{6E301585-BEDD-4EE7-8CB9-305CE98FEEB8}"/>
              </a:ext>
            </a:extLst>
          </p:cNvPr>
          <p:cNvGraphicFramePr>
            <a:graphicFrameLocks/>
          </p:cNvGraphicFramePr>
          <p:nvPr>
            <p:extLst>
              <p:ext uri="{D42A27DB-BD31-4B8C-83A1-F6EECF244321}">
                <p14:modId xmlns:p14="http://schemas.microsoft.com/office/powerpoint/2010/main" val="2444288516"/>
              </p:ext>
            </p:extLst>
          </p:nvPr>
        </p:nvGraphicFramePr>
        <p:xfrm>
          <a:off x="2181225" y="1951688"/>
          <a:ext cx="7829550" cy="3934428"/>
        </p:xfrm>
        <a:graphic>
          <a:graphicData uri="http://schemas.openxmlformats.org/drawingml/2006/table">
            <a:tbl>
              <a:tblPr firstRow="1" firstCol="1" bandRow="1"/>
              <a:tblGrid>
                <a:gridCol w="374073">
                  <a:extLst>
                    <a:ext uri="{9D8B030D-6E8A-4147-A177-3AD203B41FA5}">
                      <a16:colId xmlns:a16="http://schemas.microsoft.com/office/drawing/2014/main" xmlns="" val="4206658142"/>
                    </a:ext>
                  </a:extLst>
                </a:gridCol>
                <a:gridCol w="2667000">
                  <a:extLst>
                    <a:ext uri="{9D8B030D-6E8A-4147-A177-3AD203B41FA5}">
                      <a16:colId xmlns:a16="http://schemas.microsoft.com/office/drawing/2014/main" xmlns="" val="1836544401"/>
                    </a:ext>
                  </a:extLst>
                </a:gridCol>
                <a:gridCol w="4788477">
                  <a:extLst>
                    <a:ext uri="{9D8B030D-6E8A-4147-A177-3AD203B41FA5}">
                      <a16:colId xmlns:a16="http://schemas.microsoft.com/office/drawing/2014/main" xmlns="" val="1587318835"/>
                    </a:ext>
                  </a:extLst>
                </a:gridCol>
              </a:tblGrid>
              <a:tr h="263384">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1" dirty="0">
                          <a:effectLst/>
                          <a:latin typeface="Helvetica" panose="020B0604020202020204" pitchFamily="34" charset="0"/>
                          <a:ea typeface="Calibri" panose="020F0502020204030204" pitchFamily="34" charset="0"/>
                          <a:cs typeface="Helvetica" panose="020B0604020202020204" pitchFamily="34" charset="0"/>
                        </a:rPr>
                        <a:t>#</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1" dirty="0">
                          <a:effectLst/>
                          <a:latin typeface="Helvetica" panose="020B0604020202020204" pitchFamily="34" charset="0"/>
                          <a:ea typeface="Calibri" panose="020F0502020204030204" pitchFamily="34" charset="0"/>
                          <a:cs typeface="Helvetica" panose="020B0604020202020204" pitchFamily="34" charset="0"/>
                        </a:rPr>
                        <a:t>Working group</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1" kern="1200" dirty="0">
                          <a:solidFill>
                            <a:schemeClr val="tx1"/>
                          </a:solidFill>
                          <a:effectLst/>
                          <a:latin typeface="Helvetica" panose="020B0604020202020204" pitchFamily="34" charset="0"/>
                          <a:ea typeface="+mn-ea"/>
                          <a:cs typeface="Helvetica" panose="020B0604020202020204" pitchFamily="34" charset="0"/>
                        </a:rPr>
                        <a:t>Objective</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34699851"/>
                  </a:ext>
                </a:extLst>
              </a:tr>
              <a:tr h="380357">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5</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fr-FR" sz="900" b="0" dirty="0">
                          <a:effectLst/>
                          <a:latin typeface="Helvetica" panose="020B0604020202020204" pitchFamily="34" charset="0"/>
                          <a:cs typeface="Helvetica" panose="020B0604020202020204" pitchFamily="34" charset="0"/>
                        </a:rPr>
                        <a:t>FMS </a:t>
                      </a:r>
                      <a:r>
                        <a:rPr lang="fr-FR" sz="900" b="0" dirty="0" err="1">
                          <a:effectLst/>
                          <a:latin typeface="Helvetica" panose="020B0604020202020204" pitchFamily="34" charset="0"/>
                          <a:cs typeface="Helvetica" panose="020B0604020202020204" pitchFamily="34" charset="0"/>
                        </a:rPr>
                        <a:t>needs</a:t>
                      </a:r>
                      <a:r>
                        <a:rPr lang="fr-FR" sz="900" b="0" dirty="0">
                          <a:effectLst/>
                          <a:latin typeface="Helvetica" panose="020B0604020202020204" pitchFamily="34" charset="0"/>
                          <a:cs typeface="Helvetica" panose="020B0604020202020204" pitchFamily="34" charset="0"/>
                        </a:rPr>
                        <a:t> collection</a:t>
                      </a:r>
                      <a:endParaRPr lang="en-US" sz="900" b="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kern="1200" dirty="0">
                          <a:solidFill>
                            <a:schemeClr val="tx1"/>
                          </a:solidFill>
                          <a:effectLst/>
                          <a:latin typeface="Helvetica" panose="020B0604020202020204" pitchFamily="34" charset="0"/>
                          <a:ea typeface="+mn-ea"/>
                          <a:cs typeface="Helvetica" panose="020B0604020202020204" pitchFamily="34" charset="0"/>
                        </a:rPr>
                        <a:t>Analyze feedback from FMS group regarding ITxPT collection needs</a:t>
                      </a:r>
                    </a:p>
                    <a:p>
                      <a:pPr marL="11430">
                        <a:lnSpc>
                          <a:spcPct val="107000"/>
                        </a:lnSpc>
                        <a:spcAft>
                          <a:spcPts val="0"/>
                        </a:spcAft>
                      </a:pPr>
                      <a:r>
                        <a:rPr lang="en-US" sz="900" b="0" kern="1200" dirty="0">
                          <a:solidFill>
                            <a:schemeClr val="tx1"/>
                          </a:solidFill>
                          <a:effectLst/>
                          <a:latin typeface="Helvetica" panose="020B0604020202020204" pitchFamily="34" charset="0"/>
                          <a:ea typeface="+mn-ea"/>
                          <a:cs typeface="Helvetica" panose="020B0604020202020204" pitchFamily="34" charset="0"/>
                        </a:rPr>
                        <a:t>Evaluate impact for coming FMS release</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187040862"/>
                  </a:ext>
                </a:extLst>
              </a:tr>
              <a:tr h="560614">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6</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cs typeface="Helvetica" panose="020B0604020202020204" pitchFamily="34" charset="0"/>
                        </a:rPr>
                        <a:t>MQTT</a:t>
                      </a:r>
                      <a:endParaRPr lang="en-US" sz="900" b="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indent="0">
                        <a:lnSpc>
                          <a:spcPct val="107000"/>
                        </a:lnSpc>
                        <a:spcAft>
                          <a:spcPts val="0"/>
                        </a:spcAft>
                        <a:buFont typeface="Arial" panose="020B0604020202020204" pitchFamily="34" charset="0"/>
                        <a:buNone/>
                      </a:pPr>
                      <a:r>
                        <a:rPr lang="en-US" sz="900" b="0" dirty="0">
                          <a:effectLst/>
                          <a:latin typeface="Helvetica" panose="020B0604020202020204" pitchFamily="34" charset="0"/>
                          <a:cs typeface="Helvetica" panose="020B0604020202020204" pitchFamily="34" charset="0"/>
                        </a:rPr>
                        <a:t>Identify relevant use case to implement MQTT</a:t>
                      </a:r>
                    </a:p>
                    <a:p>
                      <a:pPr marL="11430" indent="0">
                        <a:lnSpc>
                          <a:spcPct val="107000"/>
                        </a:lnSpc>
                        <a:spcAft>
                          <a:spcPts val="0"/>
                        </a:spcAft>
                        <a:buFont typeface="Arial" panose="020B0604020202020204" pitchFamily="34" charset="0"/>
                        <a:buNone/>
                      </a:pPr>
                      <a:r>
                        <a:rPr lang="en-US" sz="900" b="0" dirty="0">
                          <a:effectLst/>
                          <a:latin typeface="Helvetica" panose="020B0604020202020204" pitchFamily="34" charset="0"/>
                          <a:cs typeface="Helvetica" panose="020B0604020202020204" pitchFamily="34" charset="0"/>
                        </a:rPr>
                        <a:t>Define related MQTT services specification (content and data structure)</a:t>
                      </a:r>
                    </a:p>
                    <a:p>
                      <a:pPr marL="11430" indent="0">
                        <a:lnSpc>
                          <a:spcPct val="107000"/>
                        </a:lnSpc>
                        <a:spcAft>
                          <a:spcPts val="0"/>
                        </a:spcAft>
                        <a:buFont typeface="Arial" panose="020B0604020202020204" pitchFamily="34" charset="0"/>
                        <a:buNone/>
                      </a:pPr>
                      <a:r>
                        <a:rPr lang="en-US" sz="900" b="0" kern="1200" noProof="0" dirty="0">
                          <a:solidFill>
                            <a:schemeClr val="tx1"/>
                          </a:solidFill>
                          <a:effectLst/>
                          <a:latin typeface="Helvetica" panose="020B0604020202020204" pitchFamily="34" charset="0"/>
                          <a:ea typeface="+mn-ea"/>
                          <a:cs typeface="Helvetica" panose="020B0604020202020204" pitchFamily="34" charset="0"/>
                        </a:rPr>
                        <a:t>Propose related u</a:t>
                      </a:r>
                      <a:r>
                        <a:rPr lang="en-US" sz="900" b="0" dirty="0" err="1">
                          <a:effectLst/>
                          <a:latin typeface="Helvetica" panose="020B0604020202020204" pitchFamily="34" charset="0"/>
                          <a:cs typeface="Helvetica" panose="020B0604020202020204" pitchFamily="34" charset="0"/>
                        </a:rPr>
                        <a:t>pdate</a:t>
                      </a:r>
                      <a:r>
                        <a:rPr lang="en-US" sz="900" b="0" dirty="0">
                          <a:effectLst/>
                          <a:latin typeface="Helvetica" panose="020B0604020202020204" pitchFamily="34" charset="0"/>
                          <a:cs typeface="Helvetica" panose="020B0604020202020204" pitchFamily="34" charset="0"/>
                        </a:rPr>
                        <a:t> of S02 and G02 accordingly</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850864600"/>
                  </a:ext>
                </a:extLst>
              </a:tr>
              <a:tr h="544727">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7</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fr-FR" sz="900" b="0" dirty="0" err="1">
                          <a:effectLst/>
                          <a:latin typeface="Helvetica" panose="020B0604020202020204" pitchFamily="34" charset="0"/>
                          <a:cs typeface="Helvetica" panose="020B0604020202020204" pitchFamily="34" charset="0"/>
                        </a:rPr>
                        <a:t>Additional</a:t>
                      </a:r>
                      <a:r>
                        <a:rPr lang="fr-FR" sz="900" b="0" dirty="0">
                          <a:effectLst/>
                          <a:latin typeface="Helvetica" panose="020B0604020202020204" pitchFamily="34" charset="0"/>
                          <a:cs typeface="Helvetica" panose="020B0604020202020204" pitchFamily="34" charset="0"/>
                        </a:rPr>
                        <a:t> IP services</a:t>
                      </a:r>
                      <a:endParaRPr lang="en-US" sz="900" b="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noProof="0" dirty="0">
                          <a:effectLst/>
                          <a:latin typeface="Helvetica" panose="020B0604020202020204" pitchFamily="34" charset="0"/>
                          <a:cs typeface="Helvetica" panose="020B0604020202020204" pitchFamily="34" charset="0"/>
                        </a:rPr>
                        <a:t>Define specification for new services: DPI for formatted data in relation to Passenger Information, CCTV, bandwidth announcement and low battery</a:t>
                      </a:r>
                    </a:p>
                    <a:p>
                      <a:pPr marL="11430" marR="0" lvl="0" indent="0" algn="l" defTabSz="914400" rtl="0" eaLnBrk="1" fontAlgn="auto" latinLnBrk="0" hangingPunct="1">
                        <a:lnSpc>
                          <a:spcPct val="107000"/>
                        </a:lnSpc>
                        <a:spcBef>
                          <a:spcPts val="0"/>
                        </a:spcBef>
                        <a:spcAft>
                          <a:spcPts val="0"/>
                        </a:spcAft>
                        <a:buClrTx/>
                        <a:buSzTx/>
                        <a:buFontTx/>
                        <a:buNone/>
                        <a:tabLst/>
                        <a:defRPr/>
                      </a:pPr>
                      <a:r>
                        <a:rPr lang="en-US" sz="900" b="0" kern="1200" noProof="0" dirty="0">
                          <a:solidFill>
                            <a:schemeClr val="tx1"/>
                          </a:solidFill>
                          <a:effectLst/>
                          <a:latin typeface="Helvetica" panose="020B0604020202020204" pitchFamily="34" charset="0"/>
                          <a:ea typeface="+mn-ea"/>
                          <a:cs typeface="Helvetica" panose="020B0604020202020204" pitchFamily="34" charset="0"/>
                        </a:rPr>
                        <a:t>Propose related u</a:t>
                      </a:r>
                      <a:r>
                        <a:rPr lang="en-US" sz="900" b="0" dirty="0" err="1">
                          <a:effectLst/>
                          <a:latin typeface="Helvetica" panose="020B0604020202020204" pitchFamily="34" charset="0"/>
                          <a:cs typeface="Helvetica" panose="020B0604020202020204" pitchFamily="34" charset="0"/>
                        </a:rPr>
                        <a:t>pdate</a:t>
                      </a:r>
                      <a:r>
                        <a:rPr lang="en-US" sz="900" b="0" dirty="0">
                          <a:effectLst/>
                          <a:latin typeface="Helvetica" panose="020B0604020202020204" pitchFamily="34" charset="0"/>
                          <a:cs typeface="Helvetica" panose="020B0604020202020204" pitchFamily="34" charset="0"/>
                        </a:rPr>
                        <a:t> of S02 and G02 accordingly</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01366864"/>
                  </a:ext>
                </a:extLst>
              </a:tr>
              <a:tr h="35334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8</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fr-FR" sz="900" b="0" dirty="0">
                          <a:effectLst/>
                          <a:latin typeface="Helvetica" panose="020B0604020202020204" pitchFamily="34" charset="0"/>
                          <a:cs typeface="Helvetica" panose="020B0604020202020204" pitchFamily="34" charset="0"/>
                        </a:rPr>
                        <a:t>Security</a:t>
                      </a:r>
                      <a:endParaRPr lang="en-US" sz="900" b="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kern="1200" dirty="0">
                          <a:solidFill>
                            <a:schemeClr val="tx1"/>
                          </a:solidFill>
                          <a:effectLst/>
                          <a:latin typeface="Helvetica" panose="020B0604020202020204" pitchFamily="34" charset="0"/>
                          <a:ea typeface="+mn-ea"/>
                          <a:cs typeface="Helvetica" panose="020B0604020202020204" pitchFamily="34" charset="0"/>
                        </a:rPr>
                        <a:t>Perform the risk </a:t>
                      </a:r>
                      <a:r>
                        <a:rPr lang="en-US" sz="900" b="0" kern="1200" dirty="0" err="1">
                          <a:solidFill>
                            <a:schemeClr val="tx1"/>
                          </a:solidFill>
                          <a:effectLst/>
                          <a:latin typeface="Helvetica" panose="020B0604020202020204" pitchFamily="34" charset="0"/>
                          <a:ea typeface="+mn-ea"/>
                          <a:cs typeface="Helvetica" panose="020B0604020202020204" pitchFamily="34" charset="0"/>
                        </a:rPr>
                        <a:t>analysys</a:t>
                      </a:r>
                      <a:r>
                        <a:rPr lang="en-US" sz="900" b="0" kern="1200" dirty="0">
                          <a:solidFill>
                            <a:schemeClr val="tx1"/>
                          </a:solidFill>
                          <a:effectLst/>
                          <a:latin typeface="Helvetica" panose="020B0604020202020204" pitchFamily="34" charset="0"/>
                          <a:ea typeface="+mn-ea"/>
                          <a:cs typeface="Helvetica" panose="020B0604020202020204" pitchFamily="34" charset="0"/>
                        </a:rPr>
                        <a:t> with the consultant</a:t>
                      </a:r>
                    </a:p>
                    <a:p>
                      <a:pPr marL="11430">
                        <a:lnSpc>
                          <a:spcPct val="107000"/>
                        </a:lnSpc>
                        <a:spcAft>
                          <a:spcPts val="0"/>
                        </a:spcAft>
                      </a:pPr>
                      <a:r>
                        <a:rPr lang="en-US" sz="900" b="0" kern="1200" dirty="0">
                          <a:solidFill>
                            <a:schemeClr val="tx1"/>
                          </a:solidFill>
                          <a:effectLst/>
                          <a:latin typeface="Helvetica" panose="020B0604020202020204" pitchFamily="34" charset="0"/>
                          <a:ea typeface="+mn-ea"/>
                          <a:cs typeface="Helvetica" panose="020B0604020202020204" pitchFamily="34" charset="0"/>
                        </a:rPr>
                        <a:t>Issue recommendations and propose related update of S02</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79238528"/>
                  </a:ext>
                </a:extLst>
              </a:tr>
              <a:tr h="359444">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9</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fr-FR" sz="900" b="0" dirty="0">
                          <a:effectLst/>
                          <a:latin typeface="Helvetica" panose="020B0604020202020204" pitchFamily="34" charset="0"/>
                          <a:cs typeface="Helvetica" panose="020B0604020202020204" pitchFamily="34" charset="0"/>
                        </a:rPr>
                        <a:t>Over the air </a:t>
                      </a:r>
                      <a:r>
                        <a:rPr lang="fr-FR" sz="900" b="0" dirty="0" err="1">
                          <a:effectLst/>
                          <a:latin typeface="Helvetica" panose="020B0604020202020204" pitchFamily="34" charset="0"/>
                          <a:cs typeface="Helvetica" panose="020B0604020202020204" pitchFamily="34" charset="0"/>
                        </a:rPr>
                        <a:t>protocol</a:t>
                      </a:r>
                      <a:endParaRPr lang="en-US" sz="900" b="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kern="1200" dirty="0" err="1">
                          <a:solidFill>
                            <a:schemeClr val="tx1"/>
                          </a:solidFill>
                          <a:effectLst/>
                          <a:latin typeface="Helvetica" panose="020B0604020202020204" pitchFamily="34" charset="0"/>
                          <a:ea typeface="+mn-ea"/>
                          <a:cs typeface="Helvetica" panose="020B0604020202020204" pitchFamily="34" charset="0"/>
                        </a:rPr>
                        <a:t>Analyse</a:t>
                      </a:r>
                      <a:r>
                        <a:rPr lang="en-US" sz="900" b="0" kern="1200" dirty="0">
                          <a:solidFill>
                            <a:schemeClr val="tx1"/>
                          </a:solidFill>
                          <a:effectLst/>
                          <a:latin typeface="Helvetica" panose="020B0604020202020204" pitchFamily="34" charset="0"/>
                          <a:ea typeface="+mn-ea"/>
                          <a:cs typeface="Helvetica" panose="020B0604020202020204" pitchFamily="34" charset="0"/>
                        </a:rPr>
                        <a:t> return from experiences and working group #9 outcomes</a:t>
                      </a:r>
                    </a:p>
                    <a:p>
                      <a:pPr marL="11430" marR="0" lvl="0" indent="0" algn="l" defTabSz="914400" rtl="0" eaLnBrk="1" fontAlgn="auto" latinLnBrk="0" hangingPunct="1">
                        <a:lnSpc>
                          <a:spcPct val="107000"/>
                        </a:lnSpc>
                        <a:spcBef>
                          <a:spcPts val="0"/>
                        </a:spcBef>
                        <a:spcAft>
                          <a:spcPts val="0"/>
                        </a:spcAft>
                        <a:buClrTx/>
                        <a:buSzTx/>
                        <a:buFontTx/>
                        <a:buNone/>
                        <a:tabLst/>
                        <a:defRPr/>
                      </a:pPr>
                      <a:r>
                        <a:rPr lang="en-US" sz="900" b="0" kern="1200" noProof="0" dirty="0">
                          <a:solidFill>
                            <a:schemeClr val="tx1"/>
                          </a:solidFill>
                          <a:effectLst/>
                          <a:latin typeface="Helvetica" panose="020B0604020202020204" pitchFamily="34" charset="0"/>
                          <a:ea typeface="+mn-ea"/>
                          <a:cs typeface="Helvetica" panose="020B0604020202020204" pitchFamily="34" charset="0"/>
                        </a:rPr>
                        <a:t>Propose related u</a:t>
                      </a:r>
                      <a:r>
                        <a:rPr lang="en-US" sz="900" b="0" dirty="0" err="1">
                          <a:effectLst/>
                          <a:latin typeface="Helvetica" panose="020B0604020202020204" pitchFamily="34" charset="0"/>
                          <a:cs typeface="Helvetica" panose="020B0604020202020204" pitchFamily="34" charset="0"/>
                        </a:rPr>
                        <a:t>pdate</a:t>
                      </a:r>
                      <a:r>
                        <a:rPr lang="en-US" sz="900" b="0" dirty="0">
                          <a:effectLst/>
                          <a:latin typeface="Helvetica" panose="020B0604020202020204" pitchFamily="34" charset="0"/>
                          <a:cs typeface="Helvetica" panose="020B0604020202020204" pitchFamily="34" charset="0"/>
                        </a:rPr>
                        <a:t> of S04</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513475860"/>
                  </a:ext>
                </a:extLst>
              </a:tr>
              <a:tr h="360947">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10</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fr-FR" sz="900" b="0" dirty="0">
                          <a:effectLst/>
                          <a:latin typeface="Helvetica" panose="020B0604020202020204" pitchFamily="34" charset="0"/>
                          <a:cs typeface="Helvetica" panose="020B0604020202020204" pitchFamily="34" charset="0"/>
                        </a:rPr>
                        <a:t>SIRI/</a:t>
                      </a:r>
                      <a:r>
                        <a:rPr lang="fr-FR" sz="900" b="0" dirty="0" err="1">
                          <a:effectLst/>
                          <a:latin typeface="Helvetica" panose="020B0604020202020204" pitchFamily="34" charset="0"/>
                          <a:cs typeface="Helvetica" panose="020B0604020202020204" pitchFamily="34" charset="0"/>
                        </a:rPr>
                        <a:t>NeTEx</a:t>
                      </a:r>
                      <a:endParaRPr lang="en-US" sz="900" b="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marR="0" lvl="0" indent="0" algn="l" defTabSz="914400" rtl="0" eaLnBrk="1" fontAlgn="auto" latinLnBrk="0" hangingPunct="1">
                        <a:lnSpc>
                          <a:spcPct val="107000"/>
                        </a:lnSpc>
                        <a:spcBef>
                          <a:spcPts val="0"/>
                        </a:spcBef>
                        <a:spcAft>
                          <a:spcPts val="0"/>
                        </a:spcAft>
                        <a:buClrTx/>
                        <a:buSzTx/>
                        <a:buFontTx/>
                        <a:buNone/>
                        <a:tabLst/>
                        <a:defRPr/>
                      </a:pPr>
                      <a:r>
                        <a:rPr lang="en-US" sz="900" b="0" kern="1200" noProof="0" dirty="0">
                          <a:solidFill>
                            <a:schemeClr val="tx1"/>
                          </a:solidFill>
                          <a:effectLst/>
                          <a:latin typeface="Helvetica" panose="020B0604020202020204" pitchFamily="34" charset="0"/>
                          <a:ea typeface="+mn-ea"/>
                          <a:cs typeface="Helvetica" panose="020B0604020202020204" pitchFamily="34" charset="0"/>
                        </a:rPr>
                        <a:t>Preparation of EU call in the frame of EU priority action A: training action and Project Support Action (PSA)</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303573810"/>
                  </a:ext>
                </a:extLst>
              </a:tr>
              <a:tr h="501045">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11</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PT Trends to specification strategy</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kern="1200" dirty="0">
                          <a:solidFill>
                            <a:schemeClr val="tx1"/>
                          </a:solidFill>
                          <a:effectLst/>
                          <a:latin typeface="Helvetica" panose="020B0604020202020204" pitchFamily="34" charset="0"/>
                          <a:ea typeface="+mn-ea"/>
                          <a:cs typeface="Helvetica" panose="020B0604020202020204" pitchFamily="34" charset="0"/>
                        </a:rPr>
                        <a:t>Understand impact of current and future trends (electrification, autonomous vehicles, mobility as a service, cooperative ITS, zero emission, etc.) to roadmap for developing the ITxPT specification</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xmlns="" val="1151084440"/>
                  </a:ext>
                </a:extLst>
              </a:tr>
              <a:tr h="347181">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12</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Virtualization</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Define technical solutions to decouple services from hardware, host multiple application on common hardware. Define impact and requirements on ITxPT specification</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xmlns="" val="2884606533"/>
                  </a:ext>
                </a:extLst>
              </a:tr>
              <a:tr h="263384">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13</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4605">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Responsibility Model for interoperability</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11430">
                        <a:lnSpc>
                          <a:spcPct val="107000"/>
                        </a:lnSpc>
                        <a:spcAft>
                          <a:spcPts val="0"/>
                        </a:spcAft>
                      </a:pPr>
                      <a:r>
                        <a:rPr lang="en-US" sz="900" b="0" dirty="0">
                          <a:effectLst/>
                          <a:latin typeface="Helvetica" panose="020B0604020202020204" pitchFamily="34" charset="0"/>
                          <a:ea typeface="Calibri" panose="020F0502020204030204" pitchFamily="34" charset="0"/>
                          <a:cs typeface="Helvetica" panose="020B0604020202020204" pitchFamily="34" charset="0"/>
                        </a:rPr>
                        <a:t>Legal, commercial, governance aspects when building an integrated ITxPT architecture</a:t>
                      </a:r>
                    </a:p>
                  </a:txBody>
                  <a:tcPr marL="51435" marR="51435" marT="0" marB="0" anchor="ctr">
                    <a:lnL w="12700" cmpd="sng">
                      <a:solidFill>
                        <a:srgbClr val="262626"/>
                      </a:solidFill>
                    </a:lnL>
                    <a:lnR w="12700" cmpd="sng">
                      <a:solidFill>
                        <a:srgbClr val="262626"/>
                      </a:solidFill>
                    </a:lnR>
                    <a:lnT w="12700" cmpd="sng">
                      <a:solidFill>
                        <a:srgbClr val="262626"/>
                      </a:solidFill>
                    </a:lnT>
                    <a:lnB w="12700" cmpd="sng">
                      <a:solidFill>
                        <a:srgbClr val="262626"/>
                      </a:solidFill>
                    </a:lnB>
                    <a:lnTlToBr w="12700" cmpd="sng">
                      <a:noFill/>
                      <a:prstDash val="solid"/>
                    </a:lnTlToBr>
                    <a:lnBlToTr w="12700" cmpd="sng">
                      <a:noFill/>
                      <a:prstDash val="solid"/>
                    </a:lnBlToTr>
                    <a:solidFill>
                      <a:srgbClr val="5B9BD5">
                        <a:lumMod val="40000"/>
                        <a:lumOff val="60000"/>
                      </a:srgbClr>
                    </a:solidFill>
                  </a:tcPr>
                </a:tc>
                <a:extLst>
                  <a:ext uri="{0D108BD9-81ED-4DB2-BD59-A6C34878D82A}">
                    <a16:rowId xmlns:a16="http://schemas.microsoft.com/office/drawing/2014/main" xmlns="" val="2363051542"/>
                  </a:ext>
                </a:extLst>
              </a:tr>
            </a:tbl>
          </a:graphicData>
        </a:graphic>
      </p:graphicFrame>
      <p:sp>
        <p:nvSpPr>
          <p:cNvPr id="5" name="TextBox 2">
            <a:extLst>
              <a:ext uri="{FF2B5EF4-FFF2-40B4-BE49-F238E27FC236}">
                <a16:creationId xmlns:a16="http://schemas.microsoft.com/office/drawing/2014/main" xmlns="" id="{D4497BBE-6B17-4894-9F2C-5399CA57EB05}"/>
              </a:ext>
            </a:extLst>
          </p:cNvPr>
          <p:cNvSpPr txBox="1"/>
          <p:nvPr/>
        </p:nvSpPr>
        <p:spPr>
          <a:xfrm>
            <a:off x="1699621" y="5283774"/>
            <a:ext cx="500458" cy="276999"/>
          </a:xfrm>
          <a:prstGeom prst="rect">
            <a:avLst/>
          </a:prstGeom>
          <a:noFill/>
        </p:spPr>
        <p:txBody>
          <a:bodyPr wrap="none" rtlCol="0">
            <a:spAutoFit/>
          </a:bodyPr>
          <a:lstStyle/>
          <a:p>
            <a:pPr defTabSz="685800">
              <a:defRPr/>
            </a:pPr>
            <a:r>
              <a:rPr lang="en-US" sz="1200" b="1" i="1" dirty="0">
                <a:solidFill>
                  <a:prstClr val="black"/>
                </a:solidFill>
                <a:latin typeface="Calibri" panose="020F0502020204030204"/>
              </a:rPr>
              <a:t>NEW</a:t>
            </a:r>
          </a:p>
        </p:txBody>
      </p:sp>
      <p:sp>
        <p:nvSpPr>
          <p:cNvPr id="6" name="TextBox 6">
            <a:extLst>
              <a:ext uri="{FF2B5EF4-FFF2-40B4-BE49-F238E27FC236}">
                <a16:creationId xmlns:a16="http://schemas.microsoft.com/office/drawing/2014/main" xmlns="" id="{AE7021B1-D6F0-49EF-B8D3-F82A8DF97DC7}"/>
              </a:ext>
            </a:extLst>
          </p:cNvPr>
          <p:cNvSpPr txBox="1"/>
          <p:nvPr/>
        </p:nvSpPr>
        <p:spPr>
          <a:xfrm>
            <a:off x="1699621" y="4921220"/>
            <a:ext cx="500458" cy="276999"/>
          </a:xfrm>
          <a:prstGeom prst="rect">
            <a:avLst/>
          </a:prstGeom>
          <a:noFill/>
        </p:spPr>
        <p:txBody>
          <a:bodyPr wrap="none" rtlCol="0">
            <a:spAutoFit/>
          </a:bodyPr>
          <a:lstStyle/>
          <a:p>
            <a:pPr defTabSz="685800">
              <a:defRPr/>
            </a:pPr>
            <a:r>
              <a:rPr lang="en-US" sz="1200" b="1" i="1" dirty="0">
                <a:solidFill>
                  <a:prstClr val="black"/>
                </a:solidFill>
                <a:latin typeface="Calibri" panose="020F0502020204030204"/>
              </a:rPr>
              <a:t>NEW</a:t>
            </a:r>
          </a:p>
        </p:txBody>
      </p:sp>
      <p:sp>
        <p:nvSpPr>
          <p:cNvPr id="7" name="TextBox 7">
            <a:extLst>
              <a:ext uri="{FF2B5EF4-FFF2-40B4-BE49-F238E27FC236}">
                <a16:creationId xmlns:a16="http://schemas.microsoft.com/office/drawing/2014/main" xmlns="" id="{CADBF7A3-5915-4FCA-A611-F7F16AD263B2}"/>
              </a:ext>
            </a:extLst>
          </p:cNvPr>
          <p:cNvSpPr txBox="1"/>
          <p:nvPr/>
        </p:nvSpPr>
        <p:spPr>
          <a:xfrm>
            <a:off x="1699621" y="5623463"/>
            <a:ext cx="500458" cy="276999"/>
          </a:xfrm>
          <a:prstGeom prst="rect">
            <a:avLst/>
          </a:prstGeom>
          <a:noFill/>
        </p:spPr>
        <p:txBody>
          <a:bodyPr wrap="none" rtlCol="0">
            <a:spAutoFit/>
          </a:bodyPr>
          <a:lstStyle/>
          <a:p>
            <a:pPr defTabSz="685800">
              <a:defRPr/>
            </a:pPr>
            <a:r>
              <a:rPr lang="en-US" sz="1200" b="1" i="1" dirty="0">
                <a:solidFill>
                  <a:prstClr val="black"/>
                </a:solidFill>
                <a:latin typeface="Calibri" panose="020F0502020204030204"/>
              </a:rPr>
              <a:t>NEW</a:t>
            </a:r>
          </a:p>
        </p:txBody>
      </p:sp>
    </p:spTree>
    <p:extLst>
      <p:ext uri="{BB962C8B-B14F-4D97-AF65-F5344CB8AC3E}">
        <p14:creationId xmlns:p14="http://schemas.microsoft.com/office/powerpoint/2010/main" val="250594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C8A2823-A010-430C-8AC9-C063E4E7DBFC}"/>
              </a:ext>
            </a:extLst>
          </p:cNvPr>
          <p:cNvSpPr>
            <a:spLocks noGrp="1"/>
          </p:cNvSpPr>
          <p:nvPr>
            <p:ph type="title"/>
          </p:nvPr>
        </p:nvSpPr>
        <p:spPr/>
        <p:txBody>
          <a:bodyPr/>
          <a:lstStyle/>
          <a:p>
            <a:r>
              <a:rPr lang="en-US" altLang="fr-FR" dirty="0" err="1"/>
              <a:t>ITxPT</a:t>
            </a:r>
            <a:r>
              <a:rPr lang="en-US" altLang="fr-FR" dirty="0"/>
              <a:t> implementation</a:t>
            </a:r>
            <a:endParaRPr lang="fr-FR" dirty="0"/>
          </a:p>
        </p:txBody>
      </p:sp>
      <p:sp>
        <p:nvSpPr>
          <p:cNvPr id="3" name="Espace réservé du contenu 2">
            <a:extLst>
              <a:ext uri="{FF2B5EF4-FFF2-40B4-BE49-F238E27FC236}">
                <a16:creationId xmlns:a16="http://schemas.microsoft.com/office/drawing/2014/main" xmlns="" id="{792FA369-0A90-414B-B86C-6B097E7821C9}"/>
              </a:ext>
            </a:extLst>
          </p:cNvPr>
          <p:cNvSpPr>
            <a:spLocks noGrp="1"/>
          </p:cNvSpPr>
          <p:nvPr>
            <p:ph idx="1"/>
          </p:nvPr>
        </p:nvSpPr>
        <p:spPr/>
        <p:txBody>
          <a:bodyPr/>
          <a:lstStyle/>
          <a:p>
            <a:endParaRPr lang="fr-FR"/>
          </a:p>
        </p:txBody>
      </p:sp>
      <p:pic>
        <p:nvPicPr>
          <p:cNvPr id="4" name="Picture 10">
            <a:extLst>
              <a:ext uri="{FF2B5EF4-FFF2-40B4-BE49-F238E27FC236}">
                <a16:creationId xmlns:a16="http://schemas.microsoft.com/office/drawing/2014/main" xmlns="" id="{FE613325-A8CF-4D5A-9B2C-593AD48971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6" b="4550"/>
          <a:stretch/>
        </p:blipFill>
        <p:spPr>
          <a:xfrm>
            <a:off x="5388886" y="5099020"/>
            <a:ext cx="1699379" cy="1350939"/>
          </a:xfrm>
          <a:prstGeom prst="rect">
            <a:avLst/>
          </a:prstGeom>
        </p:spPr>
      </p:pic>
      <p:pic>
        <p:nvPicPr>
          <p:cNvPr id="5" name="Picture 2" descr="https://www.transporttimes.co.uk/Admin/uploads/thumb/most-innovative-transport-project.jpg">
            <a:extLst>
              <a:ext uri="{FF2B5EF4-FFF2-40B4-BE49-F238E27FC236}">
                <a16:creationId xmlns:a16="http://schemas.microsoft.com/office/drawing/2014/main" xmlns="" id="{30EE687F-DD59-4028-802C-C1BDF4301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847" y="1608807"/>
            <a:ext cx="3137591" cy="20917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4942CF58-6D17-4AC2-B3CB-DF73F78A61F6}"/>
              </a:ext>
            </a:extLst>
          </p:cNvPr>
          <p:cNvSpPr/>
          <p:nvPr/>
        </p:nvSpPr>
        <p:spPr>
          <a:xfrm>
            <a:off x="5530257" y="2617465"/>
            <a:ext cx="4871405" cy="1200329"/>
          </a:xfrm>
          <a:prstGeom prst="rect">
            <a:avLst/>
          </a:prstGeom>
        </p:spPr>
        <p:txBody>
          <a:bodyPr wrap="square">
            <a:spAutoFit/>
          </a:bodyPr>
          <a:lstStyle/>
          <a:p>
            <a:r>
              <a:rPr lang="en-GB" b="1"/>
              <a:t>Most Innovative Transport Project Winner</a:t>
            </a:r>
          </a:p>
          <a:p>
            <a:r>
              <a:rPr lang="en-GB"/>
              <a:t>Transport for London, EBSF_2 London Demo: </a:t>
            </a:r>
            <a:br>
              <a:rPr lang="en-GB"/>
            </a:br>
            <a:r>
              <a:rPr lang="en-GB" b="1">
                <a:solidFill>
                  <a:srgbClr val="D8314F"/>
                </a:solidFill>
              </a:rPr>
              <a:t>Introducing breakthrough IT standardisation on an existing bus fleet</a:t>
            </a:r>
          </a:p>
        </p:txBody>
      </p:sp>
      <p:pic>
        <p:nvPicPr>
          <p:cNvPr id="7" name="Picture 8">
            <a:extLst>
              <a:ext uri="{FF2B5EF4-FFF2-40B4-BE49-F238E27FC236}">
                <a16:creationId xmlns:a16="http://schemas.microsoft.com/office/drawing/2014/main" xmlns="" id="{E08DB429-E851-48C0-A8BF-481618F59A56}"/>
              </a:ext>
            </a:extLst>
          </p:cNvPr>
          <p:cNvPicPr>
            <a:picLocks noChangeAspect="1"/>
          </p:cNvPicPr>
          <p:nvPr/>
        </p:nvPicPr>
        <p:blipFill>
          <a:blip r:embed="rId4"/>
          <a:stretch>
            <a:fillRect/>
          </a:stretch>
        </p:blipFill>
        <p:spPr>
          <a:xfrm>
            <a:off x="5696127" y="1608807"/>
            <a:ext cx="4007170" cy="1012274"/>
          </a:xfrm>
          <a:prstGeom prst="rect">
            <a:avLst/>
          </a:prstGeom>
        </p:spPr>
      </p:pic>
      <p:grpSp>
        <p:nvGrpSpPr>
          <p:cNvPr id="8" name="Group 25">
            <a:extLst>
              <a:ext uri="{FF2B5EF4-FFF2-40B4-BE49-F238E27FC236}">
                <a16:creationId xmlns:a16="http://schemas.microsoft.com/office/drawing/2014/main" xmlns="" id="{F694B30F-4B67-4B7E-AA36-0D747AD40DA9}"/>
              </a:ext>
            </a:extLst>
          </p:cNvPr>
          <p:cNvGrpSpPr/>
          <p:nvPr/>
        </p:nvGrpSpPr>
        <p:grpSpPr>
          <a:xfrm>
            <a:off x="2070847" y="3973530"/>
            <a:ext cx="5100411" cy="952149"/>
            <a:chOff x="480583" y="4561489"/>
            <a:chExt cx="5100411" cy="952149"/>
          </a:xfrm>
        </p:grpSpPr>
        <p:pic>
          <p:nvPicPr>
            <p:cNvPr id="9" name="9">
              <a:extLst>
                <a:ext uri="{FF2B5EF4-FFF2-40B4-BE49-F238E27FC236}">
                  <a16:creationId xmlns:a16="http://schemas.microsoft.com/office/drawing/2014/main" xmlns="" id="{7840DAFA-519A-4249-8AF8-FACE57B88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01" t="4504" r="5676" b="4504"/>
            <a:stretch/>
          </p:blipFill>
          <p:spPr>
            <a:xfrm>
              <a:off x="480583" y="4662624"/>
              <a:ext cx="1300130" cy="376244"/>
            </a:xfrm>
            <a:prstGeom prst="rect">
              <a:avLst/>
            </a:prstGeom>
          </p:spPr>
        </p:pic>
        <p:pic>
          <p:nvPicPr>
            <p:cNvPr id="10" name="12">
              <a:extLst>
                <a:ext uri="{FF2B5EF4-FFF2-40B4-BE49-F238E27FC236}">
                  <a16:creationId xmlns:a16="http://schemas.microsoft.com/office/drawing/2014/main" xmlns="" id="{90D84EDB-5981-4593-9C80-E6B21A441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9" t="10507" r="6200" b="9765"/>
            <a:stretch/>
          </p:blipFill>
          <p:spPr>
            <a:xfrm>
              <a:off x="3502840" y="4561489"/>
              <a:ext cx="1030371" cy="578515"/>
            </a:xfrm>
            <a:prstGeom prst="rect">
              <a:avLst/>
            </a:prstGeom>
          </p:spPr>
        </p:pic>
        <p:pic>
          <p:nvPicPr>
            <p:cNvPr id="11" name="16">
              <a:extLst>
                <a:ext uri="{FF2B5EF4-FFF2-40B4-BE49-F238E27FC236}">
                  <a16:creationId xmlns:a16="http://schemas.microsoft.com/office/drawing/2014/main" xmlns="" id="{0327C324-6C57-4C0D-9072-E28FB06D4D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71" t="-22282" r="-11210" b="-31066"/>
            <a:stretch/>
          </p:blipFill>
          <p:spPr>
            <a:xfrm>
              <a:off x="2125236" y="4677767"/>
              <a:ext cx="1085440" cy="345958"/>
            </a:xfrm>
            <a:prstGeom prst="rect">
              <a:avLst/>
            </a:prstGeom>
          </p:spPr>
        </p:pic>
        <p:pic>
          <p:nvPicPr>
            <p:cNvPr id="12" name="18">
              <a:extLst>
                <a:ext uri="{FF2B5EF4-FFF2-40B4-BE49-F238E27FC236}">
                  <a16:creationId xmlns:a16="http://schemas.microsoft.com/office/drawing/2014/main" xmlns="" id="{4823C36D-2CD5-45B9-9198-E92922FA72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750" t="-5560" r="-6416" b="-17505"/>
            <a:stretch/>
          </p:blipFill>
          <p:spPr>
            <a:xfrm>
              <a:off x="4811946" y="4649529"/>
              <a:ext cx="769048" cy="402435"/>
            </a:xfrm>
            <a:prstGeom prst="rect">
              <a:avLst/>
            </a:prstGeom>
          </p:spPr>
        </p:pic>
        <p:pic>
          <p:nvPicPr>
            <p:cNvPr id="13" name="27" descr="http://www.pilotfish.se/wp-content/uploads/2015/06/150-bredd.png">
              <a:extLst>
                <a:ext uri="{FF2B5EF4-FFF2-40B4-BE49-F238E27FC236}">
                  <a16:creationId xmlns:a16="http://schemas.microsoft.com/office/drawing/2014/main" xmlns="" id="{5874AE72-2754-44DC-84AF-D9EA95CBB08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77" t="-35156" r="-4688" b="-39480"/>
            <a:stretch/>
          </p:blipFill>
          <p:spPr bwMode="auto">
            <a:xfrm>
              <a:off x="2707993" y="5193803"/>
              <a:ext cx="897197" cy="236402"/>
            </a:xfrm>
            <a:prstGeom prst="rect">
              <a:avLst/>
            </a:prstGeom>
            <a:noFill/>
            <a:extLst>
              <a:ext uri="{909E8E84-426E-40DD-AFC4-6F175D3DCCD1}">
                <a14:hiddenFill xmlns:a14="http://schemas.microsoft.com/office/drawing/2010/main">
                  <a:solidFill>
                    <a:srgbClr val="FFFFFF"/>
                  </a:solidFill>
                </a14:hiddenFill>
              </a:ext>
            </a:extLst>
          </p:spPr>
        </p:pic>
        <p:pic>
          <p:nvPicPr>
            <p:cNvPr id="14" name="34">
              <a:extLst>
                <a:ext uri="{FF2B5EF4-FFF2-40B4-BE49-F238E27FC236}">
                  <a16:creationId xmlns:a16="http://schemas.microsoft.com/office/drawing/2014/main" xmlns="" id="{C72849A7-C935-4163-9D57-A84E3B61826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73" t="-24307" r="-1973" b="-18641"/>
            <a:stretch/>
          </p:blipFill>
          <p:spPr>
            <a:xfrm>
              <a:off x="4015850" y="5143087"/>
              <a:ext cx="1093662" cy="370551"/>
            </a:xfrm>
            <a:prstGeom prst="rect">
              <a:avLst/>
            </a:prstGeom>
          </p:spPr>
        </p:pic>
        <p:pic>
          <p:nvPicPr>
            <p:cNvPr id="15" name="Picture 44" descr="Related image">
              <a:extLst>
                <a:ext uri="{FF2B5EF4-FFF2-40B4-BE49-F238E27FC236}">
                  <a16:creationId xmlns:a16="http://schemas.microsoft.com/office/drawing/2014/main" xmlns="" id="{33A90BD5-954E-465A-AC2F-6F76C4DAFC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4135" y="5090860"/>
              <a:ext cx="1070848" cy="40156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33">
            <a:extLst>
              <a:ext uri="{FF2B5EF4-FFF2-40B4-BE49-F238E27FC236}">
                <a16:creationId xmlns:a16="http://schemas.microsoft.com/office/drawing/2014/main" xmlns="" id="{D51382F7-3416-47F2-9579-99917F7A63C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74" t="2935" r="1478" b="-2077"/>
          <a:stretch/>
        </p:blipFill>
        <p:spPr>
          <a:xfrm>
            <a:off x="7699712" y="3960005"/>
            <a:ext cx="2397809" cy="1008000"/>
          </a:xfrm>
          <a:prstGeom prst="rect">
            <a:avLst/>
          </a:prstGeom>
        </p:spPr>
      </p:pic>
      <p:pic>
        <p:nvPicPr>
          <p:cNvPr id="17" name="Picture 24">
            <a:extLst>
              <a:ext uri="{FF2B5EF4-FFF2-40B4-BE49-F238E27FC236}">
                <a16:creationId xmlns:a16="http://schemas.microsoft.com/office/drawing/2014/main" xmlns="" id="{A3C54EF2-9DDA-4C30-A1E1-7A2A3F20E45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3184" y="5323570"/>
            <a:ext cx="879920" cy="586862"/>
          </a:xfrm>
          <a:prstGeom prst="rect">
            <a:avLst/>
          </a:prstGeom>
        </p:spPr>
      </p:pic>
      <p:pic>
        <p:nvPicPr>
          <p:cNvPr id="18" name="Image 18">
            <a:extLst>
              <a:ext uri="{FF2B5EF4-FFF2-40B4-BE49-F238E27FC236}">
                <a16:creationId xmlns:a16="http://schemas.microsoft.com/office/drawing/2014/main" xmlns="" id="{EDBCBF98-6AEA-42FE-A1C0-1C0D54B40A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6954" y="5110216"/>
            <a:ext cx="1482185" cy="913958"/>
          </a:xfrm>
          <a:prstGeom prst="rect">
            <a:avLst/>
          </a:prstGeom>
        </p:spPr>
      </p:pic>
    </p:spTree>
    <p:extLst>
      <p:ext uri="{BB962C8B-B14F-4D97-AF65-F5344CB8AC3E}">
        <p14:creationId xmlns:p14="http://schemas.microsoft.com/office/powerpoint/2010/main" val="4189873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0"/>
            <a:ext cx="12192000" cy="1479550"/>
          </a:xfrm>
        </p:spPr>
        <p:txBody>
          <a:bodyPr/>
          <a:lstStyle/>
          <a:p>
            <a:pPr algn="ctr"/>
            <a:r>
              <a:rPr lang="en-US" sz="4800" dirty="0">
                <a:latin typeface="+mn-lt"/>
                <a:ea typeface="+mn-ea"/>
                <a:cs typeface="+mn-cs"/>
              </a:rPr>
              <a:t>Networking Luncheon</a:t>
            </a:r>
          </a:p>
        </p:txBody>
      </p:sp>
      <p:sp>
        <p:nvSpPr>
          <p:cNvPr id="4" name="TextBox 3">
            <a:extLst>
              <a:ext uri="{FF2B5EF4-FFF2-40B4-BE49-F238E27FC236}">
                <a16:creationId xmlns:a16="http://schemas.microsoft.com/office/drawing/2014/main" xmlns="" id="{C9CE05A8-3D70-43D1-9407-F427686E2E21}"/>
              </a:ext>
            </a:extLst>
          </p:cNvPr>
          <p:cNvSpPr txBox="1"/>
          <p:nvPr/>
        </p:nvSpPr>
        <p:spPr>
          <a:xfrm>
            <a:off x="477012" y="3198167"/>
            <a:ext cx="11237976" cy="461665"/>
          </a:xfrm>
          <a:prstGeom prst="rect">
            <a:avLst/>
          </a:prstGeom>
          <a:noFill/>
        </p:spPr>
        <p:txBody>
          <a:bodyPr wrap="square" rtlCol="0">
            <a:spAutoFit/>
          </a:bodyPr>
          <a:lstStyle/>
          <a:p>
            <a:pPr algn="ctr"/>
            <a:r>
              <a:rPr lang="en-US" sz="2400" dirty="0"/>
              <a:t>Enjoy Lunch in the HITEC Amsterdam Exhibit Hall – Hall 10!</a:t>
            </a:r>
            <a:endParaRPr lang="en-US" sz="4000" dirty="0"/>
          </a:p>
        </p:txBody>
      </p:sp>
      <p:sp>
        <p:nvSpPr>
          <p:cNvPr id="5" name="Content Placeholder 2">
            <a:extLst>
              <a:ext uri="{FF2B5EF4-FFF2-40B4-BE49-F238E27FC236}">
                <a16:creationId xmlns:a16="http://schemas.microsoft.com/office/drawing/2014/main" xmlns="" id="{A8743013-C518-4E04-BED6-6082AF538E2B}"/>
              </a:ext>
            </a:extLst>
          </p:cNvPr>
          <p:cNvSpPr txBox="1">
            <a:spLocks/>
          </p:cNvSpPr>
          <p:nvPr/>
        </p:nvSpPr>
        <p:spPr>
          <a:xfrm>
            <a:off x="304800" y="5388735"/>
            <a:ext cx="11656324" cy="5796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sz="1200" b="1" dirty="0"/>
              <a:t>Next up: </a:t>
            </a:r>
            <a:r>
              <a:rPr lang="en-US" sz="1200" dirty="0"/>
              <a:t>14:00 – 15:00, Hot Topics Roundup: GDPR, Payment, Security</a:t>
            </a:r>
          </a:p>
          <a:p>
            <a:pPr>
              <a:spcBef>
                <a:spcPts val="600"/>
              </a:spcBef>
            </a:pPr>
            <a:r>
              <a:rPr lang="en-US" sz="1200" b="1" dirty="0"/>
              <a:t>Followed by:  </a:t>
            </a:r>
            <a:r>
              <a:rPr lang="en-US" sz="1200" dirty="0"/>
              <a:t>15:00 – 15:30, Networking Break in Ruby Lounge</a:t>
            </a:r>
          </a:p>
        </p:txBody>
      </p:sp>
      <p:pic>
        <p:nvPicPr>
          <p:cNvPr id="7"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1993" y="2487386"/>
            <a:ext cx="609600" cy="609600"/>
          </a:xfrm>
          <a:prstGeom prst="rect">
            <a:avLst/>
          </a:prstGeom>
        </p:spPr>
      </p:pic>
    </p:spTree>
    <p:extLst>
      <p:ext uri="{BB962C8B-B14F-4D97-AF65-F5344CB8AC3E}">
        <p14:creationId xmlns:p14="http://schemas.microsoft.com/office/powerpoint/2010/main" val="5098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16853"/>
            <a:ext cx="12192000" cy="1475397"/>
          </a:xfrm>
        </p:spPr>
        <p:txBody>
          <a:bodyPr>
            <a:normAutofit/>
          </a:bodyPr>
          <a:lstStyle/>
          <a:p>
            <a:pPr algn="ctr"/>
            <a:r>
              <a:rPr lang="en-US" sz="3200" dirty="0">
                <a:latin typeface="+mn-lt"/>
                <a:ea typeface="+mn-ea"/>
                <a:cs typeface="+mn-cs"/>
              </a:rPr>
              <a:t>Hot Topics Roundup: GDPR, Payment, Security</a:t>
            </a:r>
          </a:p>
        </p:txBody>
      </p:sp>
      <p:sp>
        <p:nvSpPr>
          <p:cNvPr id="3" name="TextBox 2">
            <a:extLst>
              <a:ext uri="{FF2B5EF4-FFF2-40B4-BE49-F238E27FC236}">
                <a16:creationId xmlns:a16="http://schemas.microsoft.com/office/drawing/2014/main" xmlns="" id="{50B955DB-333D-4EB1-8ADF-F5281F7CA58A}"/>
              </a:ext>
            </a:extLst>
          </p:cNvPr>
          <p:cNvSpPr txBox="1"/>
          <p:nvPr/>
        </p:nvSpPr>
        <p:spPr>
          <a:xfrm>
            <a:off x="475224" y="3093763"/>
            <a:ext cx="10859911" cy="1569660"/>
          </a:xfrm>
          <a:prstGeom prst="rect">
            <a:avLst/>
          </a:prstGeom>
          <a:noFill/>
        </p:spPr>
        <p:txBody>
          <a:bodyPr wrap="square" rtlCol="0">
            <a:spAutoFit/>
          </a:bodyPr>
          <a:lstStyle/>
          <a:p>
            <a:pPr algn="ctr"/>
            <a:r>
              <a:rPr lang="en-US" sz="2400" dirty="0"/>
              <a:t>Daniel Johnson, Partner, Co-Founder, Venza </a:t>
            </a:r>
            <a:endParaRPr lang="en-US" sz="4400" dirty="0"/>
          </a:p>
          <a:p>
            <a:pPr algn="ctr"/>
            <a:endParaRPr lang="en-US" sz="2400" dirty="0"/>
          </a:p>
          <a:p>
            <a:pPr algn="ctr"/>
            <a:r>
              <a:rPr lang="en-US" sz="2400" dirty="0"/>
              <a:t>Alvaro Hidalgo, Managing Partner, FIRST LOGIC Consulting, </a:t>
            </a:r>
            <a:br>
              <a:rPr lang="en-US" sz="2400" dirty="0"/>
            </a:br>
            <a:r>
              <a:rPr lang="en-US" sz="2400" dirty="0"/>
              <a:t>Chair HFTP’s  GDPR Task Force</a:t>
            </a:r>
            <a:endParaRPr lang="en-US" sz="4400" dirty="0"/>
          </a:p>
        </p:txBody>
      </p:sp>
      <p:sp>
        <p:nvSpPr>
          <p:cNvPr id="4" name="Content Placeholder 2">
            <a:extLst>
              <a:ext uri="{FF2B5EF4-FFF2-40B4-BE49-F238E27FC236}">
                <a16:creationId xmlns:a16="http://schemas.microsoft.com/office/drawing/2014/main" xmlns="" id="{24AE5321-D430-41AD-A64B-F43BCC81855F}"/>
              </a:ext>
            </a:extLst>
          </p:cNvPr>
          <p:cNvSpPr txBox="1">
            <a:spLocks/>
          </p:cNvSpPr>
          <p:nvPr/>
        </p:nvSpPr>
        <p:spPr>
          <a:xfrm>
            <a:off x="299155" y="5151570"/>
            <a:ext cx="11593689" cy="8187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15:00 – 15:30, Networking Break in Ruby Lounge</a:t>
            </a:r>
          </a:p>
          <a:p>
            <a:pPr>
              <a:spcBef>
                <a:spcPts val="600"/>
              </a:spcBef>
            </a:pPr>
            <a:r>
              <a:rPr lang="en-US" sz="1200" b="1" dirty="0"/>
              <a:t>Followed by: </a:t>
            </a:r>
            <a:r>
              <a:rPr lang="en-US" sz="1200" dirty="0"/>
              <a:t>15:30 – 17:00 </a:t>
            </a:r>
            <a:r>
              <a:rPr lang="en-US" sz="1200" dirty="0" err="1"/>
              <a:t>OpenTravel</a:t>
            </a:r>
            <a:r>
              <a:rPr lang="en-US" sz="1200" dirty="0"/>
              <a:t> </a:t>
            </a:r>
            <a:r>
              <a:rPr lang="en-US" sz="1300" dirty="0"/>
              <a:t>Challenge – Interactive Roundtable Session: </a:t>
            </a:r>
            <a:br>
              <a:rPr lang="en-US" sz="1300" dirty="0"/>
            </a:br>
            <a:r>
              <a:rPr lang="en-US" sz="1300" dirty="0"/>
              <a:t>Solutions for the Consumer Travel Experience Utilizing </a:t>
            </a:r>
            <a:r>
              <a:rPr lang="en-US" sz="1300" dirty="0" err="1"/>
              <a:t>OpenTravel</a:t>
            </a:r>
            <a:r>
              <a:rPr lang="en-US" sz="1300" dirty="0"/>
              <a:t> Standards</a:t>
            </a:r>
          </a:p>
        </p:txBody>
      </p:sp>
      <p:pic>
        <p:nvPicPr>
          <p:cNvPr id="7" name="Picture 6">
            <a:extLst>
              <a:ext uri="{FF2B5EF4-FFF2-40B4-BE49-F238E27FC236}">
                <a16:creationId xmlns:a16="http://schemas.microsoft.com/office/drawing/2014/main" xmlns="" id="{91C7DD49-0E56-4C0C-83CB-72B66F6C18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28" y="1559273"/>
            <a:ext cx="1155176" cy="1155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38F16721-918F-4172-B0BD-669F846D8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822" y="1573814"/>
            <a:ext cx="1203250" cy="1228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039FE4E1-E153-4A29-8716-ED7BBF32D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3631" y="3150301"/>
            <a:ext cx="2464751" cy="580550"/>
          </a:xfrm>
          <a:prstGeom prst="rect">
            <a:avLst/>
          </a:prstGeom>
        </p:spPr>
      </p:pic>
      <p:pic>
        <p:nvPicPr>
          <p:cNvPr id="9" name="Picture 8">
            <a:extLst>
              <a:ext uri="{FF2B5EF4-FFF2-40B4-BE49-F238E27FC236}">
                <a16:creationId xmlns:a16="http://schemas.microsoft.com/office/drawing/2014/main" xmlns="" id="{F23D86CD-75EA-4C2A-A14D-EA961820B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05" y="4370024"/>
            <a:ext cx="2445026" cy="940526"/>
          </a:xfrm>
          <a:prstGeom prst="rect">
            <a:avLst/>
          </a:prstGeom>
        </p:spPr>
      </p:pic>
    </p:spTree>
    <p:extLst>
      <p:ext uri="{BB962C8B-B14F-4D97-AF65-F5344CB8AC3E}">
        <p14:creationId xmlns:p14="http://schemas.microsoft.com/office/powerpoint/2010/main" val="1175012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8E192E-E6C9-4F2A-BF30-994A50F9BFBD}"/>
              </a:ext>
            </a:extLst>
          </p:cNvPr>
          <p:cNvSpPr>
            <a:spLocks noGrp="1"/>
          </p:cNvSpPr>
          <p:nvPr>
            <p:ph type="ctrTitle"/>
          </p:nvPr>
        </p:nvSpPr>
        <p:spPr>
          <a:xfrm>
            <a:off x="1524000" y="1776565"/>
            <a:ext cx="9144000" cy="2387600"/>
          </a:xfrm>
        </p:spPr>
        <p:txBody>
          <a:bodyPr/>
          <a:lstStyle/>
          <a:p>
            <a:r>
              <a:rPr lang="en-US" dirty="0"/>
              <a:t>Hot Topic Roundup</a:t>
            </a:r>
          </a:p>
        </p:txBody>
      </p:sp>
      <p:sp>
        <p:nvSpPr>
          <p:cNvPr id="3" name="Subtitle 2">
            <a:extLst>
              <a:ext uri="{FF2B5EF4-FFF2-40B4-BE49-F238E27FC236}">
                <a16:creationId xmlns="" xmlns:a16="http://schemas.microsoft.com/office/drawing/2014/main" id="{BD619561-2003-4D09-8B23-9CF8898A85BE}"/>
              </a:ext>
            </a:extLst>
          </p:cNvPr>
          <p:cNvSpPr>
            <a:spLocks noGrp="1"/>
          </p:cNvSpPr>
          <p:nvPr>
            <p:ph type="subTitle" idx="1"/>
          </p:nvPr>
        </p:nvSpPr>
        <p:spPr>
          <a:xfrm>
            <a:off x="1524000" y="4256240"/>
            <a:ext cx="9144000" cy="1655762"/>
          </a:xfrm>
        </p:spPr>
        <p:txBody>
          <a:bodyPr/>
          <a:lstStyle/>
          <a:p>
            <a:r>
              <a:rPr lang="en-US" dirty="0"/>
              <a:t>GDPR, Data Security, Payments</a:t>
            </a:r>
          </a:p>
        </p:txBody>
      </p:sp>
      <p:pic>
        <p:nvPicPr>
          <p:cNvPr id="8" name="Picture 7">
            <a:extLst>
              <a:ext uri="{FF2B5EF4-FFF2-40B4-BE49-F238E27FC236}">
                <a16:creationId xmlns="" xmlns:a16="http://schemas.microsoft.com/office/drawing/2014/main"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 xmlns:a16="http://schemas.microsoft.com/office/drawing/2014/main"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spTree>
    <p:extLst>
      <p:ext uri="{BB962C8B-B14F-4D97-AF65-F5344CB8AC3E}">
        <p14:creationId xmlns:p14="http://schemas.microsoft.com/office/powerpoint/2010/main" val="32325890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3175"/>
            <a:ext cx="12192000" cy="1495425"/>
          </a:xfrm>
        </p:spPr>
        <p:txBody>
          <a:bodyPr/>
          <a:lstStyle/>
          <a:p>
            <a:pPr algn="ctr"/>
            <a:r>
              <a:rPr lang="en-US" sz="4800" dirty="0">
                <a:latin typeface="+mn-lt"/>
                <a:ea typeface="+mn-ea"/>
                <a:cs typeface="+mn-cs"/>
              </a:rPr>
              <a:t>Networking Break</a:t>
            </a:r>
          </a:p>
        </p:txBody>
      </p:sp>
      <p:sp>
        <p:nvSpPr>
          <p:cNvPr id="3" name="TextBox 2">
            <a:extLst>
              <a:ext uri="{FF2B5EF4-FFF2-40B4-BE49-F238E27FC236}">
                <a16:creationId xmlns:a16="http://schemas.microsoft.com/office/drawing/2014/main" xmlns="" id="{059B6DD7-976F-4C3A-9D84-8585C5A2FE3E}"/>
              </a:ext>
            </a:extLst>
          </p:cNvPr>
          <p:cNvSpPr txBox="1"/>
          <p:nvPr/>
        </p:nvSpPr>
        <p:spPr>
          <a:xfrm>
            <a:off x="507778" y="3209348"/>
            <a:ext cx="11237976" cy="461665"/>
          </a:xfrm>
          <a:prstGeom prst="rect">
            <a:avLst/>
          </a:prstGeom>
          <a:noFill/>
        </p:spPr>
        <p:txBody>
          <a:bodyPr wrap="square" rtlCol="0">
            <a:spAutoFit/>
          </a:bodyPr>
          <a:lstStyle/>
          <a:p>
            <a:pPr algn="ctr"/>
            <a:r>
              <a:rPr lang="en-US" sz="2400" dirty="0"/>
              <a:t>Time for some coffee in the Ruby Lounge!</a:t>
            </a:r>
            <a:endParaRPr lang="en-US" sz="4000" dirty="0"/>
          </a:p>
        </p:txBody>
      </p:sp>
      <p:sp>
        <p:nvSpPr>
          <p:cNvPr id="4" name="Content Placeholder 2">
            <a:extLst>
              <a:ext uri="{FF2B5EF4-FFF2-40B4-BE49-F238E27FC236}">
                <a16:creationId xmlns:a16="http://schemas.microsoft.com/office/drawing/2014/main" xmlns="" id="{FEC80DB6-FDBA-4683-8874-9FFB3466ACB7}"/>
              </a:ext>
            </a:extLst>
          </p:cNvPr>
          <p:cNvSpPr txBox="1">
            <a:spLocks/>
          </p:cNvSpPr>
          <p:nvPr/>
        </p:nvSpPr>
        <p:spPr>
          <a:xfrm>
            <a:off x="361244" y="5201394"/>
            <a:ext cx="11531044" cy="7558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15:30 – 17:00, </a:t>
            </a:r>
            <a:r>
              <a:rPr lang="en-US" sz="1200" dirty="0" err="1"/>
              <a:t>OpenTravel</a:t>
            </a:r>
            <a:r>
              <a:rPr lang="en-US" sz="1200" dirty="0"/>
              <a:t> Challenge</a:t>
            </a:r>
          </a:p>
          <a:p>
            <a:pPr>
              <a:spcBef>
                <a:spcPts val="600"/>
              </a:spcBef>
            </a:pPr>
            <a:r>
              <a:rPr lang="en-US" sz="1200" b="1" dirty="0"/>
              <a:t>Followed by:  </a:t>
            </a:r>
            <a:r>
              <a:rPr lang="en-US" sz="1200" dirty="0"/>
              <a:t>17:00 – 18:30, HITEC Amsterdam Welcome </a:t>
            </a:r>
            <a:br>
              <a:rPr lang="en-US" sz="1200" dirty="0"/>
            </a:br>
            <a:r>
              <a:rPr lang="en-US" sz="1200" dirty="0"/>
              <a:t>Networking Reception Exhibit Hall 10</a:t>
            </a:r>
          </a:p>
        </p:txBody>
      </p:sp>
      <p:pic>
        <p:nvPicPr>
          <p:cNvPr id="6" name="01. Innovation - AShamaluev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1993" y="2724150"/>
            <a:ext cx="609600" cy="609600"/>
          </a:xfrm>
          <a:prstGeom prst="rect">
            <a:avLst/>
          </a:prstGeom>
        </p:spPr>
      </p:pic>
    </p:spTree>
    <p:extLst>
      <p:ext uri="{BB962C8B-B14F-4D97-AF65-F5344CB8AC3E}">
        <p14:creationId xmlns:p14="http://schemas.microsoft.com/office/powerpoint/2010/main" val="401858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D86261-3004-42D9-AC24-E2BBF2D00C33}"/>
              </a:ext>
            </a:extLst>
          </p:cNvPr>
          <p:cNvSpPr txBox="1"/>
          <p:nvPr/>
        </p:nvSpPr>
        <p:spPr>
          <a:xfrm>
            <a:off x="1020696" y="5090257"/>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Rectangle 2">
            <a:extLst>
              <a:ext uri="{FF2B5EF4-FFF2-40B4-BE49-F238E27FC236}">
                <a16:creationId xmlns="" xmlns:a16="http://schemas.microsoft.com/office/drawing/2014/main" id="{CB597697-2F7A-4638-9B81-FA0E75019F21}"/>
              </a:ext>
            </a:extLst>
          </p:cNvPr>
          <p:cNvSpPr txBox="1">
            <a:spLocks/>
          </p:cNvSpPr>
          <p:nvPr/>
        </p:nvSpPr>
        <p:spPr>
          <a:xfrm>
            <a:off x="304799" y="636811"/>
            <a:ext cx="11500757" cy="604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Content Contributors / Presenters </a:t>
            </a:r>
          </a:p>
        </p:txBody>
      </p:sp>
      <p:sp>
        <p:nvSpPr>
          <p:cNvPr id="6" name="Rectangle 5">
            <a:extLst>
              <a:ext uri="{FF2B5EF4-FFF2-40B4-BE49-F238E27FC236}">
                <a16:creationId xmlns="" xmlns:a16="http://schemas.microsoft.com/office/drawing/2014/main" id="{F3F2935F-4658-40D6-8FC8-0E66F3B081D8}"/>
              </a:ext>
            </a:extLst>
          </p:cNvPr>
          <p:cNvSpPr/>
          <p:nvPr/>
        </p:nvSpPr>
        <p:spPr>
          <a:xfrm>
            <a:off x="1828800" y="1730830"/>
            <a:ext cx="4572000" cy="1815882"/>
          </a:xfrm>
          <a:prstGeom prst="rect">
            <a:avLst/>
          </a:prstGeom>
        </p:spPr>
        <p:txBody>
          <a:bodyPr>
            <a:spAutoFit/>
          </a:bodyPr>
          <a:lstStyle/>
          <a:p>
            <a:r>
              <a:rPr lang="en-US" sz="2800" b="1" dirty="0">
                <a:solidFill>
                  <a:srgbClr val="F7931E"/>
                </a:solidFill>
              </a:rPr>
              <a:t>Alvaro Hidalgo</a:t>
            </a:r>
            <a:r>
              <a:rPr lang="en-US" sz="2800" dirty="0"/>
              <a:t/>
            </a:r>
            <a:br>
              <a:rPr lang="en-US" sz="2800" dirty="0"/>
            </a:br>
            <a:r>
              <a:rPr lang="en-US" sz="2800" dirty="0">
                <a:solidFill>
                  <a:srgbClr val="A0A0A0"/>
                </a:solidFill>
              </a:rPr>
              <a:t>Managing Partner</a:t>
            </a:r>
          </a:p>
          <a:p>
            <a:r>
              <a:rPr lang="en-US" sz="2800" dirty="0">
                <a:solidFill>
                  <a:srgbClr val="A0A0A0"/>
                </a:solidFill>
              </a:rPr>
              <a:t>First Logic Consulting</a:t>
            </a:r>
            <a:r>
              <a:rPr lang="en-US" sz="2800" dirty="0"/>
              <a:t/>
            </a:r>
            <a:br>
              <a:rPr lang="en-US" sz="2800" dirty="0"/>
            </a:br>
            <a:endParaRPr lang="en-US" sz="2800" dirty="0">
              <a:solidFill>
                <a:schemeClr val="bg1">
                  <a:lumMod val="65000"/>
                </a:schemeClr>
              </a:solidFill>
            </a:endParaRPr>
          </a:p>
        </p:txBody>
      </p:sp>
      <p:sp>
        <p:nvSpPr>
          <p:cNvPr id="7" name="Rectangle 6">
            <a:extLst>
              <a:ext uri="{FF2B5EF4-FFF2-40B4-BE49-F238E27FC236}">
                <a16:creationId xmlns="" xmlns:a16="http://schemas.microsoft.com/office/drawing/2014/main" id="{D5260111-49BA-4F11-A4BA-8111DA4A1042}"/>
              </a:ext>
            </a:extLst>
          </p:cNvPr>
          <p:cNvSpPr/>
          <p:nvPr/>
        </p:nvSpPr>
        <p:spPr>
          <a:xfrm>
            <a:off x="1828800" y="3550699"/>
            <a:ext cx="4572000" cy="1384995"/>
          </a:xfrm>
          <a:prstGeom prst="rect">
            <a:avLst/>
          </a:prstGeom>
        </p:spPr>
        <p:txBody>
          <a:bodyPr>
            <a:spAutoFit/>
          </a:bodyPr>
          <a:lstStyle/>
          <a:p>
            <a:r>
              <a:rPr lang="en-US" sz="2800" b="1" dirty="0">
                <a:solidFill>
                  <a:srgbClr val="F7931E"/>
                </a:solidFill>
              </a:rPr>
              <a:t>Daniel Johnson</a:t>
            </a:r>
            <a:r>
              <a:rPr lang="en-US" sz="2800" dirty="0"/>
              <a:t/>
            </a:r>
            <a:br>
              <a:rPr lang="en-US" sz="2800" dirty="0"/>
            </a:br>
            <a:r>
              <a:rPr lang="en-US" sz="2800" dirty="0">
                <a:solidFill>
                  <a:srgbClr val="A0A0A0"/>
                </a:solidFill>
              </a:rPr>
              <a:t>Partner/Co-Founder </a:t>
            </a:r>
          </a:p>
          <a:p>
            <a:r>
              <a:rPr lang="en-US" sz="2800" dirty="0">
                <a:solidFill>
                  <a:srgbClr val="A0A0A0"/>
                </a:solidFill>
              </a:rPr>
              <a:t>VENZA</a:t>
            </a:r>
          </a:p>
        </p:txBody>
      </p:sp>
      <p:pic>
        <p:nvPicPr>
          <p:cNvPr id="8" name="Picture 7">
            <a:extLst>
              <a:ext uri="{FF2B5EF4-FFF2-40B4-BE49-F238E27FC236}">
                <a16:creationId xmlns="" xmlns:a16="http://schemas.microsoft.com/office/drawing/2014/main" id="{F23D86CD-75EA-4C2A-A14D-EA961820B7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0954" y="1730829"/>
            <a:ext cx="3599688" cy="1511808"/>
          </a:xfrm>
          <a:prstGeom prst="rect">
            <a:avLst/>
          </a:prstGeom>
        </p:spPr>
      </p:pic>
      <p:pic>
        <p:nvPicPr>
          <p:cNvPr id="9" name="Picture 8">
            <a:extLst>
              <a:ext uri="{FF2B5EF4-FFF2-40B4-BE49-F238E27FC236}">
                <a16:creationId xmlns="" xmlns:a16="http://schemas.microsoft.com/office/drawing/2014/main" id="{039FE4E1-E153-4A29-8716-ED7BBF32D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955" y="3550699"/>
            <a:ext cx="3596529" cy="847130"/>
          </a:xfrm>
          <a:prstGeom prst="rect">
            <a:avLst/>
          </a:prstGeom>
        </p:spPr>
      </p:pic>
    </p:spTree>
    <p:extLst>
      <p:ext uri="{BB962C8B-B14F-4D97-AF65-F5344CB8AC3E}">
        <p14:creationId xmlns:p14="http://schemas.microsoft.com/office/powerpoint/2010/main" val="18241403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Hot Topics Agenda</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5686586" cy="4351338"/>
          </a:xfrm>
        </p:spPr>
        <p:txBody>
          <a:bodyPr/>
          <a:lstStyle/>
          <a:p>
            <a:r>
              <a:rPr lang="en-US" dirty="0"/>
              <a:t>The General Data Protection Regulation (GDPR)</a:t>
            </a:r>
          </a:p>
          <a:p>
            <a:r>
              <a:rPr lang="en-US" dirty="0"/>
              <a:t>Data Security Trends &amp; Technologies</a:t>
            </a:r>
          </a:p>
          <a:p>
            <a:r>
              <a:rPr lang="en-US" dirty="0"/>
              <a:t>Payment Standards Updates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pic>
        <p:nvPicPr>
          <p:cNvPr id="6" name="Picture 5">
            <a:extLst>
              <a:ext uri="{FF2B5EF4-FFF2-40B4-BE49-F238E27FC236}">
                <a16:creationId xmlns="" xmlns:a16="http://schemas.microsoft.com/office/drawing/2014/main" id="{7B0709E8-63CA-4DCF-B4D5-5064CF2E2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464" y="1825625"/>
            <a:ext cx="4885351" cy="3908281"/>
          </a:xfrm>
          <a:prstGeom prst="rect">
            <a:avLst/>
          </a:prstGeom>
        </p:spPr>
      </p:pic>
    </p:spTree>
    <p:extLst>
      <p:ext uri="{BB962C8B-B14F-4D97-AF65-F5344CB8AC3E}">
        <p14:creationId xmlns:p14="http://schemas.microsoft.com/office/powerpoint/2010/main" val="13379815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Topline Summary</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normAutofit fontScale="92500" lnSpcReduction="20000"/>
          </a:bodyPr>
          <a:lstStyle/>
          <a:p>
            <a:r>
              <a:rPr lang="en-US" dirty="0"/>
              <a:t>GDPR = General Data Protection Regulation</a:t>
            </a:r>
            <a:br>
              <a:rPr lang="en-US" dirty="0"/>
            </a:br>
            <a:endParaRPr lang="en-US" dirty="0"/>
          </a:p>
          <a:p>
            <a:r>
              <a:rPr lang="en-US" dirty="0"/>
              <a:t>Determines that the “protection of natural persons in relation to the processing of personal data is a fundamental right …”</a:t>
            </a:r>
            <a:br>
              <a:rPr lang="en-US" dirty="0"/>
            </a:br>
            <a:endParaRPr lang="en-US" dirty="0"/>
          </a:p>
          <a:p>
            <a:r>
              <a:rPr lang="en-US" dirty="0"/>
              <a:t>Four years of discussion resulted in </a:t>
            </a:r>
            <a:br>
              <a:rPr lang="en-US" dirty="0"/>
            </a:br>
            <a:r>
              <a:rPr lang="en-US" dirty="0"/>
              <a:t>a Regulation of 99 Articles</a:t>
            </a:r>
            <a:br>
              <a:rPr lang="en-US" dirty="0"/>
            </a:br>
            <a:endParaRPr lang="en-US" dirty="0"/>
          </a:p>
          <a:p>
            <a:r>
              <a:rPr lang="en-US" dirty="0"/>
              <a:t>Replaces the EU Data Protection </a:t>
            </a:r>
            <a:br>
              <a:rPr lang="en-US" dirty="0"/>
            </a:br>
            <a:r>
              <a:rPr lang="en-US" dirty="0"/>
              <a:t>Directive of 1995</a:t>
            </a:r>
          </a:p>
          <a:p>
            <a:endParaRPr lang="en-US" dirty="0"/>
          </a:p>
          <a:p>
            <a:r>
              <a:rPr lang="en-US" dirty="0"/>
              <a:t>New penalties for non-compliance</a:t>
            </a:r>
          </a:p>
          <a:p>
            <a:endParaRPr lang="en-US" dirty="0"/>
          </a:p>
          <a:p>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29E0B6F5-7241-49E1-82BA-A980DA915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057" y="2756788"/>
            <a:ext cx="3352800" cy="3352800"/>
          </a:xfrm>
          <a:prstGeom prst="rect">
            <a:avLst/>
          </a:prstGeom>
        </p:spPr>
      </p:pic>
      <p:cxnSp>
        <p:nvCxnSpPr>
          <p:cNvPr id="9" name="Straight Connector 8">
            <a:extLst>
              <a:ext uri="{FF2B5EF4-FFF2-40B4-BE49-F238E27FC236}">
                <a16:creationId xmlns="" xmlns:a16="http://schemas.microsoft.com/office/drawing/2014/main" id="{6CDDC062-4584-431F-A436-0C23BE102AC9}"/>
              </a:ext>
            </a:extLst>
          </p:cNvPr>
          <p:cNvCxnSpPr>
            <a:cxnSpLocks/>
          </p:cNvCxnSpPr>
          <p:nvPr/>
        </p:nvCxnSpPr>
        <p:spPr>
          <a:xfrm>
            <a:off x="8945657" y="6100763"/>
            <a:ext cx="2742592"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64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Consent</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123986" y="1675025"/>
            <a:ext cx="12190158" cy="4989246"/>
          </a:xfrm>
        </p:spPr>
        <p:txBody>
          <a:bodyPr>
            <a:normAutofit/>
          </a:bodyPr>
          <a:lstStyle/>
          <a:p>
            <a:pPr lvl="0"/>
            <a:r>
              <a:rPr lang="en-GB" sz="2200" b="1" dirty="0"/>
              <a:t>Management of Client´s (Customers) Consent:</a:t>
            </a:r>
            <a:endParaRPr lang="en-GB" sz="2200" dirty="0"/>
          </a:p>
          <a:p>
            <a:r>
              <a:rPr lang="en-GB" sz="2200" dirty="0"/>
              <a:t> </a:t>
            </a:r>
            <a:r>
              <a:rPr lang="en-GB" sz="2200" u="sng" dirty="0"/>
              <a:t>From the Client´s perspective:</a:t>
            </a:r>
          </a:p>
          <a:p>
            <a:pPr lvl="2">
              <a:buFont typeface="Wingdings" pitchFamily="2" charset="2"/>
              <a:buChar char="ü"/>
            </a:pPr>
            <a:r>
              <a:rPr lang="en-GB" sz="2200" dirty="0"/>
              <a:t>How to obtain the specific, informed consent required by GDPR without overwhelming the customer</a:t>
            </a:r>
          </a:p>
          <a:p>
            <a:r>
              <a:rPr lang="en-GB" sz="2200" dirty="0"/>
              <a:t> </a:t>
            </a:r>
            <a:r>
              <a:rPr lang="en-GB" sz="2200" u="sng" dirty="0"/>
              <a:t>From the Operation´s perspective</a:t>
            </a:r>
            <a:r>
              <a:rPr lang="en-GB" sz="2200" dirty="0"/>
              <a:t>: </a:t>
            </a:r>
          </a:p>
          <a:p>
            <a:pPr lvl="2">
              <a:buFont typeface="Wingdings" pitchFamily="2" charset="2"/>
              <a:buChar char="ü"/>
            </a:pPr>
            <a:r>
              <a:rPr lang="en-GB" sz="2200" dirty="0"/>
              <a:t> How to comply with GDPR requirements of purpose, accessibility, availability &amp; security of the personal data. </a:t>
            </a:r>
          </a:p>
          <a:p>
            <a:pPr lvl="2">
              <a:buFont typeface="Wingdings" pitchFamily="2" charset="2"/>
              <a:buChar char="ü"/>
            </a:pPr>
            <a:r>
              <a:rPr lang="en-GB" sz="2200" dirty="0"/>
              <a:t>  How to identify, locate, modify and/or delete client´s personal data</a:t>
            </a:r>
          </a:p>
          <a:p>
            <a:r>
              <a:rPr lang="en-GB" sz="2200" dirty="0"/>
              <a:t> </a:t>
            </a:r>
            <a:r>
              <a:rPr lang="en-GB" sz="2200" u="sng" dirty="0"/>
              <a:t>From the Organization´s perspective: </a:t>
            </a:r>
          </a:p>
          <a:p>
            <a:pPr lvl="2">
              <a:buFont typeface="Wingdings" pitchFamily="2" charset="2"/>
              <a:buChar char="ü"/>
            </a:pPr>
            <a:r>
              <a:rPr lang="en-GB" sz="2200" dirty="0"/>
              <a:t>How to Identify the extent of client´s consent in multi-stake operations </a:t>
            </a:r>
          </a:p>
          <a:p>
            <a:pPr marL="36000" indent="180000"/>
            <a:r>
              <a:rPr lang="en-GB" sz="2200" dirty="0"/>
              <a:t>  </a:t>
            </a:r>
            <a:r>
              <a:rPr lang="en-GB" sz="2200" u="sng" dirty="0"/>
              <a:t>Stakeholders: </a:t>
            </a:r>
            <a:r>
              <a:rPr lang="en-GB" sz="2200" dirty="0"/>
              <a:t>Systems Vendors (PMS, CRM, etc); Distribution &amp; Marketing; Loyalty programmes</a:t>
            </a:r>
          </a:p>
          <a:p>
            <a:pPr marL="285750" lvl="0" indent="-285750">
              <a:spcAft>
                <a:spcPts val="1200"/>
              </a:spcAft>
            </a:pPr>
            <a:endParaRPr lang="en-US" sz="2200" dirty="0">
              <a:ea typeface="Raleway" charset="0"/>
              <a:cs typeface="Raleway" charset="0"/>
            </a:endParaRP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spTree>
    <p:extLst>
      <p:ext uri="{BB962C8B-B14F-4D97-AF65-F5344CB8AC3E}">
        <p14:creationId xmlns:p14="http://schemas.microsoft.com/office/powerpoint/2010/main" val="2934592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7C20DF-1891-4583-A681-393FFD853085}"/>
              </a:ext>
            </a:extLst>
          </p:cNvPr>
          <p:cNvSpPr>
            <a:spLocks noGrp="1"/>
          </p:cNvSpPr>
          <p:nvPr>
            <p:ph type="title"/>
          </p:nvPr>
        </p:nvSpPr>
        <p:spPr/>
        <p:txBody>
          <a:bodyPr/>
          <a:lstStyle/>
          <a:p>
            <a:r>
              <a:rPr lang="en-US" dirty="0"/>
              <a:t>NGDM High Level Conclusion</a:t>
            </a:r>
          </a:p>
        </p:txBody>
      </p:sp>
      <p:sp>
        <p:nvSpPr>
          <p:cNvPr id="3" name="Content Placeholder 2">
            <a:extLst>
              <a:ext uri="{FF2B5EF4-FFF2-40B4-BE49-F238E27FC236}">
                <a16:creationId xmlns="" xmlns:a16="http://schemas.microsoft.com/office/drawing/2014/main" id="{92230416-E918-4B85-8BFE-469330A6BBA1}"/>
              </a:ext>
            </a:extLst>
          </p:cNvPr>
          <p:cNvSpPr>
            <a:spLocks noGrp="1"/>
          </p:cNvSpPr>
          <p:nvPr>
            <p:ph idx="1"/>
          </p:nvPr>
        </p:nvSpPr>
        <p:spPr>
          <a:xfrm>
            <a:off x="838200" y="1825625"/>
            <a:ext cx="10515600" cy="3958487"/>
          </a:xfrm>
        </p:spPr>
        <p:txBody>
          <a:bodyPr>
            <a:normAutofit fontScale="92500"/>
          </a:bodyPr>
          <a:lstStyle/>
          <a:p>
            <a:r>
              <a:rPr lang="en-US" dirty="0"/>
              <a:t>Collaboration between standards organizations </a:t>
            </a:r>
          </a:p>
          <a:p>
            <a:pPr lvl="1"/>
            <a:r>
              <a:rPr lang="en-US" sz="2800" dirty="0"/>
              <a:t>HTNG should continue to position itself and evolve its focus on hotel property level messaging</a:t>
            </a:r>
          </a:p>
          <a:p>
            <a:pPr lvl="1"/>
            <a:r>
              <a:rPr lang="en-US" sz="2800" dirty="0" err="1"/>
              <a:t>OpenTravel</a:t>
            </a:r>
            <a:r>
              <a:rPr lang="en-US" sz="2800" dirty="0"/>
              <a:t> should remain focused on distribution messaging across all travel verticals </a:t>
            </a:r>
          </a:p>
          <a:p>
            <a:pPr lvl="1"/>
            <a:r>
              <a:rPr lang="en-US" sz="2800" dirty="0"/>
              <a:t>NDC should remain focused on air travel and air ancillary messaging</a:t>
            </a:r>
          </a:p>
          <a:p>
            <a:r>
              <a:rPr lang="en-US" dirty="0"/>
              <a:t>Develop and facilitate agreements allowing members to participate in each organizations efforts</a:t>
            </a:r>
          </a:p>
          <a:p>
            <a:pPr marL="0" indent="0" algn="ctr">
              <a:buNone/>
            </a:pPr>
            <a:r>
              <a:rPr lang="en-US" sz="1700" dirty="0">
                <a:hlinkClick r:id="rId2"/>
              </a:rPr>
              <a:t>http://c.ymcdn.com/sites/www.htng.org/resource/collection/091445d3-0150-4d4b-a5fa-9464a1e27423/NGDM_Recommendations_FINAL.pdf?hhSearchTerms=%22ngdm%22</a:t>
            </a:r>
            <a:r>
              <a:rPr lang="en-US" sz="1700" dirty="0"/>
              <a:t> </a:t>
            </a:r>
          </a:p>
          <a:p>
            <a:endParaRPr lang="en-US" b="1" dirty="0"/>
          </a:p>
          <a:p>
            <a:endParaRPr lang="en-US" b="1" dirty="0"/>
          </a:p>
          <a:p>
            <a:endParaRPr lang="en-US" dirty="0"/>
          </a:p>
        </p:txBody>
      </p:sp>
    </p:spTree>
    <p:extLst>
      <p:ext uri="{BB962C8B-B14F-4D97-AF65-F5344CB8AC3E}">
        <p14:creationId xmlns:p14="http://schemas.microsoft.com/office/powerpoint/2010/main" val="19735272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Consent</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a:t>“Clear affirmative act”</a:t>
            </a:r>
            <a:br>
              <a:rPr lang="en-US" dirty="0"/>
            </a:br>
            <a:endParaRPr lang="en-US" dirty="0"/>
          </a:p>
          <a:p>
            <a:r>
              <a:rPr lang="en-US" dirty="0"/>
              <a:t>“Freely given”</a:t>
            </a:r>
          </a:p>
          <a:p>
            <a:endParaRPr lang="en-US" dirty="0"/>
          </a:p>
          <a:p>
            <a:r>
              <a:rPr lang="en-US" dirty="0"/>
              <a:t>“Informed indication of processing”</a:t>
            </a:r>
          </a:p>
          <a:p>
            <a:endParaRPr lang="en-US" dirty="0"/>
          </a:p>
          <a:p>
            <a:r>
              <a:rPr lang="en-US" dirty="0"/>
              <a:t>Easy to withdraw</a:t>
            </a:r>
          </a:p>
          <a:p>
            <a:pPr lvl="1"/>
            <a:r>
              <a:rPr lang="en-US" dirty="0"/>
              <a:t>Right to Erasure</a:t>
            </a:r>
          </a:p>
          <a:p>
            <a:pPr lvl="1"/>
            <a:r>
              <a:rPr lang="en-US" dirty="0"/>
              <a:t>Right to be Forgotten</a:t>
            </a:r>
          </a:p>
          <a:p>
            <a:endParaRPr lang="en-US" dirty="0"/>
          </a:p>
          <a:p>
            <a:endParaRPr lang="en-US" dirty="0"/>
          </a:p>
          <a:p>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0815F008-7471-41A2-ACE6-C6B4E0D2B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299" y="2380586"/>
            <a:ext cx="5445462" cy="3613224"/>
          </a:xfrm>
          <a:prstGeom prst="rect">
            <a:avLst/>
          </a:prstGeom>
        </p:spPr>
      </p:pic>
      <p:cxnSp>
        <p:nvCxnSpPr>
          <p:cNvPr id="9" name="Straight Connector 8">
            <a:extLst>
              <a:ext uri="{FF2B5EF4-FFF2-40B4-BE49-F238E27FC236}">
                <a16:creationId xmlns="" xmlns:a16="http://schemas.microsoft.com/office/drawing/2014/main" id="{8A3A8C92-68EB-4A6F-85DB-558BF5FCB6E8}"/>
              </a:ext>
            </a:extLst>
          </p:cNvPr>
          <p:cNvCxnSpPr>
            <a:cxnSpLocks/>
          </p:cNvCxnSpPr>
          <p:nvPr/>
        </p:nvCxnSpPr>
        <p:spPr>
          <a:xfrm>
            <a:off x="7231356" y="5765211"/>
            <a:ext cx="4553596" cy="0"/>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9234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Management of Personal Information</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grpSp>
        <p:nvGrpSpPr>
          <p:cNvPr id="9" name="Group 8">
            <a:extLst>
              <a:ext uri="{FF2B5EF4-FFF2-40B4-BE49-F238E27FC236}">
                <a16:creationId xmlns="" xmlns:a16="http://schemas.microsoft.com/office/drawing/2014/main" id="{376A1B27-EDEB-4BD0-8987-7DF49E5D6BDE}"/>
              </a:ext>
            </a:extLst>
          </p:cNvPr>
          <p:cNvGrpSpPr/>
          <p:nvPr/>
        </p:nvGrpSpPr>
        <p:grpSpPr>
          <a:xfrm>
            <a:off x="1420542" y="2059792"/>
            <a:ext cx="2743196" cy="603798"/>
            <a:chOff x="784269" y="990"/>
            <a:chExt cx="2743196" cy="603798"/>
          </a:xfrm>
        </p:grpSpPr>
        <p:sp>
          <p:nvSpPr>
            <p:cNvPr id="10" name="Arrow: Pentagon 9">
              <a:extLst>
                <a:ext uri="{FF2B5EF4-FFF2-40B4-BE49-F238E27FC236}">
                  <a16:creationId xmlns="" xmlns:a16="http://schemas.microsoft.com/office/drawing/2014/main" id="{3F4D99DB-2622-40B2-A624-00331F1B0090}"/>
                </a:ext>
              </a:extLst>
            </p:cNvPr>
            <p:cNvSpPr/>
            <p:nvPr/>
          </p:nvSpPr>
          <p:spPr>
            <a:xfrm rot="10800000">
              <a:off x="784269" y="990"/>
              <a:ext cx="2743196" cy="603798"/>
            </a:xfrm>
            <a:prstGeom prst="homePlate">
              <a:avLst/>
            </a:prstGeom>
            <a:solidFill>
              <a:srgbClr val="002060">
                <a:alpha val="57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1" name="Arrow: Pentagon 4">
              <a:extLst>
                <a:ext uri="{FF2B5EF4-FFF2-40B4-BE49-F238E27FC236}">
                  <a16:creationId xmlns="" xmlns:a16="http://schemas.microsoft.com/office/drawing/2014/main" id="{30F41DBC-58CE-4F9D-8BED-888DB91DF856}"/>
                </a:ext>
              </a:extLst>
            </p:cNvPr>
            <p:cNvSpPr txBox="1"/>
            <p:nvPr/>
          </p:nvSpPr>
          <p:spPr>
            <a:xfrm>
              <a:off x="935218" y="990"/>
              <a:ext cx="2592247"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kern="1200" dirty="0">
                  <a:ea typeface="Raleway" charset="0"/>
                  <a:cs typeface="Raleway" charset="0"/>
                </a:rPr>
                <a:t>What type of data is collected</a:t>
              </a:r>
              <a:r>
                <a:rPr lang="en-US" sz="1600" b="1" kern="1200" dirty="0">
                  <a:ea typeface="Raleway" charset="0"/>
                  <a:cs typeface="Raleway" charset="0"/>
                </a:rPr>
                <a:t>?</a:t>
              </a:r>
            </a:p>
          </p:txBody>
        </p:sp>
      </p:grpSp>
      <p:sp>
        <p:nvSpPr>
          <p:cNvPr id="12" name="Oval 11">
            <a:extLst>
              <a:ext uri="{FF2B5EF4-FFF2-40B4-BE49-F238E27FC236}">
                <a16:creationId xmlns="" xmlns:a16="http://schemas.microsoft.com/office/drawing/2014/main" id="{4E2BF74F-1437-49ED-89A5-F4286D7001AE}"/>
              </a:ext>
            </a:extLst>
          </p:cNvPr>
          <p:cNvSpPr/>
          <p:nvPr/>
        </p:nvSpPr>
        <p:spPr>
          <a:xfrm>
            <a:off x="1134971" y="1974772"/>
            <a:ext cx="603798" cy="603798"/>
          </a:xfrm>
          <a:prstGeom prst="ellipse">
            <a:avLst/>
          </a:prstGeom>
          <a:blipFill dpi="0" rotWithShape="1">
            <a:blip r:embed="rId3" cstate="print">
              <a:alphaModFix amt="78000"/>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3" name="Group 12">
            <a:extLst>
              <a:ext uri="{FF2B5EF4-FFF2-40B4-BE49-F238E27FC236}">
                <a16:creationId xmlns="" xmlns:a16="http://schemas.microsoft.com/office/drawing/2014/main" id="{1268F929-CB7D-4358-859C-7C5B63AE51B5}"/>
              </a:ext>
            </a:extLst>
          </p:cNvPr>
          <p:cNvGrpSpPr/>
          <p:nvPr/>
        </p:nvGrpSpPr>
        <p:grpSpPr>
          <a:xfrm>
            <a:off x="1367731" y="3591081"/>
            <a:ext cx="2743196" cy="603798"/>
            <a:chOff x="786391" y="761998"/>
            <a:chExt cx="2743196" cy="603798"/>
          </a:xfrm>
        </p:grpSpPr>
        <p:sp>
          <p:nvSpPr>
            <p:cNvPr id="14" name="Arrow: Pentagon 13">
              <a:extLst>
                <a:ext uri="{FF2B5EF4-FFF2-40B4-BE49-F238E27FC236}">
                  <a16:creationId xmlns="" xmlns:a16="http://schemas.microsoft.com/office/drawing/2014/main" id="{1A4FB2D4-746F-43F4-9C38-ECEDAD5815D0}"/>
                </a:ext>
              </a:extLst>
            </p:cNvPr>
            <p:cNvSpPr/>
            <p:nvPr/>
          </p:nvSpPr>
          <p:spPr>
            <a:xfrm rot="10800000">
              <a:off x="786391" y="761998"/>
              <a:ext cx="2743196" cy="603798"/>
            </a:xfrm>
            <a:prstGeom prst="homePlate">
              <a:avLst/>
            </a:prstGeom>
            <a:solidFill>
              <a:srgbClr val="002060">
                <a:alpha val="67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5" name="Arrow: Pentagon 7">
              <a:extLst>
                <a:ext uri="{FF2B5EF4-FFF2-40B4-BE49-F238E27FC236}">
                  <a16:creationId xmlns="" xmlns:a16="http://schemas.microsoft.com/office/drawing/2014/main" id="{61BEC1BD-48E1-468E-AFA0-A506B119A531}"/>
                </a:ext>
              </a:extLst>
            </p:cNvPr>
            <p:cNvSpPr txBox="1"/>
            <p:nvPr/>
          </p:nvSpPr>
          <p:spPr>
            <a:xfrm rot="21600000">
              <a:off x="937340" y="761998"/>
              <a:ext cx="2592247"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kern="1200" dirty="0">
                  <a:ea typeface="Raleway" charset="0"/>
                  <a:cs typeface="Raleway" charset="0"/>
                </a:rPr>
                <a:t>Who collects it?</a:t>
              </a:r>
            </a:p>
          </p:txBody>
        </p:sp>
      </p:grpSp>
      <p:grpSp>
        <p:nvGrpSpPr>
          <p:cNvPr id="17" name="Group 16">
            <a:extLst>
              <a:ext uri="{FF2B5EF4-FFF2-40B4-BE49-F238E27FC236}">
                <a16:creationId xmlns="" xmlns:a16="http://schemas.microsoft.com/office/drawing/2014/main" id="{DAC2CCB5-6E6E-4672-8A75-B8AA88665838}"/>
              </a:ext>
            </a:extLst>
          </p:cNvPr>
          <p:cNvGrpSpPr/>
          <p:nvPr/>
        </p:nvGrpSpPr>
        <p:grpSpPr>
          <a:xfrm>
            <a:off x="1371321" y="4352716"/>
            <a:ext cx="2743196" cy="603798"/>
            <a:chOff x="786391" y="1569064"/>
            <a:chExt cx="2743196" cy="603798"/>
          </a:xfrm>
        </p:grpSpPr>
        <p:sp>
          <p:nvSpPr>
            <p:cNvPr id="18" name="Arrow: Pentagon 17">
              <a:extLst>
                <a:ext uri="{FF2B5EF4-FFF2-40B4-BE49-F238E27FC236}">
                  <a16:creationId xmlns="" xmlns:a16="http://schemas.microsoft.com/office/drawing/2014/main" id="{2B7F2854-09A8-45F9-A56C-D34BE555C20F}"/>
                </a:ext>
              </a:extLst>
            </p:cNvPr>
            <p:cNvSpPr/>
            <p:nvPr/>
          </p:nvSpPr>
          <p:spPr>
            <a:xfrm rot="10800000">
              <a:off x="786391" y="1569064"/>
              <a:ext cx="2743196"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9" name="Arrow: Pentagon 10">
              <a:extLst>
                <a:ext uri="{FF2B5EF4-FFF2-40B4-BE49-F238E27FC236}">
                  <a16:creationId xmlns="" xmlns:a16="http://schemas.microsoft.com/office/drawing/2014/main" id="{234A9783-8168-41D8-A6DE-64F8C616D254}"/>
                </a:ext>
              </a:extLst>
            </p:cNvPr>
            <p:cNvSpPr txBox="1"/>
            <p:nvPr/>
          </p:nvSpPr>
          <p:spPr>
            <a:xfrm rot="21600000">
              <a:off x="937340" y="1569064"/>
              <a:ext cx="2592247"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dirty="0">
                  <a:ea typeface="Raleway" charset="0"/>
                  <a:cs typeface="Raleway" charset="0"/>
                </a:rPr>
                <a:t>Where is it stored? Transits before final storage</a:t>
              </a:r>
            </a:p>
          </p:txBody>
        </p:sp>
      </p:grpSp>
      <p:sp>
        <p:nvSpPr>
          <p:cNvPr id="20" name="Oval 19">
            <a:extLst>
              <a:ext uri="{FF2B5EF4-FFF2-40B4-BE49-F238E27FC236}">
                <a16:creationId xmlns="" xmlns:a16="http://schemas.microsoft.com/office/drawing/2014/main" id="{FB5209ED-8603-4164-AE71-422C9F2AAA92}"/>
              </a:ext>
            </a:extLst>
          </p:cNvPr>
          <p:cNvSpPr/>
          <p:nvPr/>
        </p:nvSpPr>
        <p:spPr>
          <a:xfrm>
            <a:off x="1038366" y="4455972"/>
            <a:ext cx="603798" cy="603798"/>
          </a:xfrm>
          <a:prstGeom prst="ellipse">
            <a:avLst/>
          </a:prstGeom>
          <a:blipFill>
            <a:blip r:embed="rId4" cstate="print">
              <a:extLst>
                <a:ext uri="{28A0092B-C50C-407E-A947-70E740481C1C}">
                  <a14:useLocalDpi xmlns:a14="http://schemas.microsoft.com/office/drawing/2010/main" val="0"/>
                </a:ext>
              </a:extLst>
            </a:blip>
            <a:srcRect/>
            <a:stretch>
              <a:fillRect l="-53000" r="-53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1" name="Group 20">
            <a:extLst>
              <a:ext uri="{FF2B5EF4-FFF2-40B4-BE49-F238E27FC236}">
                <a16:creationId xmlns="" xmlns:a16="http://schemas.microsoft.com/office/drawing/2014/main" id="{199A8D64-95D6-4D50-8FE8-DCB2E5EF8A43}"/>
              </a:ext>
            </a:extLst>
          </p:cNvPr>
          <p:cNvGrpSpPr/>
          <p:nvPr/>
        </p:nvGrpSpPr>
        <p:grpSpPr>
          <a:xfrm>
            <a:off x="1344209" y="5202741"/>
            <a:ext cx="2743196" cy="603798"/>
            <a:chOff x="786391" y="2350009"/>
            <a:chExt cx="2743196" cy="603798"/>
          </a:xfrm>
        </p:grpSpPr>
        <p:sp>
          <p:nvSpPr>
            <p:cNvPr id="22" name="Arrow: Pentagon 21">
              <a:extLst>
                <a:ext uri="{FF2B5EF4-FFF2-40B4-BE49-F238E27FC236}">
                  <a16:creationId xmlns="" xmlns:a16="http://schemas.microsoft.com/office/drawing/2014/main" id="{F4560F05-9618-4FBD-B7D4-BE71B72DB4E9}"/>
                </a:ext>
              </a:extLst>
            </p:cNvPr>
            <p:cNvSpPr/>
            <p:nvPr/>
          </p:nvSpPr>
          <p:spPr>
            <a:xfrm rot="10800000">
              <a:off x="786391" y="2350009"/>
              <a:ext cx="2743196"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23" name="Arrow: Pentagon 13">
              <a:extLst>
                <a:ext uri="{FF2B5EF4-FFF2-40B4-BE49-F238E27FC236}">
                  <a16:creationId xmlns="" xmlns:a16="http://schemas.microsoft.com/office/drawing/2014/main" id="{AF318264-E16D-4CF5-AA2D-B4FFC1FD4A0D}"/>
                </a:ext>
              </a:extLst>
            </p:cNvPr>
            <p:cNvSpPr txBox="1"/>
            <p:nvPr/>
          </p:nvSpPr>
          <p:spPr>
            <a:xfrm rot="21600000">
              <a:off x="937340" y="2350009"/>
              <a:ext cx="2592247"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400" b="1" dirty="0">
                  <a:ea typeface="Raleway" charset="0"/>
                  <a:cs typeface="Raleway" charset="0"/>
                </a:rPr>
                <a:t>Who is it shared with? Internally and externally</a:t>
              </a:r>
            </a:p>
          </p:txBody>
        </p:sp>
      </p:grpSp>
      <p:sp>
        <p:nvSpPr>
          <p:cNvPr id="24" name="Oval 23">
            <a:extLst>
              <a:ext uri="{FF2B5EF4-FFF2-40B4-BE49-F238E27FC236}">
                <a16:creationId xmlns="" xmlns:a16="http://schemas.microsoft.com/office/drawing/2014/main" id="{54F9F92A-F998-48BE-B772-99982DDEBF42}"/>
              </a:ext>
            </a:extLst>
          </p:cNvPr>
          <p:cNvSpPr/>
          <p:nvPr/>
        </p:nvSpPr>
        <p:spPr>
          <a:xfrm>
            <a:off x="1068952" y="5309088"/>
            <a:ext cx="603798" cy="603798"/>
          </a:xfrm>
          <a:prstGeom prst="ellipse">
            <a:avLst/>
          </a:prstGeom>
          <a:blipFill>
            <a:blip r:embed="rId5" cstate="print">
              <a:extLst>
                <a:ext uri="{28A0092B-C50C-407E-A947-70E740481C1C}">
                  <a14:useLocalDpi xmlns:a14="http://schemas.microsoft.com/office/drawing/2010/main" val="0"/>
                </a:ext>
              </a:extLst>
            </a:blip>
            <a:srcRect/>
            <a:stretch>
              <a:fillRect l="-60000" r="-60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5" name="Group 24">
            <a:extLst>
              <a:ext uri="{FF2B5EF4-FFF2-40B4-BE49-F238E27FC236}">
                <a16:creationId xmlns="" xmlns:a16="http://schemas.microsoft.com/office/drawing/2014/main" id="{EF63313A-27BD-4117-AA00-9B2288D37797}"/>
              </a:ext>
            </a:extLst>
          </p:cNvPr>
          <p:cNvGrpSpPr/>
          <p:nvPr/>
        </p:nvGrpSpPr>
        <p:grpSpPr>
          <a:xfrm>
            <a:off x="8761062" y="3689019"/>
            <a:ext cx="2743196" cy="603798"/>
            <a:chOff x="791870" y="3136394"/>
            <a:chExt cx="2743196" cy="603798"/>
          </a:xfrm>
        </p:grpSpPr>
        <p:sp>
          <p:nvSpPr>
            <p:cNvPr id="26" name="Arrow: Pentagon 25">
              <a:extLst>
                <a:ext uri="{FF2B5EF4-FFF2-40B4-BE49-F238E27FC236}">
                  <a16:creationId xmlns="" xmlns:a16="http://schemas.microsoft.com/office/drawing/2014/main" id="{7838CBD3-B9C7-4AFF-93B9-94275FE18BFB}"/>
                </a:ext>
              </a:extLst>
            </p:cNvPr>
            <p:cNvSpPr/>
            <p:nvPr/>
          </p:nvSpPr>
          <p:spPr>
            <a:xfrm rot="10800000">
              <a:off x="791870" y="3136394"/>
              <a:ext cx="2743196"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27" name="Arrow: Pentagon 16">
              <a:extLst>
                <a:ext uri="{FF2B5EF4-FFF2-40B4-BE49-F238E27FC236}">
                  <a16:creationId xmlns="" xmlns:a16="http://schemas.microsoft.com/office/drawing/2014/main" id="{BA475B1C-7576-407C-86A2-8AEAC82A2EF1}"/>
                </a:ext>
              </a:extLst>
            </p:cNvPr>
            <p:cNvSpPr txBox="1"/>
            <p:nvPr/>
          </p:nvSpPr>
          <p:spPr>
            <a:xfrm rot="21600000">
              <a:off x="942819" y="3136394"/>
              <a:ext cx="2592247"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ctr" defTabSz="533400">
                <a:lnSpc>
                  <a:spcPct val="90000"/>
                </a:lnSpc>
                <a:spcBef>
                  <a:spcPct val="0"/>
                </a:spcBef>
                <a:spcAft>
                  <a:spcPct val="35000"/>
                </a:spcAft>
                <a:buNone/>
              </a:pPr>
              <a:r>
                <a:rPr lang="en-US" sz="1400" b="1" dirty="0">
                  <a:ea typeface="Raleway" charset="0"/>
                  <a:cs typeface="Raleway" charset="0"/>
                </a:rPr>
                <a:t>How is it collected and used?</a:t>
              </a:r>
            </a:p>
          </p:txBody>
        </p:sp>
      </p:grpSp>
      <p:sp>
        <p:nvSpPr>
          <p:cNvPr id="28" name="Oval 27">
            <a:extLst>
              <a:ext uri="{FF2B5EF4-FFF2-40B4-BE49-F238E27FC236}">
                <a16:creationId xmlns="" xmlns:a16="http://schemas.microsoft.com/office/drawing/2014/main" id="{8E48EFC5-0875-467B-9BFB-5476151BA1DD}"/>
              </a:ext>
            </a:extLst>
          </p:cNvPr>
          <p:cNvSpPr/>
          <p:nvPr/>
        </p:nvSpPr>
        <p:spPr>
          <a:xfrm>
            <a:off x="8480326" y="3592599"/>
            <a:ext cx="603798" cy="603798"/>
          </a:xfrm>
          <a:prstGeom prst="ellipse">
            <a:avLst/>
          </a:prstGeom>
          <a:blipFill>
            <a:blip r:embed="rId6" cstate="print">
              <a:alphaModFix amt="70000"/>
            </a:blip>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9" name="Group 28">
            <a:extLst>
              <a:ext uri="{FF2B5EF4-FFF2-40B4-BE49-F238E27FC236}">
                <a16:creationId xmlns="" xmlns:a16="http://schemas.microsoft.com/office/drawing/2014/main" id="{FC29A10D-5293-4F2F-81C2-1644265BB5FF}"/>
              </a:ext>
            </a:extLst>
          </p:cNvPr>
          <p:cNvGrpSpPr/>
          <p:nvPr/>
        </p:nvGrpSpPr>
        <p:grpSpPr>
          <a:xfrm>
            <a:off x="8734238" y="2920351"/>
            <a:ext cx="2743196" cy="603798"/>
            <a:chOff x="786391" y="3855613"/>
            <a:chExt cx="2743196" cy="603798"/>
          </a:xfrm>
        </p:grpSpPr>
        <p:sp>
          <p:nvSpPr>
            <p:cNvPr id="30" name="Arrow: Pentagon 29">
              <a:extLst>
                <a:ext uri="{FF2B5EF4-FFF2-40B4-BE49-F238E27FC236}">
                  <a16:creationId xmlns="" xmlns:a16="http://schemas.microsoft.com/office/drawing/2014/main" id="{48AE7E04-E4ED-4062-976B-B25D16AC3A0B}"/>
                </a:ext>
              </a:extLst>
            </p:cNvPr>
            <p:cNvSpPr/>
            <p:nvPr/>
          </p:nvSpPr>
          <p:spPr>
            <a:xfrm rot="10800000">
              <a:off x="786391" y="3855613"/>
              <a:ext cx="2743196"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31" name="Arrow: Pentagon 19">
              <a:extLst>
                <a:ext uri="{FF2B5EF4-FFF2-40B4-BE49-F238E27FC236}">
                  <a16:creationId xmlns="" xmlns:a16="http://schemas.microsoft.com/office/drawing/2014/main" id="{03997477-4C24-4F99-A37B-16E14206372D}"/>
                </a:ext>
              </a:extLst>
            </p:cNvPr>
            <p:cNvSpPr txBox="1"/>
            <p:nvPr/>
          </p:nvSpPr>
          <p:spPr>
            <a:xfrm rot="21600000">
              <a:off x="937340" y="3855613"/>
              <a:ext cx="2592247"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dirty="0">
                  <a:ea typeface="Raleway" charset="0"/>
                  <a:cs typeface="Raleway" charset="0"/>
                </a:rPr>
                <a:t>How</a:t>
              </a:r>
              <a:r>
                <a:rPr lang="en-US" sz="1200" kern="1200" dirty="0">
                  <a:latin typeface="Raleway" charset="0"/>
                  <a:ea typeface="Raleway" charset="0"/>
                  <a:cs typeface="Raleway" charset="0"/>
                </a:rPr>
                <a:t> </a:t>
              </a:r>
              <a:r>
                <a:rPr lang="en-US" sz="1400" b="1" dirty="0">
                  <a:ea typeface="Raleway" charset="0"/>
                  <a:cs typeface="Raleway" charset="0"/>
                </a:rPr>
                <a:t>long is it retained?</a:t>
              </a:r>
            </a:p>
          </p:txBody>
        </p:sp>
      </p:grpSp>
      <p:sp>
        <p:nvSpPr>
          <p:cNvPr id="32" name="Oval 31">
            <a:extLst>
              <a:ext uri="{FF2B5EF4-FFF2-40B4-BE49-F238E27FC236}">
                <a16:creationId xmlns="" xmlns:a16="http://schemas.microsoft.com/office/drawing/2014/main" id="{3CE8E48F-AA19-4778-9E3D-851063E9D21B}"/>
              </a:ext>
            </a:extLst>
          </p:cNvPr>
          <p:cNvSpPr/>
          <p:nvPr/>
        </p:nvSpPr>
        <p:spPr>
          <a:xfrm>
            <a:off x="8432339" y="2925412"/>
            <a:ext cx="603798" cy="603798"/>
          </a:xfrm>
          <a:prstGeom prst="ellipse">
            <a:avLst/>
          </a:prstGeom>
          <a:blipFill>
            <a:blip r:embed="rId7" cstate="print">
              <a:alphaModFix amt="70000"/>
            </a:blip>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3" name="Group 32">
            <a:extLst>
              <a:ext uri="{FF2B5EF4-FFF2-40B4-BE49-F238E27FC236}">
                <a16:creationId xmlns="" xmlns:a16="http://schemas.microsoft.com/office/drawing/2014/main" id="{280C4ABB-792A-4585-9662-B92A7E93CD9A}"/>
              </a:ext>
            </a:extLst>
          </p:cNvPr>
          <p:cNvGrpSpPr/>
          <p:nvPr/>
        </p:nvGrpSpPr>
        <p:grpSpPr>
          <a:xfrm>
            <a:off x="5134917" y="2082569"/>
            <a:ext cx="2685669" cy="603798"/>
            <a:chOff x="827415" y="990"/>
            <a:chExt cx="2685669" cy="603798"/>
          </a:xfrm>
        </p:grpSpPr>
        <p:sp>
          <p:nvSpPr>
            <p:cNvPr id="34" name="Arrow: Pentagon 33">
              <a:extLst>
                <a:ext uri="{FF2B5EF4-FFF2-40B4-BE49-F238E27FC236}">
                  <a16:creationId xmlns="" xmlns:a16="http://schemas.microsoft.com/office/drawing/2014/main" id="{9D0153D7-7ADC-4A61-90D8-E7F093739522}"/>
                </a:ext>
              </a:extLst>
            </p:cNvPr>
            <p:cNvSpPr/>
            <p:nvPr/>
          </p:nvSpPr>
          <p:spPr>
            <a:xfrm rot="10800000">
              <a:off x="827415" y="990"/>
              <a:ext cx="2685669"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35" name="Arrow: Pentagon 4">
              <a:extLst>
                <a:ext uri="{FF2B5EF4-FFF2-40B4-BE49-F238E27FC236}">
                  <a16:creationId xmlns="" xmlns:a16="http://schemas.microsoft.com/office/drawing/2014/main" id="{3471F72B-DB34-42B6-A329-7B83967DB7A0}"/>
                </a:ext>
              </a:extLst>
            </p:cNvPr>
            <p:cNvSpPr txBox="1"/>
            <p:nvPr/>
          </p:nvSpPr>
          <p:spPr>
            <a:xfrm>
              <a:off x="978364" y="990"/>
              <a:ext cx="2534720"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dirty="0">
                  <a:ea typeface="Raleway" charset="0"/>
                  <a:cs typeface="Raleway" charset="0"/>
                </a:rPr>
                <a:t>Ensures your collection has a legal basis and meets data protection principles</a:t>
              </a:r>
            </a:p>
          </p:txBody>
        </p:sp>
      </p:grpSp>
      <p:sp>
        <p:nvSpPr>
          <p:cNvPr id="36" name="Oval 35">
            <a:extLst>
              <a:ext uri="{FF2B5EF4-FFF2-40B4-BE49-F238E27FC236}">
                <a16:creationId xmlns="" xmlns:a16="http://schemas.microsoft.com/office/drawing/2014/main" id="{39DBFECB-6C9C-42C1-B1C8-3AE3E6306AEF}"/>
              </a:ext>
            </a:extLst>
          </p:cNvPr>
          <p:cNvSpPr/>
          <p:nvPr/>
        </p:nvSpPr>
        <p:spPr>
          <a:xfrm>
            <a:off x="4833017" y="2282988"/>
            <a:ext cx="603798" cy="603798"/>
          </a:xfrm>
          <a:prstGeom prst="ellipse">
            <a:avLst/>
          </a:prstGeom>
          <a:blipFill>
            <a:blip r:embed="rId8" cstate="print">
              <a:extLst>
                <a:ext uri="{28A0092B-C50C-407E-A947-70E740481C1C}">
                  <a14:useLocalDpi xmlns:a14="http://schemas.microsoft.com/office/drawing/2010/main" val="0"/>
                </a:ext>
              </a:extLst>
            </a:blip>
            <a:srcRect/>
            <a:stretch>
              <a:fillRect l="-7000" r="-7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37" name="Group 36">
            <a:extLst>
              <a:ext uri="{FF2B5EF4-FFF2-40B4-BE49-F238E27FC236}">
                <a16:creationId xmlns="" xmlns:a16="http://schemas.microsoft.com/office/drawing/2014/main" id="{7A0A75A2-C354-4795-B267-B499269271CC}"/>
              </a:ext>
            </a:extLst>
          </p:cNvPr>
          <p:cNvGrpSpPr/>
          <p:nvPr/>
        </p:nvGrpSpPr>
        <p:grpSpPr>
          <a:xfrm>
            <a:off x="5134917" y="2866606"/>
            <a:ext cx="2685669" cy="603798"/>
            <a:chOff x="827415" y="785027"/>
            <a:chExt cx="2685669" cy="603798"/>
          </a:xfrm>
        </p:grpSpPr>
        <p:sp>
          <p:nvSpPr>
            <p:cNvPr id="38" name="Arrow: Pentagon 37">
              <a:extLst>
                <a:ext uri="{FF2B5EF4-FFF2-40B4-BE49-F238E27FC236}">
                  <a16:creationId xmlns="" xmlns:a16="http://schemas.microsoft.com/office/drawing/2014/main" id="{CC5A4D63-6EF6-4A95-BB9B-C38FDB3D3C7F}"/>
                </a:ext>
              </a:extLst>
            </p:cNvPr>
            <p:cNvSpPr/>
            <p:nvPr/>
          </p:nvSpPr>
          <p:spPr>
            <a:xfrm rot="10800000">
              <a:off x="827415" y="785027"/>
              <a:ext cx="2685669"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39" name="Arrow: Pentagon 7">
              <a:extLst>
                <a:ext uri="{FF2B5EF4-FFF2-40B4-BE49-F238E27FC236}">
                  <a16:creationId xmlns="" xmlns:a16="http://schemas.microsoft.com/office/drawing/2014/main" id="{1669720D-BE27-4FCA-8FC8-503385C56CC0}"/>
                </a:ext>
              </a:extLst>
            </p:cNvPr>
            <p:cNvSpPr txBox="1"/>
            <p:nvPr/>
          </p:nvSpPr>
          <p:spPr>
            <a:xfrm rot="21600000">
              <a:off x="978364" y="785027"/>
              <a:ext cx="2534720"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400" b="1" dirty="0">
                  <a:ea typeface="Raleway" charset="0"/>
                  <a:cs typeface="Raleway" charset="0"/>
                </a:rPr>
                <a:t>Organize and classify your data inventories</a:t>
              </a:r>
            </a:p>
          </p:txBody>
        </p:sp>
      </p:grpSp>
      <p:grpSp>
        <p:nvGrpSpPr>
          <p:cNvPr id="40" name="Group 39">
            <a:extLst>
              <a:ext uri="{FF2B5EF4-FFF2-40B4-BE49-F238E27FC236}">
                <a16:creationId xmlns="" xmlns:a16="http://schemas.microsoft.com/office/drawing/2014/main" id="{239F8AE1-A127-4E8F-B039-CB01BB43CAC5}"/>
              </a:ext>
            </a:extLst>
          </p:cNvPr>
          <p:cNvGrpSpPr/>
          <p:nvPr/>
        </p:nvGrpSpPr>
        <p:grpSpPr>
          <a:xfrm>
            <a:off x="5134917" y="3650643"/>
            <a:ext cx="2685669" cy="603798"/>
            <a:chOff x="827415" y="1569064"/>
            <a:chExt cx="2685669" cy="603798"/>
          </a:xfrm>
        </p:grpSpPr>
        <p:sp>
          <p:nvSpPr>
            <p:cNvPr id="41" name="Arrow: Pentagon 40">
              <a:extLst>
                <a:ext uri="{FF2B5EF4-FFF2-40B4-BE49-F238E27FC236}">
                  <a16:creationId xmlns="" xmlns:a16="http://schemas.microsoft.com/office/drawing/2014/main" id="{41E7F15F-37AB-4F51-B6C8-931547056439}"/>
                </a:ext>
              </a:extLst>
            </p:cNvPr>
            <p:cNvSpPr/>
            <p:nvPr/>
          </p:nvSpPr>
          <p:spPr>
            <a:xfrm rot="10800000">
              <a:off x="827415" y="1569064"/>
              <a:ext cx="2685669"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42" name="Arrow: Pentagon 9">
              <a:extLst>
                <a:ext uri="{FF2B5EF4-FFF2-40B4-BE49-F238E27FC236}">
                  <a16:creationId xmlns="" xmlns:a16="http://schemas.microsoft.com/office/drawing/2014/main" id="{1B76C47E-DD13-45CC-B987-5673B2BAE238}"/>
                </a:ext>
              </a:extLst>
            </p:cNvPr>
            <p:cNvSpPr txBox="1"/>
            <p:nvPr/>
          </p:nvSpPr>
          <p:spPr>
            <a:xfrm rot="21600000">
              <a:off x="978364" y="1569064"/>
              <a:ext cx="2534720"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ctr" defTabSz="533400">
                <a:lnSpc>
                  <a:spcPct val="90000"/>
                </a:lnSpc>
                <a:spcBef>
                  <a:spcPct val="0"/>
                </a:spcBef>
                <a:spcAft>
                  <a:spcPct val="35000"/>
                </a:spcAft>
                <a:buNone/>
              </a:pPr>
              <a:r>
                <a:rPr lang="en-US" sz="1400" b="1" dirty="0">
                  <a:ea typeface="Raleway" charset="0"/>
                  <a:cs typeface="Raleway" charset="0"/>
                </a:rPr>
                <a:t>Be ready to respond to data subject’s requests</a:t>
              </a:r>
            </a:p>
          </p:txBody>
        </p:sp>
      </p:grpSp>
      <p:grpSp>
        <p:nvGrpSpPr>
          <p:cNvPr id="43" name="Group 42">
            <a:extLst>
              <a:ext uri="{FF2B5EF4-FFF2-40B4-BE49-F238E27FC236}">
                <a16:creationId xmlns="" xmlns:a16="http://schemas.microsoft.com/office/drawing/2014/main" id="{5A9DDFBF-285D-4264-9229-E0C4D994A245}"/>
              </a:ext>
            </a:extLst>
          </p:cNvPr>
          <p:cNvGrpSpPr/>
          <p:nvPr/>
        </p:nvGrpSpPr>
        <p:grpSpPr>
          <a:xfrm>
            <a:off x="5134917" y="4434679"/>
            <a:ext cx="2685669" cy="603798"/>
            <a:chOff x="827415" y="2353100"/>
            <a:chExt cx="2685669" cy="603798"/>
          </a:xfrm>
        </p:grpSpPr>
        <p:sp>
          <p:nvSpPr>
            <p:cNvPr id="44" name="Arrow: Pentagon 43">
              <a:extLst>
                <a:ext uri="{FF2B5EF4-FFF2-40B4-BE49-F238E27FC236}">
                  <a16:creationId xmlns="" xmlns:a16="http://schemas.microsoft.com/office/drawing/2014/main" id="{C6D3C21E-DF46-49DE-8A0E-321535DB2617}"/>
                </a:ext>
              </a:extLst>
            </p:cNvPr>
            <p:cNvSpPr/>
            <p:nvPr/>
          </p:nvSpPr>
          <p:spPr>
            <a:xfrm rot="10800000">
              <a:off x="827415" y="2353100"/>
              <a:ext cx="2685669"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45" name="Arrow: Pentagon 11">
              <a:extLst>
                <a:ext uri="{FF2B5EF4-FFF2-40B4-BE49-F238E27FC236}">
                  <a16:creationId xmlns="" xmlns:a16="http://schemas.microsoft.com/office/drawing/2014/main" id="{D7F9C37B-B0D4-430E-8A9F-A23046B150B1}"/>
                </a:ext>
              </a:extLst>
            </p:cNvPr>
            <p:cNvSpPr txBox="1"/>
            <p:nvPr/>
          </p:nvSpPr>
          <p:spPr>
            <a:xfrm rot="21600000">
              <a:off x="978364" y="2353100"/>
              <a:ext cx="2534720"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33400">
                <a:lnSpc>
                  <a:spcPct val="90000"/>
                </a:lnSpc>
                <a:spcBef>
                  <a:spcPct val="0"/>
                </a:spcBef>
                <a:spcAft>
                  <a:spcPct val="35000"/>
                </a:spcAft>
              </a:pPr>
              <a:r>
                <a:rPr lang="en-US" sz="1400" b="1" dirty="0">
                  <a:ea typeface="Raleway" charset="0"/>
                  <a:cs typeface="Raleway" charset="0"/>
                </a:rPr>
                <a:t>Maintain a flow chart for data flows</a:t>
              </a:r>
            </a:p>
          </p:txBody>
        </p:sp>
      </p:grpSp>
      <p:grpSp>
        <p:nvGrpSpPr>
          <p:cNvPr id="46" name="Group 45">
            <a:extLst>
              <a:ext uri="{FF2B5EF4-FFF2-40B4-BE49-F238E27FC236}">
                <a16:creationId xmlns="" xmlns:a16="http://schemas.microsoft.com/office/drawing/2014/main" id="{A599C5D7-D43A-4947-9471-9667FCEA33A4}"/>
              </a:ext>
            </a:extLst>
          </p:cNvPr>
          <p:cNvGrpSpPr/>
          <p:nvPr/>
        </p:nvGrpSpPr>
        <p:grpSpPr>
          <a:xfrm>
            <a:off x="5134917" y="5202741"/>
            <a:ext cx="2866083" cy="619030"/>
            <a:chOff x="-99685" y="3121162"/>
            <a:chExt cx="2866083" cy="619030"/>
          </a:xfrm>
        </p:grpSpPr>
        <p:sp>
          <p:nvSpPr>
            <p:cNvPr id="47" name="Arrow: Pentagon 46">
              <a:extLst>
                <a:ext uri="{FF2B5EF4-FFF2-40B4-BE49-F238E27FC236}">
                  <a16:creationId xmlns="" xmlns:a16="http://schemas.microsoft.com/office/drawing/2014/main" id="{593CC604-72DD-48F8-8B53-750543071C75}"/>
                </a:ext>
              </a:extLst>
            </p:cNvPr>
            <p:cNvSpPr/>
            <p:nvPr/>
          </p:nvSpPr>
          <p:spPr>
            <a:xfrm rot="10800000">
              <a:off x="-99685" y="3121162"/>
              <a:ext cx="2685669"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48" name="Arrow: Pentagon 13">
              <a:extLst>
                <a:ext uri="{FF2B5EF4-FFF2-40B4-BE49-F238E27FC236}">
                  <a16:creationId xmlns="" xmlns:a16="http://schemas.microsoft.com/office/drawing/2014/main" id="{A1F2745F-E8CB-4F4F-ADEA-6B0B5B4C923D}"/>
                </a:ext>
              </a:extLst>
            </p:cNvPr>
            <p:cNvSpPr txBox="1"/>
            <p:nvPr/>
          </p:nvSpPr>
          <p:spPr>
            <a:xfrm>
              <a:off x="231678" y="3136394"/>
              <a:ext cx="2534720"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indent="0" algn="ctr" defTabSz="533400">
                <a:lnSpc>
                  <a:spcPct val="90000"/>
                </a:lnSpc>
                <a:spcBef>
                  <a:spcPct val="0"/>
                </a:spcBef>
                <a:spcAft>
                  <a:spcPct val="35000"/>
                </a:spcAft>
                <a:buNone/>
              </a:pPr>
              <a:r>
                <a:rPr lang="en-US" sz="1400" b="1" dirty="0">
                  <a:ea typeface="Raleway" charset="0"/>
                  <a:cs typeface="Raleway" charset="0"/>
                </a:rPr>
                <a:t>Maintain data privacy policies</a:t>
              </a:r>
            </a:p>
          </p:txBody>
        </p:sp>
      </p:grpSp>
      <p:sp>
        <p:nvSpPr>
          <p:cNvPr id="49" name="Oval 48">
            <a:extLst>
              <a:ext uri="{FF2B5EF4-FFF2-40B4-BE49-F238E27FC236}">
                <a16:creationId xmlns="" xmlns:a16="http://schemas.microsoft.com/office/drawing/2014/main" id="{5CD85A48-ECB0-4BB4-93CC-15D38D542239}"/>
              </a:ext>
            </a:extLst>
          </p:cNvPr>
          <p:cNvSpPr/>
          <p:nvPr/>
        </p:nvSpPr>
        <p:spPr>
          <a:xfrm>
            <a:off x="4833017" y="5218716"/>
            <a:ext cx="603798" cy="603798"/>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50" name="Group 49">
            <a:extLst>
              <a:ext uri="{FF2B5EF4-FFF2-40B4-BE49-F238E27FC236}">
                <a16:creationId xmlns="" xmlns:a16="http://schemas.microsoft.com/office/drawing/2014/main" id="{BEAED589-A704-4824-8142-BF7E38A1BBCC}"/>
              </a:ext>
            </a:extLst>
          </p:cNvPr>
          <p:cNvGrpSpPr/>
          <p:nvPr/>
        </p:nvGrpSpPr>
        <p:grpSpPr>
          <a:xfrm>
            <a:off x="8791765" y="2112592"/>
            <a:ext cx="2685669" cy="603798"/>
            <a:chOff x="827415" y="3921173"/>
            <a:chExt cx="2685669" cy="603798"/>
          </a:xfrm>
        </p:grpSpPr>
        <p:sp>
          <p:nvSpPr>
            <p:cNvPr id="51" name="Arrow: Pentagon 50">
              <a:extLst>
                <a:ext uri="{FF2B5EF4-FFF2-40B4-BE49-F238E27FC236}">
                  <a16:creationId xmlns="" xmlns:a16="http://schemas.microsoft.com/office/drawing/2014/main" id="{BA50AA60-737E-41E7-A289-8176EFD1496B}"/>
                </a:ext>
              </a:extLst>
            </p:cNvPr>
            <p:cNvSpPr/>
            <p:nvPr/>
          </p:nvSpPr>
          <p:spPr>
            <a:xfrm rot="10800000">
              <a:off x="827415" y="3921173"/>
              <a:ext cx="2685669" cy="603798"/>
            </a:xfrm>
            <a:prstGeom prst="homePlate">
              <a:avLst/>
            </a:prstGeom>
            <a:solidFill>
              <a:srgbClr val="002060">
                <a:alpha val="56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52" name="Arrow: Pentagon 16">
              <a:extLst>
                <a:ext uri="{FF2B5EF4-FFF2-40B4-BE49-F238E27FC236}">
                  <a16:creationId xmlns="" xmlns:a16="http://schemas.microsoft.com/office/drawing/2014/main" id="{A7413F5C-526B-4D74-A98B-48020B81339D}"/>
                </a:ext>
              </a:extLst>
            </p:cNvPr>
            <p:cNvSpPr txBox="1"/>
            <p:nvPr/>
          </p:nvSpPr>
          <p:spPr>
            <a:xfrm rot="21600000">
              <a:off x="978364" y="3921173"/>
              <a:ext cx="2534720" cy="6037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dirty="0">
                  <a:ea typeface="Raleway" charset="0"/>
                  <a:cs typeface="Raleway" charset="0"/>
                </a:rPr>
                <a:t>Embed data privacy into operations</a:t>
              </a:r>
            </a:p>
          </p:txBody>
        </p:sp>
      </p:grpSp>
      <p:sp>
        <p:nvSpPr>
          <p:cNvPr id="53" name="Oval 52">
            <a:extLst>
              <a:ext uri="{FF2B5EF4-FFF2-40B4-BE49-F238E27FC236}">
                <a16:creationId xmlns="" xmlns:a16="http://schemas.microsoft.com/office/drawing/2014/main" id="{05530E47-2351-4729-B7CE-ADC03318129F}"/>
              </a:ext>
            </a:extLst>
          </p:cNvPr>
          <p:cNvSpPr/>
          <p:nvPr/>
        </p:nvSpPr>
        <p:spPr>
          <a:xfrm>
            <a:off x="8489865" y="2112592"/>
            <a:ext cx="603798" cy="603798"/>
          </a:xfrm>
          <a:prstGeom prst="ellipse">
            <a:avLst/>
          </a:prstGeom>
          <a:blipFill>
            <a:blip r:embed="rId9" cstate="prin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4" name="Oval 53">
            <a:extLst>
              <a:ext uri="{FF2B5EF4-FFF2-40B4-BE49-F238E27FC236}">
                <a16:creationId xmlns="" xmlns:a16="http://schemas.microsoft.com/office/drawing/2014/main" id="{1837B6CA-0882-4C64-BFC9-89C2DF02E441}"/>
              </a:ext>
            </a:extLst>
          </p:cNvPr>
          <p:cNvSpPr/>
          <p:nvPr/>
        </p:nvSpPr>
        <p:spPr>
          <a:xfrm>
            <a:off x="4757544" y="3075012"/>
            <a:ext cx="603798" cy="603798"/>
          </a:xfrm>
          <a:prstGeom prst="ellipse">
            <a:avLst/>
          </a:prstGeom>
          <a:blipFill>
            <a:blip r:embed="rId10" cstate="print"/>
            <a:stretch>
              <a:fillRect l="-7000" r="-7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5" name="Oval 54">
            <a:extLst>
              <a:ext uri="{FF2B5EF4-FFF2-40B4-BE49-F238E27FC236}">
                <a16:creationId xmlns="" xmlns:a16="http://schemas.microsoft.com/office/drawing/2014/main" id="{01255C2E-6972-4402-9276-F2DF25339E4E}"/>
              </a:ext>
            </a:extLst>
          </p:cNvPr>
          <p:cNvSpPr/>
          <p:nvPr/>
        </p:nvSpPr>
        <p:spPr>
          <a:xfrm>
            <a:off x="4782944" y="3867036"/>
            <a:ext cx="603798" cy="603798"/>
          </a:xfrm>
          <a:prstGeom prst="ellipse">
            <a:avLst/>
          </a:prstGeom>
          <a:blipFill>
            <a:blip r:embed="rId3" cstate="print"/>
            <a:stretch>
              <a:fillRect l="-7000" r="-7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6" name="Oval 55">
            <a:extLst>
              <a:ext uri="{FF2B5EF4-FFF2-40B4-BE49-F238E27FC236}">
                <a16:creationId xmlns="" xmlns:a16="http://schemas.microsoft.com/office/drawing/2014/main" id="{422125C0-FCAB-43FE-9445-384C8837C090}"/>
              </a:ext>
            </a:extLst>
          </p:cNvPr>
          <p:cNvSpPr/>
          <p:nvPr/>
        </p:nvSpPr>
        <p:spPr>
          <a:xfrm>
            <a:off x="4782944" y="4651071"/>
            <a:ext cx="603798" cy="603798"/>
          </a:xfrm>
          <a:prstGeom prst="ellipse">
            <a:avLst/>
          </a:prstGeom>
          <a:blipFill>
            <a:blip r:embed="rId11"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57" name="Group 56">
            <a:extLst>
              <a:ext uri="{FF2B5EF4-FFF2-40B4-BE49-F238E27FC236}">
                <a16:creationId xmlns="" xmlns:a16="http://schemas.microsoft.com/office/drawing/2014/main" id="{D77DC9C2-1459-445E-B0BA-233E1C0182D6}"/>
              </a:ext>
            </a:extLst>
          </p:cNvPr>
          <p:cNvGrpSpPr/>
          <p:nvPr/>
        </p:nvGrpSpPr>
        <p:grpSpPr>
          <a:xfrm>
            <a:off x="1244835" y="2716357"/>
            <a:ext cx="3200399" cy="737250"/>
            <a:chOff x="668800" y="-150418"/>
            <a:chExt cx="3200399" cy="737250"/>
          </a:xfrm>
        </p:grpSpPr>
        <p:sp>
          <p:nvSpPr>
            <p:cNvPr id="58" name="Arrow: Pentagon 57">
              <a:extLst>
                <a:ext uri="{FF2B5EF4-FFF2-40B4-BE49-F238E27FC236}">
                  <a16:creationId xmlns="" xmlns:a16="http://schemas.microsoft.com/office/drawing/2014/main" id="{9EAE4906-33DD-403A-8633-22ADBB5FA28B}"/>
                </a:ext>
              </a:extLst>
            </p:cNvPr>
            <p:cNvSpPr/>
            <p:nvPr/>
          </p:nvSpPr>
          <p:spPr>
            <a:xfrm rot="10800000">
              <a:off x="814931" y="-16966"/>
              <a:ext cx="2743196" cy="603798"/>
            </a:xfrm>
            <a:prstGeom prst="homePlate">
              <a:avLst/>
            </a:prstGeom>
            <a:solidFill>
              <a:srgbClr val="002060">
                <a:alpha val="57000"/>
              </a:srgb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59" name="Arrow: Pentagon 4">
              <a:extLst>
                <a:ext uri="{FF2B5EF4-FFF2-40B4-BE49-F238E27FC236}">
                  <a16:creationId xmlns="" xmlns:a16="http://schemas.microsoft.com/office/drawing/2014/main" id="{17563049-E3C4-4C9E-9A95-B050B78931F6}"/>
                </a:ext>
              </a:extLst>
            </p:cNvPr>
            <p:cNvSpPr txBox="1"/>
            <p:nvPr/>
          </p:nvSpPr>
          <p:spPr>
            <a:xfrm>
              <a:off x="668800" y="-150418"/>
              <a:ext cx="3200399" cy="6974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258" tIns="45720" rIns="85344" bIns="4572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533400">
                <a:lnSpc>
                  <a:spcPct val="90000"/>
                </a:lnSpc>
                <a:spcBef>
                  <a:spcPct val="0"/>
                </a:spcBef>
                <a:spcAft>
                  <a:spcPct val="35000"/>
                </a:spcAft>
                <a:buNone/>
              </a:pPr>
              <a:r>
                <a:rPr lang="en-US" sz="1400" b="1" kern="1200" dirty="0">
                  <a:ea typeface="Raleway" charset="0"/>
                  <a:cs typeface="Raleway" charset="0"/>
                </a:rPr>
                <a:t>Legal Basis</a:t>
              </a:r>
            </a:p>
            <a:p>
              <a:pPr marL="0" lvl="0" indent="0" algn="ctr" defTabSz="533400">
                <a:lnSpc>
                  <a:spcPct val="90000"/>
                </a:lnSpc>
                <a:spcBef>
                  <a:spcPct val="0"/>
                </a:spcBef>
                <a:spcAft>
                  <a:spcPct val="35000"/>
                </a:spcAft>
                <a:buNone/>
              </a:pPr>
              <a:r>
                <a:rPr lang="en-US" sz="1000" b="1" dirty="0">
                  <a:ea typeface="Raleway" charset="0"/>
                  <a:cs typeface="Raleway" charset="0"/>
                </a:rPr>
                <a:t>Legitimate Interest/Contractual necessity</a:t>
              </a:r>
              <a:endParaRPr lang="en-US" sz="1000" b="1" kern="1200" dirty="0">
                <a:ea typeface="Raleway" charset="0"/>
                <a:cs typeface="Raleway" charset="0"/>
              </a:endParaRPr>
            </a:p>
          </p:txBody>
        </p:sp>
      </p:grpSp>
      <p:sp>
        <p:nvSpPr>
          <p:cNvPr id="60" name="Oval 59">
            <a:extLst>
              <a:ext uri="{FF2B5EF4-FFF2-40B4-BE49-F238E27FC236}">
                <a16:creationId xmlns="" xmlns:a16="http://schemas.microsoft.com/office/drawing/2014/main" id="{FA6BF52C-7FE9-4EDC-8C15-BDBA6E2779F5}"/>
              </a:ext>
            </a:extLst>
          </p:cNvPr>
          <p:cNvSpPr/>
          <p:nvPr/>
        </p:nvSpPr>
        <p:spPr>
          <a:xfrm>
            <a:off x="1013592" y="2815912"/>
            <a:ext cx="603798" cy="603798"/>
          </a:xfrm>
          <a:prstGeom prst="ellipse">
            <a:avLst/>
          </a:prstGeom>
          <a:blipFill>
            <a:blip r:embed="rId8" cstate="print">
              <a:extLst>
                <a:ext uri="{28A0092B-C50C-407E-A947-70E740481C1C}">
                  <a14:useLocalDpi xmlns:a14="http://schemas.microsoft.com/office/drawing/2010/main" val="0"/>
                </a:ext>
              </a:extLst>
            </a:blip>
            <a:srcRect/>
            <a:stretch>
              <a:fillRect l="-7000" r="-7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Oval 15">
            <a:extLst>
              <a:ext uri="{FF2B5EF4-FFF2-40B4-BE49-F238E27FC236}">
                <a16:creationId xmlns="" xmlns:a16="http://schemas.microsoft.com/office/drawing/2014/main" id="{C920B311-61C3-4B33-9C77-38865D172681}"/>
              </a:ext>
            </a:extLst>
          </p:cNvPr>
          <p:cNvSpPr/>
          <p:nvPr/>
        </p:nvSpPr>
        <p:spPr>
          <a:xfrm>
            <a:off x="1065832" y="3551546"/>
            <a:ext cx="603798" cy="603798"/>
          </a:xfrm>
          <a:prstGeom prst="ellipse">
            <a:avLst/>
          </a:prstGeom>
          <a:blipFill dpi="0" rotWithShape="1">
            <a:blip r:embed="rId11" cstate="print">
              <a:alphaModFix amt="70000"/>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6792735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Management of Personal Data</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normAutofit lnSpcReduction="10000"/>
          </a:bodyPr>
          <a:lstStyle/>
          <a:p>
            <a:pPr lvl="0"/>
            <a:r>
              <a:rPr lang="en-GB" sz="2400" b="1" u="sng" dirty="0"/>
              <a:t>Management of Personal Data within organizations</a:t>
            </a:r>
            <a:endParaRPr lang="en-GB" sz="2400" u="sng" dirty="0"/>
          </a:p>
          <a:p>
            <a:pPr marL="360000" indent="-360000"/>
            <a:r>
              <a:rPr lang="en-GB" sz="2400" dirty="0"/>
              <a:t>Identify responsibility of the management of Personal Data in multi-stake operations: </a:t>
            </a:r>
          </a:p>
          <a:p>
            <a:pPr lvl="2">
              <a:buFont typeface="Wingdings" pitchFamily="2" charset="2"/>
              <a:buChar char="ü"/>
            </a:pPr>
            <a:r>
              <a:rPr lang="en-GB" sz="2400" dirty="0"/>
              <a:t>Owner/Operator &amp; Owner/Operator/Franchisor</a:t>
            </a:r>
          </a:p>
          <a:p>
            <a:pPr lvl="2">
              <a:buFont typeface="Wingdings" pitchFamily="2" charset="2"/>
              <a:buChar char="ü"/>
            </a:pPr>
            <a:r>
              <a:rPr lang="en-GB" sz="2400" dirty="0"/>
              <a:t>Multi-brand Operator &amp; Multi-brand Owner</a:t>
            </a:r>
          </a:p>
          <a:p>
            <a:pPr lvl="2">
              <a:buFont typeface="Wingdings" pitchFamily="2" charset="2"/>
              <a:buChar char="ü"/>
            </a:pPr>
            <a:endParaRPr lang="en-GB" sz="500" dirty="0"/>
          </a:p>
          <a:p>
            <a:pPr marL="360000" indent="-360000"/>
            <a:r>
              <a:rPr lang="en-GB" sz="2400" dirty="0"/>
              <a:t>Assess the GDPR impact in Management Contracts and Franchise Agreements</a:t>
            </a:r>
          </a:p>
          <a:p>
            <a:pPr marL="360000" indent="-360000"/>
            <a:endParaRPr lang="en-GB" sz="400" dirty="0"/>
          </a:p>
          <a:p>
            <a:pPr marL="360000" lvl="1" indent="-360000"/>
            <a:r>
              <a:rPr lang="en-GB" dirty="0"/>
              <a:t> Personal Data Export: GDRP impact on Multinational companies operating within and out of the EU. Limitations to data export.</a:t>
            </a:r>
          </a:p>
          <a:p>
            <a:pPr lvl="0"/>
            <a:r>
              <a:rPr lang="en-GB" sz="2400" b="1" u="sng" dirty="0"/>
              <a:t>Management of Data by third parties</a:t>
            </a:r>
            <a:endParaRPr lang="en-GB" sz="2400" u="sng" dirty="0"/>
          </a:p>
          <a:p>
            <a:pPr lvl="1"/>
            <a:r>
              <a:rPr lang="en-GB" dirty="0"/>
              <a:t>Categorize third parties: (Controller/Processor)</a:t>
            </a:r>
          </a:p>
          <a:p>
            <a:pPr lvl="1"/>
            <a:r>
              <a:rPr lang="en-GB" dirty="0"/>
              <a:t>Third party vetting: ensure that third parties compliance</a:t>
            </a:r>
            <a:endParaRPr lang="en-US" dirty="0">
              <a:ea typeface="Raleway" charset="0"/>
              <a:cs typeface="Raleway" charset="0"/>
            </a:endParaRP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spTree>
    <p:extLst>
      <p:ext uri="{BB962C8B-B14F-4D97-AF65-F5344CB8AC3E}">
        <p14:creationId xmlns:p14="http://schemas.microsoft.com/office/powerpoint/2010/main" val="2533083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Roles: Processor and Controller</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a:t>Third-Party Vendors</a:t>
            </a:r>
            <a:br>
              <a:rPr lang="en-US" dirty="0"/>
            </a:br>
            <a:endParaRPr lang="en-US" dirty="0"/>
          </a:p>
          <a:p>
            <a:r>
              <a:rPr lang="en-US" dirty="0"/>
              <a:t>Data Ownership</a:t>
            </a:r>
            <a:br>
              <a:rPr lang="en-US" dirty="0"/>
            </a:br>
            <a:endParaRPr lang="en-US" dirty="0"/>
          </a:p>
          <a:p>
            <a:r>
              <a:rPr lang="en-US" dirty="0"/>
              <a:t>Processor and Controller</a:t>
            </a:r>
            <a:br>
              <a:rPr lang="en-US" dirty="0"/>
            </a:br>
            <a:endParaRPr lang="en-US" dirty="0"/>
          </a:p>
          <a:p>
            <a:r>
              <a:rPr lang="en-US" dirty="0"/>
              <a:t>The property is</a:t>
            </a:r>
            <a:r>
              <a:rPr lang="en-US" b="1" dirty="0"/>
              <a:t> always </a:t>
            </a:r>
            <a:r>
              <a:rPr lang="en-US" dirty="0"/>
              <a:t>a controller. </a:t>
            </a:r>
          </a:p>
          <a:p>
            <a:pPr lvl="1"/>
            <a:r>
              <a:rPr lang="en-US" dirty="0"/>
              <a:t>Must oversee all vendors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9C0A71D6-A0F5-4CE7-B6E9-1694B28E9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7242" y="2155422"/>
            <a:ext cx="3854716" cy="3691743"/>
          </a:xfrm>
          <a:prstGeom prst="rect">
            <a:avLst/>
          </a:prstGeom>
        </p:spPr>
      </p:pic>
    </p:spTree>
    <p:extLst>
      <p:ext uri="{BB962C8B-B14F-4D97-AF65-F5344CB8AC3E}">
        <p14:creationId xmlns:p14="http://schemas.microsoft.com/office/powerpoint/2010/main" val="26849069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Roles: Controllers</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pPr fontAlgn="base"/>
            <a:r>
              <a:rPr lang="en-US" dirty="0"/>
              <a:t>Assessing data capture and risk</a:t>
            </a:r>
            <a:br>
              <a:rPr lang="en-US" dirty="0"/>
            </a:br>
            <a:endParaRPr lang="en-US" dirty="0"/>
          </a:p>
          <a:p>
            <a:pPr fontAlgn="base"/>
            <a:r>
              <a:rPr lang="en-US" dirty="0"/>
              <a:t>Implementing data protection principles</a:t>
            </a:r>
            <a:br>
              <a:rPr lang="en-US" dirty="0"/>
            </a:br>
            <a:endParaRPr lang="en-US" dirty="0"/>
          </a:p>
          <a:p>
            <a:pPr fontAlgn="base"/>
            <a:r>
              <a:rPr lang="en-US" dirty="0"/>
              <a:t>Reviewing and updating measures </a:t>
            </a:r>
            <a:br>
              <a:rPr lang="en-US" dirty="0"/>
            </a:br>
            <a:r>
              <a:rPr lang="en-US" dirty="0"/>
              <a:t>to ensure compliance</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8A8EEC0D-DDB5-42D7-B79B-FCCDC0C65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495" y="2067730"/>
            <a:ext cx="3652209" cy="3497796"/>
          </a:xfrm>
          <a:prstGeom prst="rect">
            <a:avLst/>
          </a:prstGeom>
        </p:spPr>
      </p:pic>
    </p:spTree>
    <p:extLst>
      <p:ext uri="{BB962C8B-B14F-4D97-AF65-F5344CB8AC3E}">
        <p14:creationId xmlns:p14="http://schemas.microsoft.com/office/powerpoint/2010/main" val="1609283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Roles: Controllers and the DPA</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a:t>Controller’s Responsibility</a:t>
            </a:r>
          </a:p>
          <a:p>
            <a:pPr lvl="1"/>
            <a:r>
              <a:rPr lang="en-US" dirty="0"/>
              <a:t>Evaluate operations</a:t>
            </a:r>
          </a:p>
          <a:p>
            <a:pPr lvl="1"/>
            <a:r>
              <a:rPr lang="en-US" dirty="0"/>
              <a:t>Focus on “high risk”</a:t>
            </a:r>
            <a:br>
              <a:rPr lang="en-US" dirty="0"/>
            </a:br>
            <a:endParaRPr lang="en-US" dirty="0"/>
          </a:p>
          <a:p>
            <a:r>
              <a:rPr lang="en-US" dirty="0"/>
              <a:t>Contains</a:t>
            </a:r>
          </a:p>
          <a:p>
            <a:pPr lvl="1"/>
            <a:r>
              <a:rPr lang="en-US" dirty="0"/>
              <a:t>System description</a:t>
            </a:r>
          </a:p>
          <a:p>
            <a:pPr lvl="1"/>
            <a:r>
              <a:rPr lang="en-US" dirty="0"/>
              <a:t>Necessity statement</a:t>
            </a:r>
          </a:p>
          <a:p>
            <a:pPr lvl="1"/>
            <a:r>
              <a:rPr lang="en-US" dirty="0"/>
              <a:t>Risks</a:t>
            </a:r>
          </a:p>
          <a:p>
            <a:pPr lvl="1"/>
            <a:r>
              <a:rPr lang="en-US" dirty="0"/>
              <a:t>Measures</a:t>
            </a:r>
          </a:p>
          <a:p>
            <a:pPr marL="0" indent="0">
              <a:buNone/>
            </a:pPr>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069F1D38-CD3B-461C-9506-54FC4965E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603" y="1675025"/>
            <a:ext cx="5172699" cy="4281845"/>
          </a:xfrm>
          <a:prstGeom prst="rect">
            <a:avLst/>
          </a:prstGeom>
        </p:spPr>
      </p:pic>
      <p:cxnSp>
        <p:nvCxnSpPr>
          <p:cNvPr id="9" name="Straight Connector 8">
            <a:extLst>
              <a:ext uri="{FF2B5EF4-FFF2-40B4-BE49-F238E27FC236}">
                <a16:creationId xmlns="" xmlns:a16="http://schemas.microsoft.com/office/drawing/2014/main" id="{62CF1D71-8D22-43BB-8B74-23A6B4CA40F8}"/>
              </a:ext>
            </a:extLst>
          </p:cNvPr>
          <p:cNvCxnSpPr>
            <a:cxnSpLocks/>
          </p:cNvCxnSpPr>
          <p:nvPr/>
        </p:nvCxnSpPr>
        <p:spPr>
          <a:xfrm>
            <a:off x="7020302" y="6033070"/>
            <a:ext cx="4609492"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9327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Roles: Data Breach Notification</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6349101" cy="4351338"/>
          </a:xfrm>
        </p:spPr>
        <p:txBody>
          <a:bodyPr/>
          <a:lstStyle/>
          <a:p>
            <a:r>
              <a:rPr lang="en-US" dirty="0"/>
              <a:t>Data Controller has 72 hours to notify DPO </a:t>
            </a:r>
            <a:br>
              <a:rPr lang="en-US" dirty="0"/>
            </a:br>
            <a:endParaRPr lang="en-US" dirty="0"/>
          </a:p>
          <a:p>
            <a:r>
              <a:rPr lang="en-US" dirty="0"/>
              <a:t>Serious breaches require notification of data subjects</a:t>
            </a:r>
            <a:br>
              <a:rPr lang="en-US" dirty="0"/>
            </a:br>
            <a:endParaRPr lang="en-US" dirty="0"/>
          </a:p>
          <a:p>
            <a:r>
              <a:rPr lang="en-US" dirty="0"/>
              <a:t>Not unlike current </a:t>
            </a:r>
            <a:br>
              <a:rPr lang="en-US" dirty="0"/>
            </a:br>
            <a:r>
              <a:rPr lang="en-US" dirty="0"/>
              <a:t>guidelines (i.e. UK ICO)</a:t>
            </a:r>
          </a:p>
          <a:p>
            <a:pPr marL="0" indent="0">
              <a:buNone/>
            </a:pPr>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D537FD4A-D399-4A57-BC54-C1979F406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302" y="1759036"/>
            <a:ext cx="4751560" cy="4417928"/>
          </a:xfrm>
          <a:prstGeom prst="rect">
            <a:avLst/>
          </a:prstGeom>
        </p:spPr>
      </p:pic>
    </p:spTree>
    <p:extLst>
      <p:ext uri="{BB962C8B-B14F-4D97-AF65-F5344CB8AC3E}">
        <p14:creationId xmlns:p14="http://schemas.microsoft.com/office/powerpoint/2010/main" val="1488702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Roles: Processor (pt. 1)</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a:t>Data Processors have obligations:</a:t>
            </a:r>
          </a:p>
          <a:p>
            <a:pPr lvl="1"/>
            <a:r>
              <a:rPr lang="en-US" dirty="0"/>
              <a:t>Maintain written record of activities</a:t>
            </a:r>
          </a:p>
          <a:p>
            <a:pPr lvl="1"/>
            <a:r>
              <a:rPr lang="en-US" dirty="0"/>
              <a:t>Data Protection Impact Assessments (DPIA)</a:t>
            </a:r>
          </a:p>
          <a:p>
            <a:pPr lvl="1"/>
            <a:r>
              <a:rPr lang="en-US" dirty="0"/>
              <a:t>Designate a Data Protection Officer (DPO)</a:t>
            </a:r>
          </a:p>
          <a:p>
            <a:pPr lvl="1"/>
            <a:r>
              <a:rPr lang="en-US" dirty="0"/>
              <a:t>Appoint representative (if not EU)</a:t>
            </a:r>
          </a:p>
          <a:p>
            <a:pPr lvl="1"/>
            <a:r>
              <a:rPr lang="en-US" dirty="0"/>
              <a:t>Provide notifications</a:t>
            </a:r>
            <a:r>
              <a:rPr lang="en-US" dirty="0">
                <a:solidFill>
                  <a:srgbClr val="FF0000"/>
                </a:solidFill>
              </a:rPr>
              <a:t/>
            </a:r>
            <a:br>
              <a:rPr lang="en-US" dirty="0">
                <a:solidFill>
                  <a:srgbClr val="FF0000"/>
                </a:solidFill>
              </a:rPr>
            </a:br>
            <a:endParaRPr lang="en-US" dirty="0">
              <a:solidFill>
                <a:srgbClr val="FF0000"/>
              </a:solidFill>
            </a:endParaRP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cxnSp>
        <p:nvCxnSpPr>
          <p:cNvPr id="8" name="Straight Connector 7">
            <a:extLst>
              <a:ext uri="{FF2B5EF4-FFF2-40B4-BE49-F238E27FC236}">
                <a16:creationId xmlns="" xmlns:a16="http://schemas.microsoft.com/office/drawing/2014/main" id="{16276BC4-2981-4C17-9470-1563A8C31A5C}"/>
              </a:ext>
            </a:extLst>
          </p:cNvPr>
          <p:cNvCxnSpPr>
            <a:cxnSpLocks/>
          </p:cNvCxnSpPr>
          <p:nvPr/>
        </p:nvCxnSpPr>
        <p:spPr>
          <a:xfrm>
            <a:off x="7888029" y="5965832"/>
            <a:ext cx="3993821" cy="0"/>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7EA3B9A4-3FCB-477A-B438-0B5C6713C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482" y="2609172"/>
            <a:ext cx="4402371" cy="3081660"/>
          </a:xfrm>
          <a:prstGeom prst="rect">
            <a:avLst/>
          </a:prstGeom>
        </p:spPr>
      </p:pic>
    </p:spTree>
    <p:extLst>
      <p:ext uri="{BB962C8B-B14F-4D97-AF65-F5344CB8AC3E}">
        <p14:creationId xmlns:p14="http://schemas.microsoft.com/office/powerpoint/2010/main" val="15536603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Poll</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pPr marL="0" indent="0">
              <a:buNone/>
            </a:pPr>
            <a:r>
              <a:rPr lang="en-US" dirty="0"/>
              <a:t>Who has more responsibility, the Controller or the Processor?</a:t>
            </a:r>
          </a:p>
          <a:p>
            <a:pPr marL="514350" indent="-514350">
              <a:buAutoNum type="arabicPeriod"/>
            </a:pPr>
            <a:r>
              <a:rPr lang="en-US" dirty="0"/>
              <a:t>They have equal responsibilities.</a:t>
            </a:r>
          </a:p>
          <a:p>
            <a:pPr marL="514350" indent="-514350">
              <a:buAutoNum type="arabicPeriod"/>
            </a:pPr>
            <a:r>
              <a:rPr lang="en-US" dirty="0"/>
              <a:t>The controller because the processor manages data on behalf of the controller; the controller decides what to do with the data.</a:t>
            </a:r>
            <a:r>
              <a:rPr lang="en-US" b="1" dirty="0"/>
              <a:t>  </a:t>
            </a:r>
          </a:p>
          <a:p>
            <a:pPr marL="514350" indent="-514350">
              <a:buAutoNum type="arabicPeriod"/>
            </a:pPr>
            <a:r>
              <a:rPr lang="en-US" dirty="0"/>
              <a:t>The processor because the controller manages the data on behalf of the processor; the processor decides what to do with the data.</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E7841F8E-53F3-4233-B061-F6AB70809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25" y="131728"/>
            <a:ext cx="1017350" cy="1240032"/>
          </a:xfrm>
          <a:prstGeom prst="rect">
            <a:avLst/>
          </a:prstGeom>
        </p:spPr>
      </p:pic>
    </p:spTree>
    <p:extLst>
      <p:ext uri="{BB962C8B-B14F-4D97-AF65-F5344CB8AC3E}">
        <p14:creationId xmlns:p14="http://schemas.microsoft.com/office/powerpoint/2010/main" val="418093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Roles: Processor (pt. 2)</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a:t>Cross border transfers</a:t>
            </a:r>
            <a:br>
              <a:rPr lang="en-US" dirty="0"/>
            </a:br>
            <a:endParaRPr lang="en-US" dirty="0"/>
          </a:p>
          <a:p>
            <a:r>
              <a:rPr lang="en-US" dirty="0"/>
              <a:t>Binding Corporate Rules (BCRs)</a:t>
            </a:r>
          </a:p>
          <a:p>
            <a:endParaRPr lang="en-US" dirty="0"/>
          </a:p>
          <a:p>
            <a:r>
              <a:rPr lang="en-US" dirty="0"/>
              <a:t>Includes “online identifiers”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cxnSp>
        <p:nvCxnSpPr>
          <p:cNvPr id="8" name="Straight Connector 7">
            <a:extLst>
              <a:ext uri="{FF2B5EF4-FFF2-40B4-BE49-F238E27FC236}">
                <a16:creationId xmlns="" xmlns:a16="http://schemas.microsoft.com/office/drawing/2014/main" id="{16276BC4-2981-4C17-9470-1563A8C31A5C}"/>
              </a:ext>
            </a:extLst>
          </p:cNvPr>
          <p:cNvCxnSpPr>
            <a:cxnSpLocks/>
          </p:cNvCxnSpPr>
          <p:nvPr/>
        </p:nvCxnSpPr>
        <p:spPr>
          <a:xfrm>
            <a:off x="8682078" y="5965832"/>
            <a:ext cx="2671722" cy="0"/>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B8F5F5DB-1643-40C8-AD37-DDE500BC6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2079" y="1733437"/>
            <a:ext cx="2671721" cy="4081795"/>
          </a:xfrm>
          <a:prstGeom prst="rect">
            <a:avLst/>
          </a:prstGeom>
        </p:spPr>
      </p:pic>
    </p:spTree>
    <p:extLst>
      <p:ext uri="{BB962C8B-B14F-4D97-AF65-F5344CB8AC3E}">
        <p14:creationId xmlns:p14="http://schemas.microsoft.com/office/powerpoint/2010/main" val="1032362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059788-6E5A-436F-A4C1-A1550697563D}"/>
              </a:ext>
            </a:extLst>
          </p:cNvPr>
          <p:cNvSpPr>
            <a:spLocks noGrp="1"/>
          </p:cNvSpPr>
          <p:nvPr>
            <p:ph type="title"/>
          </p:nvPr>
        </p:nvSpPr>
        <p:spPr/>
        <p:txBody>
          <a:bodyPr/>
          <a:lstStyle/>
          <a:p>
            <a:r>
              <a:rPr lang="en-US" dirty="0"/>
              <a:t>International Air Transport Association (IATA)</a:t>
            </a:r>
          </a:p>
        </p:txBody>
      </p:sp>
      <p:sp>
        <p:nvSpPr>
          <p:cNvPr id="6" name="Content Placeholder 5">
            <a:extLst>
              <a:ext uri="{FF2B5EF4-FFF2-40B4-BE49-F238E27FC236}">
                <a16:creationId xmlns="" xmlns:a16="http://schemas.microsoft.com/office/drawing/2014/main" id="{9E5C7ECF-5755-46B5-AEA8-1AF6A5D3A26E}"/>
              </a:ext>
            </a:extLst>
          </p:cNvPr>
          <p:cNvSpPr>
            <a:spLocks noGrp="1"/>
          </p:cNvSpPr>
          <p:nvPr>
            <p:ph idx="1"/>
          </p:nvPr>
        </p:nvSpPr>
        <p:spPr/>
        <p:txBody>
          <a:bodyPr>
            <a:normAutofit/>
          </a:bodyPr>
          <a:lstStyle/>
          <a:p>
            <a:pPr marL="0" indent="0">
              <a:buNone/>
            </a:pPr>
            <a:r>
              <a:rPr lang="en-US" sz="3600" dirty="0"/>
              <a:t>New Distribution Capability (NDC)</a:t>
            </a:r>
          </a:p>
          <a:p>
            <a:r>
              <a:rPr lang="en-US" sz="3200" dirty="0"/>
              <a:t>POC NDC and </a:t>
            </a:r>
            <a:r>
              <a:rPr lang="en-US" sz="3200" dirty="0" err="1"/>
              <a:t>OpenTravel</a:t>
            </a:r>
            <a:r>
              <a:rPr lang="en-US" sz="3200" dirty="0"/>
              <a:t> 2.0 Hotel/Ground Transportation</a:t>
            </a:r>
          </a:p>
          <a:p>
            <a:r>
              <a:rPr lang="en-US" sz="3200" dirty="0"/>
              <a:t>Participation in each others hackathons</a:t>
            </a:r>
          </a:p>
          <a:p>
            <a:r>
              <a:rPr lang="en-US" sz="3200" dirty="0"/>
              <a:t>Collaboration and communication</a:t>
            </a:r>
          </a:p>
        </p:txBody>
      </p:sp>
      <p:pic>
        <p:nvPicPr>
          <p:cNvPr id="7" name="Content Placeholder 4" descr="A drawing of a face&#10;&#10;Description generated with high confidence">
            <a:extLst>
              <a:ext uri="{FF2B5EF4-FFF2-40B4-BE49-F238E27FC236}">
                <a16:creationId xmlns="" xmlns:a16="http://schemas.microsoft.com/office/drawing/2014/main" id="{BF1B7861-E3D0-4542-A798-83C4E36F3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9841" y="3615070"/>
            <a:ext cx="3018643" cy="1951075"/>
          </a:xfrm>
          <a:prstGeom prst="rect">
            <a:avLst/>
          </a:prstGeom>
        </p:spPr>
      </p:pic>
    </p:spTree>
    <p:extLst>
      <p:ext uri="{BB962C8B-B14F-4D97-AF65-F5344CB8AC3E}">
        <p14:creationId xmlns:p14="http://schemas.microsoft.com/office/powerpoint/2010/main" val="30230895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Tech Stack &amp; Flow: Privacy by Design</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err="1"/>
              <a:t>PbD</a:t>
            </a:r>
            <a:r>
              <a:rPr lang="en-US" dirty="0"/>
              <a:t> is nothing new, but:</a:t>
            </a:r>
          </a:p>
          <a:p>
            <a:pPr lvl="1"/>
            <a:r>
              <a:rPr lang="en-US" dirty="0"/>
              <a:t>Collection must be minimized</a:t>
            </a:r>
          </a:p>
          <a:p>
            <a:pPr lvl="1"/>
            <a:r>
              <a:rPr lang="en-US" dirty="0"/>
              <a:t>Retention and Consent must be formalized</a:t>
            </a:r>
            <a:br>
              <a:rPr lang="en-US" dirty="0"/>
            </a:br>
            <a:endParaRPr lang="en-US" dirty="0"/>
          </a:p>
          <a:p>
            <a:r>
              <a:rPr lang="en-US" dirty="0"/>
              <a:t>“Adopt Policies”</a:t>
            </a:r>
          </a:p>
          <a:p>
            <a:endParaRPr lang="en-US" dirty="0"/>
          </a:p>
          <a:p>
            <a:r>
              <a:rPr lang="en-US" dirty="0"/>
              <a:t>“Implement measures”</a:t>
            </a:r>
          </a:p>
          <a:p>
            <a:pPr lvl="1"/>
            <a:r>
              <a:rPr lang="en-US" dirty="0"/>
              <a:t>“Pseudonymizing”</a:t>
            </a:r>
          </a:p>
          <a:p>
            <a:pPr lvl="1"/>
            <a:r>
              <a:rPr lang="en-US" dirty="0"/>
              <a:t>Transparency </a:t>
            </a:r>
          </a:p>
          <a:p>
            <a:pPr lvl="1"/>
            <a:r>
              <a:rPr lang="en-US" dirty="0"/>
              <a:t>Monitoring</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cxnSp>
        <p:nvCxnSpPr>
          <p:cNvPr id="8" name="Straight Connector 7">
            <a:extLst>
              <a:ext uri="{FF2B5EF4-FFF2-40B4-BE49-F238E27FC236}">
                <a16:creationId xmlns="" xmlns:a16="http://schemas.microsoft.com/office/drawing/2014/main" id="{1E65245B-C289-4595-9358-DA5B5E8EBB58}"/>
              </a:ext>
            </a:extLst>
          </p:cNvPr>
          <p:cNvCxnSpPr>
            <a:cxnSpLocks/>
          </p:cNvCxnSpPr>
          <p:nvPr/>
        </p:nvCxnSpPr>
        <p:spPr>
          <a:xfrm>
            <a:off x="7583594" y="5929047"/>
            <a:ext cx="4231964"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1C915C94-B001-45CB-AAD7-B4EF124A5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244" y="1963343"/>
            <a:ext cx="4989678" cy="3889504"/>
          </a:xfrm>
          <a:prstGeom prst="rect">
            <a:avLst/>
          </a:prstGeom>
        </p:spPr>
      </p:pic>
    </p:spTree>
    <p:extLst>
      <p:ext uri="{BB962C8B-B14F-4D97-AF65-F5344CB8AC3E}">
        <p14:creationId xmlns:p14="http://schemas.microsoft.com/office/powerpoint/2010/main" val="4457546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Tech Stack &amp; Flow: Data Landscape</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9" name="Picture 8">
            <a:extLst>
              <a:ext uri="{FF2B5EF4-FFF2-40B4-BE49-F238E27FC236}">
                <a16:creationId xmlns="" xmlns:a16="http://schemas.microsoft.com/office/drawing/2014/main" id="{E585C3B9-CA1F-46E4-870D-528C7F33EB17}"/>
              </a:ext>
            </a:extLst>
          </p:cNvPr>
          <p:cNvPicPr>
            <a:picLocks noChangeAspect="1"/>
          </p:cNvPicPr>
          <p:nvPr/>
        </p:nvPicPr>
        <p:blipFill rotWithShape="1">
          <a:blip r:embed="rId3"/>
          <a:srcRect l="21667" t="23333" r="22794"/>
          <a:stretch/>
        </p:blipFill>
        <p:spPr>
          <a:xfrm>
            <a:off x="3223646" y="1551791"/>
            <a:ext cx="6254833" cy="4586903"/>
          </a:xfrm>
          <a:prstGeom prst="rect">
            <a:avLst/>
          </a:prstGeom>
        </p:spPr>
      </p:pic>
    </p:spTree>
    <p:extLst>
      <p:ext uri="{BB962C8B-B14F-4D97-AF65-F5344CB8AC3E}">
        <p14:creationId xmlns:p14="http://schemas.microsoft.com/office/powerpoint/2010/main" val="40617442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Tech Stack &amp; Flow: Data Flow Diagrams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13" name="Picture 12">
            <a:extLst>
              <a:ext uri="{FF2B5EF4-FFF2-40B4-BE49-F238E27FC236}">
                <a16:creationId xmlns="" xmlns:a16="http://schemas.microsoft.com/office/drawing/2014/main" id="{D1B6BC95-7824-4CA8-9BB5-B9A6E47CD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110" y="1598303"/>
            <a:ext cx="5904854" cy="4436649"/>
          </a:xfrm>
          <a:prstGeom prst="rect">
            <a:avLst/>
          </a:prstGeom>
        </p:spPr>
      </p:pic>
    </p:spTree>
    <p:extLst>
      <p:ext uri="{BB962C8B-B14F-4D97-AF65-F5344CB8AC3E}">
        <p14:creationId xmlns:p14="http://schemas.microsoft.com/office/powerpoint/2010/main" val="289890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Poll</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pPr marL="0" indent="0">
              <a:buNone/>
            </a:pPr>
            <a:r>
              <a:rPr lang="en-US" dirty="0"/>
              <a:t>Do non-EU-based organizations need to prepare for GDPR?</a:t>
            </a:r>
          </a:p>
          <a:p>
            <a:pPr marL="514350" indent="-514350">
              <a:buAutoNum type="arabicPeriod"/>
            </a:pPr>
            <a:r>
              <a:rPr lang="en-US" dirty="0"/>
              <a:t>No</a:t>
            </a:r>
          </a:p>
          <a:p>
            <a:pPr marL="514350" indent="-514350">
              <a:buAutoNum type="arabicPeriod"/>
            </a:pPr>
            <a:r>
              <a:rPr lang="en-US" dirty="0"/>
              <a:t>Yes</a:t>
            </a:r>
            <a:endParaRPr lang="en-US" b="1" dirty="0"/>
          </a:p>
          <a:p>
            <a:pPr marL="514350" indent="-514350">
              <a:buAutoNum type="arabicPeriod"/>
            </a:pPr>
            <a:r>
              <a:rPr lang="en-US" dirty="0"/>
              <a:t>Yes … but only if they are offering services and/or monitoring the behavior of European-based data subjects.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E7841F8E-53F3-4233-B061-F6AB70809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25" y="131728"/>
            <a:ext cx="1017350" cy="1240032"/>
          </a:xfrm>
          <a:prstGeom prst="rect">
            <a:avLst/>
          </a:prstGeom>
        </p:spPr>
      </p:pic>
    </p:spTree>
    <p:extLst>
      <p:ext uri="{BB962C8B-B14F-4D97-AF65-F5344CB8AC3E}">
        <p14:creationId xmlns:p14="http://schemas.microsoft.com/office/powerpoint/2010/main" val="2738428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Extra-Territorial Scope (Article 3)</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7778858" cy="4351338"/>
          </a:xfrm>
        </p:spPr>
        <p:txBody>
          <a:bodyPr/>
          <a:lstStyle/>
          <a:p>
            <a:r>
              <a:rPr lang="en-US" dirty="0"/>
              <a:t>What organizations?</a:t>
            </a:r>
            <a:br>
              <a:rPr lang="en-US" dirty="0"/>
            </a:br>
            <a:endParaRPr lang="en-US" dirty="0"/>
          </a:p>
          <a:p>
            <a:pPr lvl="1"/>
            <a:r>
              <a:rPr lang="en-US" dirty="0"/>
              <a:t>Non-EU orgs who target or monitor EU </a:t>
            </a:r>
            <a:r>
              <a:rPr lang="en-US" u="sng" dirty="0"/>
              <a:t>data subjects</a:t>
            </a:r>
            <a:r>
              <a:rPr lang="en-US" dirty="0"/>
              <a:t/>
            </a:r>
            <a:br>
              <a:rPr lang="en-US" dirty="0"/>
            </a:br>
            <a:endParaRPr lang="en-US" dirty="0"/>
          </a:p>
          <a:p>
            <a:pPr lvl="1"/>
            <a:r>
              <a:rPr lang="en-US" dirty="0"/>
              <a:t>Non-EU orgs who process personal data about EU data subjects in connection with data or transactions.</a:t>
            </a:r>
            <a:br>
              <a:rPr lang="en-US" dirty="0"/>
            </a:br>
            <a:endParaRPr lang="en-US" dirty="0"/>
          </a:p>
          <a:p>
            <a:r>
              <a:rPr lang="en-US" dirty="0"/>
              <a:t>Goods and Services</a:t>
            </a:r>
            <a:br>
              <a:rPr lang="en-US" dirty="0"/>
            </a:br>
            <a:endParaRPr lang="en-US" dirty="0"/>
          </a:p>
          <a:p>
            <a:r>
              <a:rPr lang="en-US" dirty="0"/>
              <a:t>“Monitoring of </a:t>
            </a:r>
            <a:r>
              <a:rPr lang="en-US" dirty="0" err="1"/>
              <a:t>Behaviour</a:t>
            </a:r>
            <a:r>
              <a:rPr lang="en-US" dirty="0"/>
              <a:t>” </a:t>
            </a:r>
          </a:p>
          <a:p>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B018D775-BA31-4F97-89CA-33596D9F2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058" y="1616842"/>
            <a:ext cx="3226393" cy="4286158"/>
          </a:xfrm>
          <a:prstGeom prst="rect">
            <a:avLst/>
          </a:prstGeom>
        </p:spPr>
      </p:pic>
      <p:cxnSp>
        <p:nvCxnSpPr>
          <p:cNvPr id="9" name="Straight Connector 8">
            <a:extLst>
              <a:ext uri="{FF2B5EF4-FFF2-40B4-BE49-F238E27FC236}">
                <a16:creationId xmlns="" xmlns:a16="http://schemas.microsoft.com/office/drawing/2014/main" id="{25312FD7-2CED-4236-856D-2FFD7AEC8BE7}"/>
              </a:ext>
            </a:extLst>
          </p:cNvPr>
          <p:cNvCxnSpPr>
            <a:cxnSpLocks/>
          </p:cNvCxnSpPr>
          <p:nvPr/>
        </p:nvCxnSpPr>
        <p:spPr>
          <a:xfrm>
            <a:off x="8620464" y="5974121"/>
            <a:ext cx="3177580"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0955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Repercussions: Legislative Summary</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5872566" cy="4351338"/>
          </a:xfrm>
        </p:spPr>
        <p:txBody>
          <a:bodyPr>
            <a:normAutofit fontScale="85000" lnSpcReduction="20000"/>
          </a:bodyPr>
          <a:lstStyle/>
          <a:p>
            <a:r>
              <a:rPr lang="en-US" dirty="0"/>
              <a:t>GDPR is legally aligned with Article 8(1) of the ‘Charter’ and Article 16(1) of the TFEU</a:t>
            </a:r>
          </a:p>
          <a:p>
            <a:endParaRPr lang="en-US" dirty="0"/>
          </a:p>
          <a:p>
            <a:r>
              <a:rPr lang="en-US" dirty="0"/>
              <a:t>Text translated 24 languages</a:t>
            </a:r>
            <a:br>
              <a:rPr lang="en-US" dirty="0"/>
            </a:br>
            <a:endParaRPr lang="en-US" dirty="0"/>
          </a:p>
          <a:p>
            <a:r>
              <a:rPr lang="en-US" dirty="0"/>
              <a:t>Approved 16.04.17</a:t>
            </a:r>
          </a:p>
          <a:p>
            <a:endParaRPr lang="en-US" dirty="0"/>
          </a:p>
          <a:p>
            <a:r>
              <a:rPr lang="en-US" dirty="0"/>
              <a:t>Enforcement begins 25.05.18</a:t>
            </a:r>
            <a:br>
              <a:rPr lang="en-US" dirty="0"/>
            </a:br>
            <a:endParaRPr lang="en-US" dirty="0"/>
          </a:p>
          <a:p>
            <a:r>
              <a:rPr lang="en-US" dirty="0"/>
              <a:t>EU = 28 nations</a:t>
            </a:r>
            <a:br>
              <a:rPr lang="en-US" dirty="0"/>
            </a:br>
            <a:endParaRPr lang="en-US" dirty="0"/>
          </a:p>
          <a:p>
            <a:r>
              <a:rPr lang="en-US" dirty="0"/>
              <a:t>EU Parliament = 751 members</a:t>
            </a:r>
          </a:p>
          <a:p>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cxnSp>
        <p:nvCxnSpPr>
          <p:cNvPr id="8" name="Straight Connector 7">
            <a:extLst>
              <a:ext uri="{FF2B5EF4-FFF2-40B4-BE49-F238E27FC236}">
                <a16:creationId xmlns="" xmlns:a16="http://schemas.microsoft.com/office/drawing/2014/main" id="{83578405-B4CC-43D1-84BB-69CAA300BBBB}"/>
              </a:ext>
            </a:extLst>
          </p:cNvPr>
          <p:cNvCxnSpPr>
            <a:cxnSpLocks/>
          </p:cNvCxnSpPr>
          <p:nvPr/>
        </p:nvCxnSpPr>
        <p:spPr>
          <a:xfrm>
            <a:off x="6586780" y="5968759"/>
            <a:ext cx="5337034" cy="0"/>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B38C0B41-5DD5-4677-8D45-09C90707A6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306" y="1849076"/>
            <a:ext cx="5721908" cy="4043482"/>
          </a:xfrm>
          <a:prstGeom prst="rect">
            <a:avLst/>
          </a:prstGeom>
        </p:spPr>
      </p:pic>
    </p:spTree>
    <p:extLst>
      <p:ext uri="{BB962C8B-B14F-4D97-AF65-F5344CB8AC3E}">
        <p14:creationId xmlns:p14="http://schemas.microsoft.com/office/powerpoint/2010/main" val="18805049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Repercussions: Legal</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7577380" cy="4351338"/>
          </a:xfrm>
        </p:spPr>
        <p:txBody>
          <a:bodyPr>
            <a:normAutofit lnSpcReduction="10000"/>
          </a:bodyPr>
          <a:lstStyle/>
          <a:p>
            <a:r>
              <a:rPr lang="en-US" dirty="0"/>
              <a:t>Globally applied to any organization processing or storing personal data of EU citizens:</a:t>
            </a:r>
          </a:p>
          <a:p>
            <a:pPr lvl="1"/>
            <a:r>
              <a:rPr lang="en-US" dirty="0"/>
              <a:t>Offering goods and/or services</a:t>
            </a:r>
          </a:p>
          <a:p>
            <a:pPr lvl="1"/>
            <a:r>
              <a:rPr lang="en-US" dirty="0"/>
              <a:t>Monitoring behavior</a:t>
            </a:r>
            <a:br>
              <a:rPr lang="en-US" dirty="0"/>
            </a:br>
            <a:endParaRPr lang="en-US" dirty="0"/>
          </a:p>
          <a:p>
            <a:r>
              <a:rPr lang="en-US" dirty="0"/>
              <a:t>Two types of fines for infringement:</a:t>
            </a:r>
          </a:p>
          <a:p>
            <a:pPr lvl="1"/>
            <a:r>
              <a:rPr lang="en-US" dirty="0"/>
              <a:t>Not adhering to core principles </a:t>
            </a:r>
            <a:br>
              <a:rPr lang="en-US" dirty="0"/>
            </a:br>
            <a:r>
              <a:rPr lang="en-US" dirty="0"/>
              <a:t>= €20 million (or 4% of rev)</a:t>
            </a:r>
          </a:p>
          <a:p>
            <a:pPr lvl="1"/>
            <a:r>
              <a:rPr lang="en-US" dirty="0"/>
              <a:t>Not adhering to requirements </a:t>
            </a:r>
            <a:br>
              <a:rPr lang="en-US" dirty="0"/>
            </a:br>
            <a:r>
              <a:rPr lang="en-US" dirty="0"/>
              <a:t>= €10 million (or 2% of rev)</a:t>
            </a:r>
            <a:br>
              <a:rPr lang="en-US" dirty="0"/>
            </a:br>
            <a:endParaRPr lang="en-US" dirty="0"/>
          </a:p>
          <a:p>
            <a:r>
              <a:rPr lang="en-US" dirty="0"/>
              <a:t>Accountability = Article 5(2)</a:t>
            </a:r>
          </a:p>
          <a:p>
            <a:pPr marL="0" indent="0">
              <a:buNone/>
            </a:pPr>
            <a:endParaRPr lang="en-US"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cxnSp>
        <p:nvCxnSpPr>
          <p:cNvPr id="8" name="Straight Connector 7">
            <a:extLst>
              <a:ext uri="{FF2B5EF4-FFF2-40B4-BE49-F238E27FC236}">
                <a16:creationId xmlns="" xmlns:a16="http://schemas.microsoft.com/office/drawing/2014/main" id="{9FEEFFCA-9E09-4ED4-990F-1848B58A8256}"/>
              </a:ext>
            </a:extLst>
          </p:cNvPr>
          <p:cNvCxnSpPr>
            <a:cxnSpLocks/>
          </p:cNvCxnSpPr>
          <p:nvPr/>
        </p:nvCxnSpPr>
        <p:spPr>
          <a:xfrm>
            <a:off x="6498757" y="5874676"/>
            <a:ext cx="5300618"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63D161F2-CA40-4771-9D6D-B43F25076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296" y="2734896"/>
            <a:ext cx="5446364" cy="3063579"/>
          </a:xfrm>
          <a:prstGeom prst="rect">
            <a:avLst/>
          </a:prstGeom>
        </p:spPr>
      </p:pic>
    </p:spTree>
    <p:extLst>
      <p:ext uri="{BB962C8B-B14F-4D97-AF65-F5344CB8AC3E}">
        <p14:creationId xmlns:p14="http://schemas.microsoft.com/office/powerpoint/2010/main" val="18183706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Poll</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pPr marL="0" indent="0">
              <a:buNone/>
            </a:pPr>
            <a:r>
              <a:rPr lang="en-US" dirty="0"/>
              <a:t>Who needs a Data Protection Officer (DPO)?</a:t>
            </a:r>
          </a:p>
          <a:p>
            <a:pPr marL="514350" indent="-514350">
              <a:buAutoNum type="arabicPeriod"/>
            </a:pPr>
            <a:r>
              <a:rPr lang="en-US" dirty="0"/>
              <a:t>All organizations that must be GDPR compliant</a:t>
            </a:r>
          </a:p>
          <a:p>
            <a:pPr marL="514350" indent="-514350">
              <a:buAutoNum type="arabicPeriod"/>
            </a:pPr>
            <a:r>
              <a:rPr lang="en-US" dirty="0"/>
              <a:t>Any company managing a relevant amount of personal data of European-based Data Subjects</a:t>
            </a:r>
            <a:endParaRPr lang="en-US" u="sng" dirty="0"/>
          </a:p>
          <a:p>
            <a:pPr marL="514350" indent="-514350">
              <a:buAutoNum type="arabicPeriod"/>
            </a:pPr>
            <a:r>
              <a:rPr lang="en-US" dirty="0"/>
              <a:t>All organizations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E7841F8E-53F3-4233-B061-F6AB70809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25" y="131728"/>
            <a:ext cx="1017350" cy="1240032"/>
          </a:xfrm>
          <a:prstGeom prst="rect">
            <a:avLst/>
          </a:prstGeom>
        </p:spPr>
      </p:pic>
    </p:spTree>
    <p:extLst>
      <p:ext uri="{BB962C8B-B14F-4D97-AF65-F5344CB8AC3E}">
        <p14:creationId xmlns:p14="http://schemas.microsoft.com/office/powerpoint/2010/main" val="2604173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Importance to Our Industry (pt. 1)</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8383292" cy="4351338"/>
          </a:xfrm>
        </p:spPr>
        <p:txBody>
          <a:bodyPr>
            <a:normAutofit lnSpcReduction="10000"/>
          </a:bodyPr>
          <a:lstStyle/>
          <a:p>
            <a:r>
              <a:rPr lang="en-GB" b="1" dirty="0">
                <a:ln w="3175" cmpd="sng">
                  <a:noFill/>
                </a:ln>
              </a:rPr>
              <a:t>Need</a:t>
            </a:r>
          </a:p>
          <a:p>
            <a:r>
              <a:rPr lang="en-GB" b="1" u="sng" dirty="0"/>
              <a:t>GUIDELINES:</a:t>
            </a:r>
            <a:endParaRPr lang="en-GB" dirty="0"/>
          </a:p>
          <a:p>
            <a:pPr marL="360000" lvl="0" indent="-360000"/>
            <a:r>
              <a:rPr lang="en-GB" dirty="0"/>
              <a:t>GDPR compliant Privacy Policy</a:t>
            </a:r>
            <a:br>
              <a:rPr lang="en-GB" dirty="0"/>
            </a:br>
            <a:endParaRPr lang="en-GB" dirty="0"/>
          </a:p>
          <a:p>
            <a:pPr marL="360000" lvl="0" indent="-360000"/>
            <a:r>
              <a:rPr lang="en-GB" dirty="0"/>
              <a:t>Compliance with GDPR outside EU</a:t>
            </a:r>
            <a:br>
              <a:rPr lang="en-GB" dirty="0"/>
            </a:br>
            <a:endParaRPr lang="en-GB" dirty="0"/>
          </a:p>
          <a:p>
            <a:pPr marL="360000" lvl="0" indent="-360000"/>
            <a:r>
              <a:rPr lang="en-GB" dirty="0"/>
              <a:t>Who needs a DPO? </a:t>
            </a:r>
            <a:r>
              <a:rPr lang="en-GB" b="1" dirty="0"/>
              <a:t/>
            </a:r>
            <a:br>
              <a:rPr lang="en-GB" b="1" dirty="0"/>
            </a:br>
            <a:endParaRPr lang="en-GB" b="1" dirty="0"/>
          </a:p>
          <a:p>
            <a:pPr marL="360000" lvl="0" indent="-360000"/>
            <a:r>
              <a:rPr lang="en-GB" b="1" dirty="0"/>
              <a:t>List of Definitions: </a:t>
            </a:r>
            <a:r>
              <a:rPr lang="en-GB" dirty="0"/>
              <a:t>Controller &amp; Processor; Entity; Privacy Impact Assessment; Privacy by Default, etc</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A33FBB90-6210-4006-9E11-92595204A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559" y="1980638"/>
            <a:ext cx="3834082" cy="3671980"/>
          </a:xfrm>
          <a:prstGeom prst="rect">
            <a:avLst/>
          </a:prstGeom>
        </p:spPr>
      </p:pic>
    </p:spTree>
    <p:extLst>
      <p:ext uri="{BB962C8B-B14F-4D97-AF65-F5344CB8AC3E}">
        <p14:creationId xmlns:p14="http://schemas.microsoft.com/office/powerpoint/2010/main" val="26045300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Importance to Our Industry (pt. 2)</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10150608" cy="4351338"/>
          </a:xfrm>
        </p:spPr>
        <p:txBody>
          <a:bodyPr>
            <a:normAutofit fontScale="92500" lnSpcReduction="10000"/>
          </a:bodyPr>
          <a:lstStyle/>
          <a:p>
            <a:pPr>
              <a:spcBef>
                <a:spcPts val="1200"/>
              </a:spcBef>
            </a:pPr>
            <a:r>
              <a:rPr lang="en-GB" sz="3000" b="1" dirty="0">
                <a:ln w="3175" cmpd="sng">
                  <a:noFill/>
                </a:ln>
              </a:rPr>
              <a:t>Understand</a:t>
            </a:r>
          </a:p>
          <a:p>
            <a:pPr>
              <a:spcBef>
                <a:spcPts val="1200"/>
              </a:spcBef>
            </a:pPr>
            <a:r>
              <a:rPr lang="en-GB" sz="3000" b="1" u="sng" dirty="0"/>
              <a:t>HOSPITALITY DATA PROTECTION OFFICER (HDPO)</a:t>
            </a:r>
            <a:endParaRPr lang="en-GB" sz="3000" dirty="0"/>
          </a:p>
          <a:p>
            <a:pPr lvl="0"/>
            <a:r>
              <a:rPr lang="en-GB" sz="3000" b="1" dirty="0"/>
              <a:t>Profile of the DPO for Hospitality</a:t>
            </a:r>
            <a:r>
              <a:rPr lang="en-GB" sz="3000" dirty="0"/>
              <a:t>: </a:t>
            </a:r>
          </a:p>
          <a:p>
            <a:pPr lvl="1"/>
            <a:r>
              <a:rPr lang="en-GB" sz="3000" dirty="0"/>
              <a:t>What profile (JD) is best for a Hospitality DPO?</a:t>
            </a:r>
          </a:p>
          <a:p>
            <a:pPr lvl="1"/>
            <a:r>
              <a:rPr lang="en-GB" sz="3000" dirty="0"/>
              <a:t>Who can and who cannot be a DPO? Conflicts of interest? </a:t>
            </a:r>
          </a:p>
          <a:p>
            <a:pPr lvl="0"/>
            <a:r>
              <a:rPr lang="en-GB" sz="3000" b="1" dirty="0"/>
              <a:t>Job Description of the HDPO: </a:t>
            </a:r>
            <a:r>
              <a:rPr lang="en-GB" sz="3000" dirty="0"/>
              <a:t>Specific HDPO vs generic DPO</a:t>
            </a:r>
          </a:p>
          <a:p>
            <a:pPr lvl="0"/>
            <a:r>
              <a:rPr lang="en-GB" sz="3000" b="1" dirty="0"/>
              <a:t>HDPO Certification &amp; Structure</a:t>
            </a:r>
          </a:p>
          <a:p>
            <a:pPr lvl="0"/>
            <a:endParaRPr lang="en-GB" sz="3000" dirty="0"/>
          </a:p>
          <a:p>
            <a:r>
              <a:rPr lang="en-GB" sz="3000" b="1" dirty="0">
                <a:ln w="3175" cmpd="sng">
                  <a:noFill/>
                </a:ln>
              </a:rPr>
              <a:t>Must</a:t>
            </a:r>
            <a:r>
              <a:rPr lang="en-GB" sz="3000" b="1" dirty="0"/>
              <a:t> - </a:t>
            </a:r>
            <a:r>
              <a:rPr lang="en-GB" sz="3000" b="1" u="sng" dirty="0"/>
              <a:t>COMMUNICATION &amp; AWARENESS</a:t>
            </a:r>
            <a:endParaRPr lang="en-GB" sz="3000" dirty="0"/>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spTree>
    <p:extLst>
      <p:ext uri="{BB962C8B-B14F-4D97-AF65-F5344CB8AC3E}">
        <p14:creationId xmlns:p14="http://schemas.microsoft.com/office/powerpoint/2010/main" val="249757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HEDNA – Hotel Electronic Distribution Network Association</a:t>
            </a:r>
            <a:endParaRPr lang="en-US" sz="3200" b="1" dirty="0"/>
          </a:p>
        </p:txBody>
      </p:sp>
      <p:sp>
        <p:nvSpPr>
          <p:cNvPr id="3" name="Content Placeholder 2"/>
          <p:cNvSpPr>
            <a:spLocks noGrp="1"/>
          </p:cNvSpPr>
          <p:nvPr>
            <p:ph idx="1"/>
          </p:nvPr>
        </p:nvSpPr>
        <p:spPr>
          <a:xfrm>
            <a:off x="811370" y="1825625"/>
            <a:ext cx="10542430" cy="3647896"/>
          </a:xfrm>
        </p:spPr>
        <p:txBody>
          <a:bodyPr/>
          <a:lstStyle/>
          <a:p>
            <a:r>
              <a:rPr lang="en-US" sz="3200" dirty="0" smtClean="0"/>
              <a:t>Participating in Work Groups</a:t>
            </a:r>
          </a:p>
          <a:p>
            <a:r>
              <a:rPr lang="en-US" sz="3200" dirty="0" smtClean="0"/>
              <a:t>Participated in the HEDNA Hackathon - Austin</a:t>
            </a:r>
          </a:p>
          <a:p>
            <a:pPr marL="0" indent="0">
              <a:buNone/>
            </a:pPr>
            <a:endParaRPr lang="en-US" dirty="0"/>
          </a:p>
        </p:txBody>
      </p:sp>
      <p:sp>
        <p:nvSpPr>
          <p:cNvPr id="4"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tophotelevents.com/wp-content/uploads/cache/images/hotel-electronic-distribution-network-association-hedna/hotel-electronic-distribution-network-association-hedna-29420148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270" y="2990002"/>
            <a:ext cx="2923504" cy="292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3627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What HFTP is doing … (pt. 1)</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9296400" cy="4351338"/>
          </a:xfrm>
        </p:spPr>
        <p:txBody>
          <a:bodyPr/>
          <a:lstStyle/>
          <a:p>
            <a:pPr marL="285750" lvl="0" indent="-285750">
              <a:spcAft>
                <a:spcPts val="1200"/>
              </a:spcAft>
            </a:pPr>
            <a:r>
              <a:rPr lang="en-US" dirty="0"/>
              <a:t>Creating an HDPO Sample Job Description to include an executive summary and sample templates/models</a:t>
            </a:r>
          </a:p>
          <a:p>
            <a:pPr marL="285750" lvl="0" indent="-285750">
              <a:spcAft>
                <a:spcPts val="1200"/>
              </a:spcAft>
            </a:pPr>
            <a:r>
              <a:rPr lang="en-US" dirty="0"/>
              <a:t>Reviewing Registration Cards</a:t>
            </a:r>
          </a:p>
          <a:p>
            <a:pPr marL="285750" lvl="0" indent="-285750">
              <a:spcAft>
                <a:spcPts val="1200"/>
              </a:spcAft>
            </a:pPr>
            <a:r>
              <a:rPr lang="en-US" dirty="0"/>
              <a:t>Gathering diagrams of personal data flow in different hospitality organizations</a:t>
            </a:r>
          </a:p>
          <a:p>
            <a:pPr marL="285750" lvl="0" indent="-285750">
              <a:spcAft>
                <a:spcPts val="1200"/>
              </a:spcAft>
            </a:pPr>
            <a:r>
              <a:rPr lang="en-US" dirty="0"/>
              <a:t>Examples of data flows (SEE slide #17)</a:t>
            </a:r>
          </a:p>
          <a:p>
            <a:pPr marL="285750" lvl="0" indent="-285750">
              <a:spcAft>
                <a:spcPts val="1200"/>
              </a:spcAft>
            </a:pPr>
            <a:r>
              <a:rPr lang="en-US" dirty="0"/>
              <a:t>Examples of hospitality project management</a:t>
            </a:r>
          </a:p>
          <a:p>
            <a:pPr marL="0" indent="0">
              <a:buNone/>
            </a:pPr>
            <a:endParaRPr lang="en-US" sz="1600" dirty="0">
              <a:ea typeface="Raleway" charset="0"/>
              <a:cs typeface="Raleway" charset="0"/>
            </a:endParaRP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9F65C609-CCFF-43FB-AB8A-70F2E8BD4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475" y="4677054"/>
            <a:ext cx="3802250" cy="1226100"/>
          </a:xfrm>
          <a:prstGeom prst="rect">
            <a:avLst/>
          </a:prstGeom>
        </p:spPr>
      </p:pic>
    </p:spTree>
    <p:extLst>
      <p:ext uri="{BB962C8B-B14F-4D97-AF65-F5344CB8AC3E}">
        <p14:creationId xmlns:p14="http://schemas.microsoft.com/office/powerpoint/2010/main" val="706074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What HFTP is doing … (pt. 2)</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9296400" cy="4351338"/>
          </a:xfrm>
        </p:spPr>
        <p:txBody>
          <a:bodyPr/>
          <a:lstStyle/>
          <a:p>
            <a:pPr marL="285750" lvl="0" indent="-285750">
              <a:spcAft>
                <a:spcPts val="1200"/>
              </a:spcAft>
            </a:pPr>
            <a:r>
              <a:rPr lang="en-US" dirty="0"/>
              <a:t>Creating conflict of interests lists</a:t>
            </a:r>
          </a:p>
          <a:p>
            <a:pPr marL="285750" lvl="0" indent="-285750">
              <a:spcAft>
                <a:spcPts val="1200"/>
              </a:spcAft>
            </a:pPr>
            <a:r>
              <a:rPr lang="en-US" dirty="0"/>
              <a:t>Creating suggested reporting lines for the HDPO</a:t>
            </a:r>
          </a:p>
          <a:p>
            <a:pPr marL="285750" lvl="0" indent="-285750">
              <a:spcAft>
                <a:spcPts val="1200"/>
              </a:spcAft>
            </a:pPr>
            <a:r>
              <a:rPr lang="en-US" dirty="0"/>
              <a:t>Ensuring GDPR glossary of terms in </a:t>
            </a:r>
            <a:r>
              <a:rPr lang="en-US" dirty="0" err="1"/>
              <a:t>Pineapplesearch</a:t>
            </a:r>
            <a:endParaRPr lang="en-US" dirty="0"/>
          </a:p>
          <a:p>
            <a:pPr marL="285750" lvl="0" indent="-285750">
              <a:spcAft>
                <a:spcPts val="1200"/>
              </a:spcAft>
            </a:pPr>
            <a:r>
              <a:rPr lang="en-US" dirty="0"/>
              <a:t>Creating a standard template for (PMS) vendors to request progress details towards GDPR compliance</a:t>
            </a:r>
          </a:p>
          <a:p>
            <a:pPr marL="285750" lvl="0" indent="-285750">
              <a:spcAft>
                <a:spcPts val="1200"/>
              </a:spcAft>
            </a:pPr>
            <a:r>
              <a:rPr lang="en-US" dirty="0"/>
              <a:t>Creating a sample privacy policy that is GDPR compliant</a:t>
            </a:r>
          </a:p>
          <a:p>
            <a:pPr marL="285750" lvl="0" indent="-285750">
              <a:spcAft>
                <a:spcPts val="1200"/>
              </a:spcAft>
            </a:pPr>
            <a:r>
              <a:rPr lang="en-US" dirty="0"/>
              <a:t>Awareness, Awareness, Awareness</a:t>
            </a:r>
          </a:p>
          <a:p>
            <a:pPr marL="285750" lvl="0" indent="-285750">
              <a:spcAft>
                <a:spcPts val="1200"/>
              </a:spcAft>
            </a:pPr>
            <a:endParaRPr lang="en-US" dirty="0"/>
          </a:p>
          <a:p>
            <a:pPr marL="342900" indent="-342900"/>
            <a:endParaRPr lang="en-US" sz="1600" dirty="0">
              <a:ea typeface="Raleway" charset="0"/>
              <a:cs typeface="Raleway" charset="0"/>
            </a:endParaRP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pic>
        <p:nvPicPr>
          <p:cNvPr id="8" name="Picture 7">
            <a:extLst>
              <a:ext uri="{FF2B5EF4-FFF2-40B4-BE49-F238E27FC236}">
                <a16:creationId xmlns="" xmlns:a16="http://schemas.microsoft.com/office/drawing/2014/main" id="{9F65C609-CCFF-43FB-AB8A-70F2E8BD4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475" y="4677054"/>
            <a:ext cx="3802250" cy="1226100"/>
          </a:xfrm>
          <a:prstGeom prst="rect">
            <a:avLst/>
          </a:prstGeom>
        </p:spPr>
      </p:pic>
    </p:spTree>
    <p:extLst>
      <p:ext uri="{BB962C8B-B14F-4D97-AF65-F5344CB8AC3E}">
        <p14:creationId xmlns:p14="http://schemas.microsoft.com/office/powerpoint/2010/main" val="20421288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GDPR Basics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GDPR</a:t>
            </a:r>
          </a:p>
        </p:txBody>
      </p:sp>
      <p:sp>
        <p:nvSpPr>
          <p:cNvPr id="8" name="Content Placeholder 7">
            <a:extLst>
              <a:ext uri="{FF2B5EF4-FFF2-40B4-BE49-F238E27FC236}">
                <a16:creationId xmlns="" xmlns:a16="http://schemas.microsoft.com/office/drawing/2014/main" id="{2AD13069-551D-43BF-BCA3-E32CCD048420}"/>
              </a:ext>
            </a:extLst>
          </p:cNvPr>
          <p:cNvSpPr>
            <a:spLocks noGrp="1"/>
          </p:cNvSpPr>
          <p:nvPr>
            <p:ph idx="1"/>
          </p:nvPr>
        </p:nvSpPr>
        <p:spPr/>
        <p:txBody>
          <a:bodyPr/>
          <a:lstStyle/>
          <a:p>
            <a:endParaRPr lang="en-US"/>
          </a:p>
        </p:txBody>
      </p:sp>
      <p:pic>
        <p:nvPicPr>
          <p:cNvPr id="9" name="Picture 8">
            <a:extLst>
              <a:ext uri="{FF2B5EF4-FFF2-40B4-BE49-F238E27FC236}">
                <a16:creationId xmlns="" xmlns:a16="http://schemas.microsoft.com/office/drawing/2014/main" id="{716194C3-5D79-4056-B77E-B2128D6FA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975" y="1825624"/>
            <a:ext cx="4664050" cy="4351339"/>
          </a:xfrm>
          <a:prstGeom prst="rect">
            <a:avLst/>
          </a:prstGeom>
        </p:spPr>
      </p:pic>
    </p:spTree>
    <p:extLst>
      <p:ext uri="{BB962C8B-B14F-4D97-AF65-F5344CB8AC3E}">
        <p14:creationId xmlns:p14="http://schemas.microsoft.com/office/powerpoint/2010/main" val="9071200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Data Security Topline Summary</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normAutofit/>
          </a:bodyPr>
          <a:lstStyle/>
          <a:p>
            <a:r>
              <a:rPr lang="en-US" dirty="0"/>
              <a:t>85% of business assets in digital form</a:t>
            </a:r>
            <a:br>
              <a:rPr lang="en-US" dirty="0"/>
            </a:br>
            <a:endParaRPr lang="en-US" dirty="0"/>
          </a:p>
          <a:p>
            <a:r>
              <a:rPr lang="en-US" dirty="0"/>
              <a:t>$6 trillion cost (aver.) per year </a:t>
            </a:r>
            <a:br>
              <a:rPr lang="en-US" dirty="0"/>
            </a:br>
            <a:endParaRPr lang="en-US" dirty="0"/>
          </a:p>
          <a:p>
            <a:r>
              <a:rPr lang="en-US" dirty="0"/>
              <a:t>$11.7 million (aver.) for security</a:t>
            </a:r>
            <a:br>
              <a:rPr lang="en-US" dirty="0"/>
            </a:br>
            <a:endParaRPr lang="en-US" dirty="0"/>
          </a:p>
          <a:p>
            <a:r>
              <a:rPr lang="en-US" dirty="0"/>
              <a:t>27.4% increase in breaches (130)</a:t>
            </a:r>
            <a:br>
              <a:rPr lang="en-US" dirty="0"/>
            </a:br>
            <a:endParaRPr lang="en-US" dirty="0"/>
          </a:p>
          <a:p>
            <a:r>
              <a:rPr lang="en-US" dirty="0"/>
              <a:t>Big Data!</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cxnSp>
        <p:nvCxnSpPr>
          <p:cNvPr id="8" name="Straight Connector 7">
            <a:extLst>
              <a:ext uri="{FF2B5EF4-FFF2-40B4-BE49-F238E27FC236}">
                <a16:creationId xmlns="" xmlns:a16="http://schemas.microsoft.com/office/drawing/2014/main" id="{7EB3D02E-0025-49CF-920F-A54C9759F3F5}"/>
              </a:ext>
            </a:extLst>
          </p:cNvPr>
          <p:cNvCxnSpPr>
            <a:cxnSpLocks/>
          </p:cNvCxnSpPr>
          <p:nvPr/>
        </p:nvCxnSpPr>
        <p:spPr>
          <a:xfrm>
            <a:off x="6418143" y="6027430"/>
            <a:ext cx="5334000" cy="0"/>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9" name="Picture 2">
            <a:hlinkClick r:id="rId3"/>
            <a:extLst>
              <a:ext uri="{FF2B5EF4-FFF2-40B4-BE49-F238E27FC236}">
                <a16:creationId xmlns="" xmlns:a16="http://schemas.microsoft.com/office/drawing/2014/main" id="{7B6D8778-647D-4143-A5F1-9FE86FE328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1669" y="2522230"/>
            <a:ext cx="2410474" cy="332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C:\Users\djohnson\Desktop\PREZI\Prezi Images\screenshots\PEAK IMAGES\120b.png">
            <a:extLst>
              <a:ext uri="{FF2B5EF4-FFF2-40B4-BE49-F238E27FC236}">
                <a16:creationId xmlns="" xmlns:a16="http://schemas.microsoft.com/office/drawing/2014/main" id="{7A418845-2829-4B8F-AB0C-55677070BD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2853" y="2028861"/>
            <a:ext cx="2410473" cy="17877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8BE7A9DB-9CC0-499E-A916-D2D0858DDD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144" y="4144772"/>
            <a:ext cx="2688181" cy="1806458"/>
          </a:xfrm>
          <a:prstGeom prst="rect">
            <a:avLst/>
          </a:prstGeom>
        </p:spPr>
      </p:pic>
    </p:spTree>
    <p:extLst>
      <p:ext uri="{BB962C8B-B14F-4D97-AF65-F5344CB8AC3E}">
        <p14:creationId xmlns:p14="http://schemas.microsoft.com/office/powerpoint/2010/main" val="37133064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Complex Landscape for Hospitality/Travel</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6075775" cy="4351338"/>
          </a:xfrm>
        </p:spPr>
        <p:txBody>
          <a:bodyPr/>
          <a:lstStyle/>
          <a:p>
            <a:r>
              <a:rPr lang="en-US" dirty="0"/>
              <a:t>Hospitality/Travel consistently in Top 3 Most Targeted (especially POS)</a:t>
            </a:r>
            <a:br>
              <a:rPr lang="en-US" dirty="0"/>
            </a:br>
            <a:endParaRPr lang="en-US" dirty="0"/>
          </a:p>
          <a:p>
            <a:r>
              <a:rPr lang="en-US" dirty="0"/>
              <a:t>Ransomware attacks increased by 27%</a:t>
            </a:r>
          </a:p>
          <a:p>
            <a:pPr lvl="1"/>
            <a:r>
              <a:rPr lang="en-US" dirty="0"/>
              <a:t>15% rate</a:t>
            </a:r>
          </a:p>
          <a:p>
            <a:pPr lvl="1"/>
            <a:r>
              <a:rPr lang="en-US" dirty="0"/>
              <a:t>23 days (aver.) to resolve</a:t>
            </a:r>
            <a:br>
              <a:rPr lang="en-US" dirty="0"/>
            </a:br>
            <a:endParaRPr lang="en-US" dirty="0"/>
          </a:p>
          <a:p>
            <a:pPr marL="171450" indent="-171450"/>
            <a:r>
              <a:rPr lang="en-US" dirty="0"/>
              <a:t>52% of data breaches are due to human error</a:t>
            </a: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cxnSp>
        <p:nvCxnSpPr>
          <p:cNvPr id="8" name="Straight Connector 7">
            <a:extLst>
              <a:ext uri="{FF2B5EF4-FFF2-40B4-BE49-F238E27FC236}">
                <a16:creationId xmlns="" xmlns:a16="http://schemas.microsoft.com/office/drawing/2014/main" id="{7EB3D02E-0025-49CF-920F-A54C9759F3F5}"/>
              </a:ext>
            </a:extLst>
          </p:cNvPr>
          <p:cNvCxnSpPr>
            <a:cxnSpLocks/>
          </p:cNvCxnSpPr>
          <p:nvPr/>
        </p:nvCxnSpPr>
        <p:spPr>
          <a:xfrm>
            <a:off x="7494814" y="6027430"/>
            <a:ext cx="4257329" cy="0"/>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6BD83531-419C-4E12-BE09-50D7AE87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814" y="1640309"/>
            <a:ext cx="4257329" cy="4257329"/>
          </a:xfrm>
          <a:prstGeom prst="rect">
            <a:avLst/>
          </a:prstGeom>
        </p:spPr>
      </p:pic>
    </p:spTree>
    <p:extLst>
      <p:ext uri="{BB962C8B-B14F-4D97-AF65-F5344CB8AC3E}">
        <p14:creationId xmlns:p14="http://schemas.microsoft.com/office/powerpoint/2010/main" val="21410346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Return: Complex Tech. Landscape</a:t>
            </a: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pic>
        <p:nvPicPr>
          <p:cNvPr id="10" name="Picture 9">
            <a:extLst>
              <a:ext uri="{FF2B5EF4-FFF2-40B4-BE49-F238E27FC236}">
                <a16:creationId xmlns="" xmlns:a16="http://schemas.microsoft.com/office/drawing/2014/main" id="{31779F18-C0AD-42A4-AFEB-AA1FFE8808DE}"/>
              </a:ext>
            </a:extLst>
          </p:cNvPr>
          <p:cNvPicPr>
            <a:picLocks noChangeAspect="1"/>
          </p:cNvPicPr>
          <p:nvPr/>
        </p:nvPicPr>
        <p:blipFill rotWithShape="1">
          <a:blip r:embed="rId3"/>
          <a:srcRect l="21667" t="23333" r="22794"/>
          <a:stretch/>
        </p:blipFill>
        <p:spPr>
          <a:xfrm>
            <a:off x="3223646" y="1551791"/>
            <a:ext cx="6254833" cy="4586903"/>
          </a:xfrm>
          <a:prstGeom prst="rect">
            <a:avLst/>
          </a:prstGeom>
        </p:spPr>
      </p:pic>
    </p:spTree>
    <p:extLst>
      <p:ext uri="{BB962C8B-B14F-4D97-AF65-F5344CB8AC3E}">
        <p14:creationId xmlns:p14="http://schemas.microsoft.com/office/powerpoint/2010/main" val="15542359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D866A579-916C-41F5-A7CC-3A2CA7DA4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079" y="1503836"/>
            <a:ext cx="8769841" cy="4701768"/>
          </a:xfrm>
          <a:prstGeom prst="rect">
            <a:avLst/>
          </a:prstGeom>
        </p:spPr>
      </p:pic>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Types of Attacks - Frequency</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647700" y="5805677"/>
            <a:ext cx="10515600" cy="604066"/>
          </a:xfrm>
        </p:spPr>
        <p:txBody>
          <a:bodyPr>
            <a:normAutofit/>
          </a:bodyPr>
          <a:lstStyle/>
          <a:p>
            <a:pPr marL="0" indent="0" algn="ctr">
              <a:buNone/>
            </a:pPr>
            <a:r>
              <a:rPr lang="en-US" sz="1400" dirty="0"/>
              <a:t>https://www.accenture.com/t20170926T072837Z__w__/us-en/_acnmedia/PDF-61/Accenture-2017-CostCyberCrimeStudy.pdf</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spTree>
    <p:extLst>
      <p:ext uri="{BB962C8B-B14F-4D97-AF65-F5344CB8AC3E}">
        <p14:creationId xmlns:p14="http://schemas.microsoft.com/office/powerpoint/2010/main" val="6133878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B49E951-3B69-4CFF-8BFE-8277EDE2F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557" y="1543517"/>
            <a:ext cx="8031885" cy="4265477"/>
          </a:xfrm>
          <a:prstGeom prst="rect">
            <a:avLst/>
          </a:prstGeom>
        </p:spPr>
      </p:pic>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Types of Attacks - Costs</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647700" y="5805677"/>
            <a:ext cx="10515600" cy="604066"/>
          </a:xfrm>
        </p:spPr>
        <p:txBody>
          <a:bodyPr>
            <a:normAutofit/>
          </a:bodyPr>
          <a:lstStyle/>
          <a:p>
            <a:pPr marL="0" indent="0" algn="ctr">
              <a:buNone/>
            </a:pPr>
            <a:r>
              <a:rPr lang="en-US" sz="1400" dirty="0"/>
              <a:t>https://www.accenture.com/t20170926T072837Z__w__/us-en/_acnmedia/PDF-61/Accenture-2017-CostCyberCrimeStudy.pdf</a:t>
            </a: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spTree>
    <p:extLst>
      <p:ext uri="{BB962C8B-B14F-4D97-AF65-F5344CB8AC3E}">
        <p14:creationId xmlns:p14="http://schemas.microsoft.com/office/powerpoint/2010/main" val="37811360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Technologies &amp; ROI</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pic>
        <p:nvPicPr>
          <p:cNvPr id="8" name="Picture 7">
            <a:extLst>
              <a:ext uri="{FF2B5EF4-FFF2-40B4-BE49-F238E27FC236}">
                <a16:creationId xmlns="" xmlns:a16="http://schemas.microsoft.com/office/drawing/2014/main" id="{CC8A2CAC-9EB1-4BCC-8916-03751811E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056" y="1556816"/>
            <a:ext cx="8513888" cy="4519623"/>
          </a:xfrm>
          <a:prstGeom prst="rect">
            <a:avLst/>
          </a:prstGeom>
        </p:spPr>
      </p:pic>
    </p:spTree>
    <p:extLst>
      <p:ext uri="{BB962C8B-B14F-4D97-AF65-F5344CB8AC3E}">
        <p14:creationId xmlns:p14="http://schemas.microsoft.com/office/powerpoint/2010/main" val="21643360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Side by Side</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pic>
        <p:nvPicPr>
          <p:cNvPr id="8" name="Picture 7">
            <a:extLst>
              <a:ext uri="{FF2B5EF4-FFF2-40B4-BE49-F238E27FC236}">
                <a16:creationId xmlns="" xmlns:a16="http://schemas.microsoft.com/office/drawing/2014/main" id="{CC8A2CAC-9EB1-4BCC-8916-03751811E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56" y="1886847"/>
            <a:ext cx="7315199" cy="3883295"/>
          </a:xfrm>
          <a:prstGeom prst="rect">
            <a:avLst/>
          </a:prstGeom>
        </p:spPr>
      </p:pic>
      <p:pic>
        <p:nvPicPr>
          <p:cNvPr id="9" name="Picture 8">
            <a:extLst>
              <a:ext uri="{FF2B5EF4-FFF2-40B4-BE49-F238E27FC236}">
                <a16:creationId xmlns="" xmlns:a16="http://schemas.microsoft.com/office/drawing/2014/main" id="{F8CB91A4-E99D-4958-8ACD-C206088C9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34" y="2065466"/>
            <a:ext cx="6481506" cy="3442120"/>
          </a:xfrm>
          <a:prstGeom prst="rect">
            <a:avLst/>
          </a:prstGeom>
        </p:spPr>
      </p:pic>
    </p:spTree>
    <p:extLst>
      <p:ext uri="{BB962C8B-B14F-4D97-AF65-F5344CB8AC3E}">
        <p14:creationId xmlns:p14="http://schemas.microsoft.com/office/powerpoint/2010/main" val="3139434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79600F-B12A-4F7B-A901-DE969D342DB9}"/>
              </a:ext>
            </a:extLst>
          </p:cNvPr>
          <p:cNvSpPr>
            <a:spLocks noGrp="1"/>
          </p:cNvSpPr>
          <p:nvPr>
            <p:ph type="title"/>
          </p:nvPr>
        </p:nvSpPr>
        <p:spPr/>
        <p:txBody>
          <a:bodyPr/>
          <a:lstStyle/>
          <a:p>
            <a:r>
              <a:rPr lang="en-US" dirty="0" err="1"/>
              <a:t>OpenTravel</a:t>
            </a:r>
            <a:r>
              <a:rPr lang="en-US" dirty="0"/>
              <a:t>	Hackathons</a:t>
            </a:r>
          </a:p>
        </p:txBody>
      </p:sp>
      <p:sp>
        <p:nvSpPr>
          <p:cNvPr id="3" name="Content Placeholder 2">
            <a:extLst>
              <a:ext uri="{FF2B5EF4-FFF2-40B4-BE49-F238E27FC236}">
                <a16:creationId xmlns="" xmlns:a16="http://schemas.microsoft.com/office/drawing/2014/main" id="{288788BF-3831-45CC-B352-D5841610993D}"/>
              </a:ext>
            </a:extLst>
          </p:cNvPr>
          <p:cNvSpPr>
            <a:spLocks noGrp="1"/>
          </p:cNvSpPr>
          <p:nvPr>
            <p:ph idx="1"/>
          </p:nvPr>
        </p:nvSpPr>
        <p:spPr>
          <a:xfrm>
            <a:off x="838200" y="1690688"/>
            <a:ext cx="10515600" cy="4486275"/>
          </a:xfrm>
        </p:spPr>
        <p:txBody>
          <a:bodyPr/>
          <a:lstStyle/>
          <a:p>
            <a:pPr marL="0" indent="0">
              <a:buNone/>
            </a:pPr>
            <a:r>
              <a:rPr lang="en-US" sz="2400" dirty="0"/>
              <a:t>Virtual Hackathons</a:t>
            </a:r>
          </a:p>
          <a:p>
            <a:r>
              <a:rPr lang="en-US" sz="2400" dirty="0"/>
              <a:t>First Virtual Hackathon Completed</a:t>
            </a:r>
          </a:p>
          <a:p>
            <a:r>
              <a:rPr lang="en-US" sz="2400" dirty="0"/>
              <a:t>APIs provided by </a:t>
            </a:r>
            <a:r>
              <a:rPr lang="en-US" sz="2400" dirty="0" err="1"/>
              <a:t>LinksRez</a:t>
            </a:r>
            <a:r>
              <a:rPr lang="en-US" sz="2400" dirty="0"/>
              <a:t>, MASAI and NDC</a:t>
            </a:r>
          </a:p>
          <a:p>
            <a:r>
              <a:rPr lang="en-US" sz="2400" dirty="0"/>
              <a:t>Sponsor – </a:t>
            </a:r>
            <a:r>
              <a:rPr lang="en-US" sz="2400" dirty="0" err="1"/>
              <a:t>LinksRez</a:t>
            </a:r>
            <a:endParaRPr lang="en-US" sz="2400" dirty="0"/>
          </a:p>
          <a:p>
            <a:r>
              <a:rPr lang="en-US" sz="2400" dirty="0"/>
              <a:t>Contributing Partner - HTNG</a:t>
            </a:r>
          </a:p>
          <a:p>
            <a:pPr marL="0" indent="0">
              <a:buNone/>
            </a:pPr>
            <a:r>
              <a:rPr lang="en-US" sz="2400" dirty="0"/>
              <a:t>Onsite Hackathons</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 xmlns:a16="http://schemas.microsoft.com/office/drawing/2014/main" id="{744D88BB-7144-422A-9939-21D20251F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974" y="1586427"/>
            <a:ext cx="3741693" cy="1802020"/>
          </a:xfrm>
          <a:prstGeom prst="rect">
            <a:avLst/>
          </a:prstGeom>
        </p:spPr>
      </p:pic>
      <p:pic>
        <p:nvPicPr>
          <p:cNvPr id="7" name="Picture 6" descr="A close up of a logo&#10;&#10;Description generated with high confidence">
            <a:extLst>
              <a:ext uri="{FF2B5EF4-FFF2-40B4-BE49-F238E27FC236}">
                <a16:creationId xmlns="" xmlns:a16="http://schemas.microsoft.com/office/drawing/2014/main" id="{43112E2C-1FEB-4C42-B1E7-0FA627878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719293"/>
            <a:ext cx="2514600" cy="666750"/>
          </a:xfrm>
          <a:prstGeom prst="rect">
            <a:avLst/>
          </a:prstGeom>
        </p:spPr>
      </p:pic>
      <p:pic>
        <p:nvPicPr>
          <p:cNvPr id="9" name="Picture 8" descr="A close up of a logo&#10;&#10;Description generated with very high confidence">
            <a:extLst>
              <a:ext uri="{FF2B5EF4-FFF2-40B4-BE49-F238E27FC236}">
                <a16:creationId xmlns="" xmlns:a16="http://schemas.microsoft.com/office/drawing/2014/main" id="{BE70DC11-CA34-4E64-9239-6D9A033F9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559" y="4706239"/>
            <a:ext cx="2860158" cy="867175"/>
          </a:xfrm>
          <a:prstGeom prst="rect">
            <a:avLst/>
          </a:prstGeom>
        </p:spPr>
      </p:pic>
      <p:pic>
        <p:nvPicPr>
          <p:cNvPr id="11" name="Picture 10" descr="A close up of a logo&#10;&#10;Description generated with very high confidence">
            <a:extLst>
              <a:ext uri="{FF2B5EF4-FFF2-40B4-BE49-F238E27FC236}">
                <a16:creationId xmlns="" xmlns:a16="http://schemas.microsoft.com/office/drawing/2014/main" id="{5BAD2827-5CDC-4271-8A5C-57B9BB2166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0322" y="4719293"/>
            <a:ext cx="1392894" cy="897870"/>
          </a:xfrm>
          <a:prstGeom prst="rect">
            <a:avLst/>
          </a:prstGeom>
        </p:spPr>
      </p:pic>
      <p:pic>
        <p:nvPicPr>
          <p:cNvPr id="13" name="Picture 12" descr="A close up of a logo&#10;&#10;Description generated with very high confidence">
            <a:extLst>
              <a:ext uri="{FF2B5EF4-FFF2-40B4-BE49-F238E27FC236}">
                <a16:creationId xmlns="" xmlns:a16="http://schemas.microsoft.com/office/drawing/2014/main" id="{B98F6951-82E0-435C-A5D7-3E008544F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9821" y="4706239"/>
            <a:ext cx="1392894" cy="1392894"/>
          </a:xfrm>
          <a:prstGeom prst="rect">
            <a:avLst/>
          </a:prstGeom>
        </p:spPr>
      </p:pic>
    </p:spTree>
    <p:extLst>
      <p:ext uri="{BB962C8B-B14F-4D97-AF65-F5344CB8AC3E}">
        <p14:creationId xmlns:p14="http://schemas.microsoft.com/office/powerpoint/2010/main" val="25533757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Data Security “The 5 Must Haves”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Data Security</a:t>
            </a:r>
          </a:p>
        </p:txBody>
      </p:sp>
      <p:cxnSp>
        <p:nvCxnSpPr>
          <p:cNvPr id="12" name="Straight Arrow Connector 11">
            <a:extLst>
              <a:ext uri="{FF2B5EF4-FFF2-40B4-BE49-F238E27FC236}">
                <a16:creationId xmlns="" xmlns:a16="http://schemas.microsoft.com/office/drawing/2014/main" id="{1315F0CF-3BF7-4F77-8E45-C2192EA2E406}"/>
              </a:ext>
            </a:extLst>
          </p:cNvPr>
          <p:cNvCxnSpPr>
            <a:cxnSpLocks/>
          </p:cNvCxnSpPr>
          <p:nvPr/>
        </p:nvCxnSpPr>
        <p:spPr>
          <a:xfrm flipH="1" flipV="1">
            <a:off x="6431817" y="2399652"/>
            <a:ext cx="2493523" cy="2080782"/>
          </a:xfrm>
          <a:prstGeom prst="straightConnector1">
            <a:avLst/>
          </a:prstGeom>
          <a:ln w="38100">
            <a:solidFill>
              <a:srgbClr val="72737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4" name="Rectangle 6">
            <a:extLst>
              <a:ext uri="{FF2B5EF4-FFF2-40B4-BE49-F238E27FC236}">
                <a16:creationId xmlns="" xmlns:a16="http://schemas.microsoft.com/office/drawing/2014/main" id="{AFF9912F-20EE-45F5-861B-77EB5C7498FB}"/>
              </a:ext>
            </a:extLst>
          </p:cNvPr>
          <p:cNvSpPr txBox="1">
            <a:spLocks/>
          </p:cNvSpPr>
          <p:nvPr/>
        </p:nvSpPr>
        <p:spPr>
          <a:xfrm>
            <a:off x="841248" y="2118360"/>
            <a:ext cx="4876800" cy="4230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5" name="Content Placeholder 3">
            <a:extLst>
              <a:ext uri="{FF2B5EF4-FFF2-40B4-BE49-F238E27FC236}">
                <a16:creationId xmlns="" xmlns:a16="http://schemas.microsoft.com/office/drawing/2014/main" id="{774F3DDF-2E30-49FB-B4ED-5F111A041CAD}"/>
              </a:ext>
            </a:extLst>
          </p:cNvPr>
          <p:cNvSpPr txBox="1">
            <a:spLocks/>
          </p:cNvSpPr>
          <p:nvPr/>
        </p:nvSpPr>
        <p:spPr>
          <a:xfrm>
            <a:off x="776659" y="1938062"/>
            <a:ext cx="8382000" cy="33055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#1 Risk Assessment</a:t>
            </a:r>
          </a:p>
          <a:p>
            <a:pPr marL="0" indent="0">
              <a:buNone/>
            </a:pPr>
            <a:r>
              <a:rPr lang="en-US" dirty="0"/>
              <a:t>#2 Penetration Test</a:t>
            </a:r>
          </a:p>
          <a:p>
            <a:pPr marL="0" indent="0">
              <a:buNone/>
            </a:pPr>
            <a:r>
              <a:rPr lang="en-US" dirty="0"/>
              <a:t>#3 Network Assessment</a:t>
            </a:r>
          </a:p>
          <a:p>
            <a:pPr marL="0" indent="0">
              <a:buNone/>
            </a:pPr>
            <a:r>
              <a:rPr lang="en-US" dirty="0"/>
              <a:t>#4 Cyber Risk Warning Alert</a:t>
            </a:r>
          </a:p>
          <a:p>
            <a:pPr marL="0" indent="0">
              <a:buNone/>
            </a:pPr>
            <a:r>
              <a:rPr lang="en-US" dirty="0"/>
              <a:t>#5 Phishing Simulator</a:t>
            </a:r>
          </a:p>
        </p:txBody>
      </p:sp>
      <p:pic>
        <p:nvPicPr>
          <p:cNvPr id="16" name="Picture 8" descr="C:\Users\djohnson\Desktop\PREZI\Prezi Images\screenshots\PEAK IMAGES\Sprite 47.png">
            <a:extLst>
              <a:ext uri="{FF2B5EF4-FFF2-40B4-BE49-F238E27FC236}">
                <a16:creationId xmlns="" xmlns:a16="http://schemas.microsoft.com/office/drawing/2014/main" id="{5195B729-B12C-4B60-85C1-4B76F76FBA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2593" y="1942553"/>
            <a:ext cx="643561" cy="4570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djohnson\Desktop\PREZI\Prezi Images\screenshots\PEAK IMAGES\010-upset.png">
            <a:extLst>
              <a:ext uri="{FF2B5EF4-FFF2-40B4-BE49-F238E27FC236}">
                <a16:creationId xmlns="" xmlns:a16="http://schemas.microsoft.com/office/drawing/2014/main" id="{CA23F8A2-8AAB-4E82-A0F3-1E6249882B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8098" y="2683323"/>
            <a:ext cx="966176" cy="10814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djohnson\Desktop\PREZI\Prezi Images\screenshots\PEAK IMAGES\010-thief.png">
            <a:extLst>
              <a:ext uri="{FF2B5EF4-FFF2-40B4-BE49-F238E27FC236}">
                <a16:creationId xmlns="" xmlns:a16="http://schemas.microsoft.com/office/drawing/2014/main" id="{8959CE8B-A5F5-42F8-8E72-B1FFC5707B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8886" y="3590820"/>
            <a:ext cx="739773" cy="95936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 xmlns:a16="http://schemas.microsoft.com/office/drawing/2014/main" id="{48A5CB09-CA5B-4E15-8A06-6AE140A50FE1}"/>
              </a:ext>
            </a:extLst>
          </p:cNvPr>
          <p:cNvCxnSpPr>
            <a:cxnSpLocks/>
          </p:cNvCxnSpPr>
          <p:nvPr/>
        </p:nvCxnSpPr>
        <p:spPr>
          <a:xfrm>
            <a:off x="8457240" y="4661876"/>
            <a:ext cx="701419"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918894C1-E4BE-488F-B748-5B40C1637E60}"/>
              </a:ext>
            </a:extLst>
          </p:cNvPr>
          <p:cNvCxnSpPr>
            <a:cxnSpLocks/>
          </p:cNvCxnSpPr>
          <p:nvPr/>
        </p:nvCxnSpPr>
        <p:spPr>
          <a:xfrm>
            <a:off x="7088641" y="3855474"/>
            <a:ext cx="701419"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CD47CB4E-0D4B-4169-BA87-81FBD93D0CD0}"/>
              </a:ext>
            </a:extLst>
          </p:cNvPr>
          <p:cNvCxnSpPr>
            <a:cxnSpLocks/>
          </p:cNvCxnSpPr>
          <p:nvPr/>
        </p:nvCxnSpPr>
        <p:spPr>
          <a:xfrm>
            <a:off x="5730398" y="2474011"/>
            <a:ext cx="701419" cy="1"/>
          </a:xfrm>
          <a:prstGeom prst="line">
            <a:avLst/>
          </a:prstGeom>
          <a:ln>
            <a:solidFill>
              <a:srgbClr val="727373"/>
            </a:solidFill>
          </a:ln>
        </p:spPr>
        <p:style>
          <a:lnRef idx="1">
            <a:schemeClr val="accent1"/>
          </a:lnRef>
          <a:fillRef idx="0">
            <a:schemeClr val="accent1"/>
          </a:fillRef>
          <a:effectRef idx="0">
            <a:schemeClr val="accent1"/>
          </a:effectRef>
          <a:fontRef idx="minor">
            <a:schemeClr val="tx1"/>
          </a:fontRef>
        </p:style>
      </p:cxnSp>
      <p:pic>
        <p:nvPicPr>
          <p:cNvPr id="22" name="Picture 4" descr="C:\Users\djohnson\Desktop\PREZI\Prezi Images\screenshots\PEAK IMAGES\40-120-hotelthief.png">
            <a:extLst>
              <a:ext uri="{FF2B5EF4-FFF2-40B4-BE49-F238E27FC236}">
                <a16:creationId xmlns="" xmlns:a16="http://schemas.microsoft.com/office/drawing/2014/main" id="{714C3AD6-7EBD-4120-AF6F-59DEB67A54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4166" y="2683323"/>
            <a:ext cx="2493338" cy="322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00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Top 5 Trends in Payments (</a:t>
            </a:r>
            <a:r>
              <a:rPr lang="en-US" sz="3200" dirty="0"/>
              <a:t>by Capgemini</a:t>
            </a:r>
            <a:r>
              <a:rPr lang="en-US" dirty="0"/>
              <a:t>)</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10515600" cy="4351338"/>
          </a:xfrm>
        </p:spPr>
        <p:txBody>
          <a:bodyPr/>
          <a:lstStyle/>
          <a:p>
            <a:r>
              <a:rPr lang="en-US" dirty="0"/>
              <a:t>Trend 01: Banks becoming platform players to aid collaboration, retain payments’ role</a:t>
            </a:r>
          </a:p>
          <a:p>
            <a:r>
              <a:rPr lang="en-US" dirty="0"/>
              <a:t>Trend 02: Infrastructure rationalization is likely as payments intermediaries come together or evolve</a:t>
            </a:r>
          </a:p>
          <a:p>
            <a:r>
              <a:rPr lang="en-US" dirty="0"/>
              <a:t>Trend 03: Payment vendors and banks are expected to consolidate their operations to form larger groups</a:t>
            </a:r>
          </a:p>
          <a:p>
            <a:r>
              <a:rPr lang="en-US" dirty="0"/>
              <a:t>Trend 04: Open APIs enable stakeholder collaboration</a:t>
            </a:r>
          </a:p>
          <a:p>
            <a:r>
              <a:rPr lang="en-US" dirty="0"/>
              <a:t>Trend 05: Alternate payment channels such as contactless and wearables gain acceptance</a:t>
            </a: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3074" name="Picture 2" descr="Image result for capgemini">
            <a:extLst>
              <a:ext uri="{FF2B5EF4-FFF2-40B4-BE49-F238E27FC236}">
                <a16:creationId xmlns="" xmlns:a16="http://schemas.microsoft.com/office/drawing/2014/main" id="{B6D37474-A439-4DD8-937A-D22E19B9F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5" y="183357"/>
            <a:ext cx="1669750" cy="111374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 xmlns:a16="http://schemas.microsoft.com/office/drawing/2014/main" id="{9BA17D40-C5C4-4506-BC0A-EF5DCD3A96C1}"/>
              </a:ext>
            </a:extLst>
          </p:cNvPr>
          <p:cNvSpPr txBox="1">
            <a:spLocks/>
          </p:cNvSpPr>
          <p:nvPr/>
        </p:nvSpPr>
        <p:spPr>
          <a:xfrm>
            <a:off x="154081" y="5827260"/>
            <a:ext cx="11914094" cy="635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https://www.capgemini.com/wp-content/uploads/2017/12/payments-trends_2018.pdf</a:t>
            </a:r>
          </a:p>
        </p:txBody>
      </p:sp>
    </p:spTree>
    <p:extLst>
      <p:ext uri="{BB962C8B-B14F-4D97-AF65-F5344CB8AC3E}">
        <p14:creationId xmlns:p14="http://schemas.microsoft.com/office/powerpoint/2010/main" val="26678046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Top 10 Trends in Payments (</a:t>
            </a:r>
            <a:r>
              <a:rPr lang="en-US" sz="3200" dirty="0"/>
              <a:t>by Capgemini</a:t>
            </a:r>
            <a:r>
              <a:rPr lang="en-US" dirty="0"/>
              <a:t>)</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normAutofit lnSpcReduction="10000"/>
          </a:bodyPr>
          <a:lstStyle/>
          <a:p>
            <a:r>
              <a:rPr lang="en-US" dirty="0"/>
              <a:t>Trend 06: Banks and </a:t>
            </a:r>
            <a:r>
              <a:rPr lang="en-US" dirty="0" err="1"/>
              <a:t>FinTechs</a:t>
            </a:r>
            <a:r>
              <a:rPr lang="en-US" dirty="0"/>
              <a:t> explore distributed ledger technology to transform cross-boarder payments</a:t>
            </a:r>
          </a:p>
          <a:p>
            <a:r>
              <a:rPr lang="en-US" dirty="0"/>
              <a:t>Trend 07: Instant payments processing likely to become the ‘new normal’ for corporate treasurers, industry at large</a:t>
            </a:r>
          </a:p>
          <a:p>
            <a:r>
              <a:rPr lang="en-US" dirty="0"/>
              <a:t>Trend 08: As global cyberattacks rise, regulators focus on data-privacy law compliance</a:t>
            </a:r>
          </a:p>
          <a:p>
            <a:r>
              <a:rPr lang="en-US" dirty="0"/>
              <a:t>Trend 09: Robotic process automation, machine learning help payment service providers in fraud detection</a:t>
            </a:r>
          </a:p>
          <a:p>
            <a:r>
              <a:rPr lang="en-US" dirty="0"/>
              <a:t>Trend 10: Payments firms continue to invest in advanced authentication technologies to fight fraud and data breaches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8" name="Picture 2" descr="Image result for capgemini">
            <a:extLst>
              <a:ext uri="{FF2B5EF4-FFF2-40B4-BE49-F238E27FC236}">
                <a16:creationId xmlns="" xmlns:a16="http://schemas.microsoft.com/office/drawing/2014/main" id="{D1AA1209-7222-418C-894B-200FEBCDDC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5" y="183357"/>
            <a:ext cx="1669750" cy="111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454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PCI DSS News in 2018</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199" y="1825625"/>
            <a:ext cx="10759633" cy="4351338"/>
          </a:xfrm>
        </p:spPr>
        <p:txBody>
          <a:bodyPr/>
          <a:lstStyle/>
          <a:p>
            <a:pPr marL="514350" indent="-514350">
              <a:buFont typeface="+mj-lt"/>
              <a:buAutoNum type="arabicPeriod"/>
            </a:pPr>
            <a:r>
              <a:rPr lang="en-US" dirty="0"/>
              <a:t>PCI DSS 3.2 Effective Date for New Requirements has Come and Gone</a:t>
            </a:r>
          </a:p>
          <a:p>
            <a:pPr lvl="1"/>
            <a:r>
              <a:rPr lang="en-US" dirty="0"/>
              <a:t>Change mgmt. processes to confirm requirements are in place</a:t>
            </a:r>
          </a:p>
          <a:p>
            <a:pPr lvl="1"/>
            <a:r>
              <a:rPr lang="en-US" dirty="0"/>
              <a:t>Multi-factor authentication for all non-console administrative access</a:t>
            </a:r>
          </a:p>
          <a:p>
            <a:pPr lvl="1"/>
            <a:r>
              <a:rPr lang="en-US" dirty="0"/>
              <a:t>Maintain documented description of cryptographic architecture</a:t>
            </a:r>
          </a:p>
          <a:p>
            <a:pPr lvl="1"/>
            <a:r>
              <a:rPr lang="en-US" dirty="0"/>
              <a:t>Detect and respond to failures</a:t>
            </a:r>
          </a:p>
          <a:p>
            <a:pPr lvl="1"/>
            <a:r>
              <a:rPr lang="en-US" dirty="0"/>
              <a:t>Perform pen test on segmentation controls every six months</a:t>
            </a:r>
          </a:p>
          <a:p>
            <a:pPr lvl="1"/>
            <a:r>
              <a:rPr lang="en-US" dirty="0"/>
              <a:t>Establish PCI DSS compliance program</a:t>
            </a:r>
          </a:p>
          <a:p>
            <a:pPr lvl="1"/>
            <a:r>
              <a:rPr lang="en-US" dirty="0"/>
              <a:t>Quarterly reviews of policies and procedures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9" name="Picture 8">
            <a:extLst>
              <a:ext uri="{FF2B5EF4-FFF2-40B4-BE49-F238E27FC236}">
                <a16:creationId xmlns="" xmlns:a16="http://schemas.microsoft.com/office/drawing/2014/main" id="{B865E5AA-A83F-4738-8688-9BD3C36FE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05" y="209418"/>
            <a:ext cx="1554516" cy="1061621"/>
          </a:xfrm>
          <a:prstGeom prst="rect">
            <a:avLst/>
          </a:prstGeom>
        </p:spPr>
      </p:pic>
    </p:spTree>
    <p:extLst>
      <p:ext uri="{BB962C8B-B14F-4D97-AF65-F5344CB8AC3E}">
        <p14:creationId xmlns:p14="http://schemas.microsoft.com/office/powerpoint/2010/main" val="34223144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PCI DSS News in 2018</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199" y="1825625"/>
            <a:ext cx="10759633" cy="4351338"/>
          </a:xfrm>
        </p:spPr>
        <p:txBody>
          <a:bodyPr/>
          <a:lstStyle/>
          <a:p>
            <a:pPr marL="514350" indent="-514350">
              <a:buFont typeface="+mj-lt"/>
              <a:buAutoNum type="arabicPeriod" startAt="2"/>
            </a:pPr>
            <a:r>
              <a:rPr lang="en-US" dirty="0"/>
              <a:t>June 30, 2018 is the Deadline for SSL/Early TLS Migration</a:t>
            </a:r>
          </a:p>
          <a:p>
            <a:pPr lvl="1"/>
            <a:r>
              <a:rPr lang="en-US" dirty="0"/>
              <a:t>Secure Sockets Layer (SSL) and early versions of Transport Layer Security (TLS) are no longer considered secure forms of encryption.</a:t>
            </a:r>
          </a:p>
          <a:p>
            <a:pPr lvl="1"/>
            <a:r>
              <a:rPr lang="en-US" dirty="0"/>
              <a:t>It is critically important that organizations upgrade to a secure version of TLS – such as TLS v1.2 or higher – as soon as possible and disable any fallback to SSL/early TLS.</a:t>
            </a:r>
            <a:br>
              <a:rPr lang="en-US" dirty="0"/>
            </a:br>
            <a:endParaRPr lang="en-US" dirty="0"/>
          </a:p>
          <a:p>
            <a:pPr marL="457200" lvl="1" indent="0">
              <a:buNone/>
            </a:pPr>
            <a:r>
              <a:rPr lang="en-US" b="1" dirty="0"/>
              <a:t>Note: </a:t>
            </a:r>
            <a:r>
              <a:rPr lang="en-US" dirty="0"/>
              <a:t>POS POI terminals that are verified as not being susceptible to any known exploits, and the service provider termination points to which they connect, may continue using SSL/early TLS as a security control.  </a:t>
            </a: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8" name="Picture 7">
            <a:extLst>
              <a:ext uri="{FF2B5EF4-FFF2-40B4-BE49-F238E27FC236}">
                <a16:creationId xmlns="" xmlns:a16="http://schemas.microsoft.com/office/drawing/2014/main" id="{B9345FC7-FAA9-4376-B3EF-00A3EF1BD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06" y="209418"/>
            <a:ext cx="1554516" cy="1061621"/>
          </a:xfrm>
          <a:prstGeom prst="rect">
            <a:avLst/>
          </a:prstGeom>
        </p:spPr>
      </p:pic>
    </p:spTree>
    <p:extLst>
      <p:ext uri="{BB962C8B-B14F-4D97-AF65-F5344CB8AC3E}">
        <p14:creationId xmlns:p14="http://schemas.microsoft.com/office/powerpoint/2010/main" val="15685527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PCI DSS News in 2018</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7044160" cy="4351338"/>
          </a:xfrm>
        </p:spPr>
        <p:txBody>
          <a:bodyPr/>
          <a:lstStyle/>
          <a:p>
            <a:pPr marL="514350" indent="-514350">
              <a:buFont typeface="+mj-lt"/>
              <a:buAutoNum type="arabicPeriod" startAt="3"/>
            </a:pPr>
            <a:r>
              <a:rPr lang="en-US" dirty="0"/>
              <a:t>Minor PCI DSS Revision Expected this Year</a:t>
            </a:r>
          </a:p>
          <a:p>
            <a:pPr lvl="1"/>
            <a:r>
              <a:rPr lang="en-US" dirty="0"/>
              <a:t>A minor revision to PCI DSS v3.2 is planned for mid-2018. </a:t>
            </a:r>
          </a:p>
          <a:p>
            <a:pPr lvl="1"/>
            <a:r>
              <a:rPr lang="en-US" dirty="0"/>
              <a:t>No new requirements are planned for this revision.</a:t>
            </a:r>
            <a:br>
              <a:rPr lang="en-US" dirty="0"/>
            </a:br>
            <a:endParaRPr lang="en-US" dirty="0"/>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8" name="Picture 7">
            <a:extLst>
              <a:ext uri="{FF2B5EF4-FFF2-40B4-BE49-F238E27FC236}">
                <a16:creationId xmlns="" xmlns:a16="http://schemas.microsoft.com/office/drawing/2014/main" id="{B9345FC7-FAA9-4376-B3EF-00A3EF1BD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06" y="209418"/>
            <a:ext cx="1554516" cy="1061621"/>
          </a:xfrm>
          <a:prstGeom prst="rect">
            <a:avLst/>
          </a:prstGeom>
        </p:spPr>
      </p:pic>
      <p:pic>
        <p:nvPicPr>
          <p:cNvPr id="1026" name="Picture 2" descr="Image result for happy meme">
            <a:extLst>
              <a:ext uri="{FF2B5EF4-FFF2-40B4-BE49-F238E27FC236}">
                <a16:creationId xmlns="" xmlns:a16="http://schemas.microsoft.com/office/drawing/2014/main" id="{587D3449-0F55-46D1-8741-789783F5B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941" y="1825625"/>
            <a:ext cx="3186891" cy="409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5708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PCI DSS News in 2018</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a:xfrm>
            <a:off x="838200" y="1825625"/>
            <a:ext cx="4347258" cy="4351338"/>
          </a:xfrm>
        </p:spPr>
        <p:txBody>
          <a:bodyPr/>
          <a:lstStyle/>
          <a:p>
            <a:pPr marL="514350" indent="-514350">
              <a:buFont typeface="+mj-lt"/>
              <a:buAutoNum type="arabicPeriod" startAt="4"/>
            </a:pPr>
            <a:r>
              <a:rPr lang="en-US" dirty="0"/>
              <a:t>Full PCI DSS Revision is Under Development</a:t>
            </a:r>
          </a:p>
          <a:p>
            <a:pPr marL="457200" lvl="1" indent="0">
              <a:buNone/>
            </a:pPr>
            <a:r>
              <a:rPr lang="en-US" dirty="0"/>
              <a:t/>
            </a:r>
            <a:br>
              <a:rPr lang="en-US" dirty="0"/>
            </a:br>
            <a:endParaRPr lang="en-US" dirty="0"/>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8" name="Picture 7">
            <a:extLst>
              <a:ext uri="{FF2B5EF4-FFF2-40B4-BE49-F238E27FC236}">
                <a16:creationId xmlns="" xmlns:a16="http://schemas.microsoft.com/office/drawing/2014/main" id="{B9345FC7-FAA9-4376-B3EF-00A3EF1BD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06" y="209418"/>
            <a:ext cx="1554516" cy="1061621"/>
          </a:xfrm>
          <a:prstGeom prst="rect">
            <a:avLst/>
          </a:prstGeom>
        </p:spPr>
      </p:pic>
      <p:pic>
        <p:nvPicPr>
          <p:cNvPr id="2050" name="Picture 2" descr="Image result for are you kidding me meme">
            <a:extLst>
              <a:ext uri="{FF2B5EF4-FFF2-40B4-BE49-F238E27FC236}">
                <a16:creationId xmlns="" xmlns:a16="http://schemas.microsoft.com/office/drawing/2014/main" id="{AB2A22BE-36CF-421D-92DB-C880F5CC78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5377" y="1888685"/>
            <a:ext cx="6227803" cy="405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8062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PCI DSS Goals</a:t>
            </a: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8" name="Picture 7">
            <a:extLst>
              <a:ext uri="{FF2B5EF4-FFF2-40B4-BE49-F238E27FC236}">
                <a16:creationId xmlns="" xmlns:a16="http://schemas.microsoft.com/office/drawing/2014/main" id="{B9345FC7-FAA9-4376-B3EF-00A3EF1BDB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06" y="209418"/>
            <a:ext cx="1554516" cy="1061621"/>
          </a:xfrm>
          <a:prstGeom prst="rect">
            <a:avLst/>
          </a:prstGeom>
        </p:spPr>
      </p:pic>
      <p:pic>
        <p:nvPicPr>
          <p:cNvPr id="4" name="Picture 3">
            <a:extLst>
              <a:ext uri="{FF2B5EF4-FFF2-40B4-BE49-F238E27FC236}">
                <a16:creationId xmlns="" xmlns:a16="http://schemas.microsoft.com/office/drawing/2014/main" id="{B1C35DCF-1BC8-4FA6-AEFE-FB2732B43383}"/>
              </a:ext>
            </a:extLst>
          </p:cNvPr>
          <p:cNvPicPr>
            <a:picLocks noChangeAspect="1"/>
          </p:cNvPicPr>
          <p:nvPr/>
        </p:nvPicPr>
        <p:blipFill rotWithShape="1">
          <a:blip r:embed="rId4"/>
          <a:srcRect l="27889" t="36778" r="28282" b="19105"/>
          <a:stretch/>
        </p:blipFill>
        <p:spPr>
          <a:xfrm>
            <a:off x="1847365" y="1543517"/>
            <a:ext cx="8423949" cy="4504785"/>
          </a:xfrm>
          <a:prstGeom prst="rect">
            <a:avLst/>
          </a:prstGeom>
        </p:spPr>
      </p:pic>
    </p:spTree>
    <p:extLst>
      <p:ext uri="{BB962C8B-B14F-4D97-AF65-F5344CB8AC3E}">
        <p14:creationId xmlns:p14="http://schemas.microsoft.com/office/powerpoint/2010/main" val="35415598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Software-based PIN on COTS Standard</a:t>
            </a:r>
          </a:p>
        </p:txBody>
      </p:sp>
      <p:sp>
        <p:nvSpPr>
          <p:cNvPr id="3" name="Content Placeholder 2">
            <a:extLst>
              <a:ext uri="{FF2B5EF4-FFF2-40B4-BE49-F238E27FC236}">
                <a16:creationId xmlns="" xmlns:a16="http://schemas.microsoft.com/office/drawing/2014/main" id="{2C77E04B-3087-4533-9FCF-DC3E151B4C05}"/>
              </a:ext>
            </a:extLst>
          </p:cNvPr>
          <p:cNvSpPr>
            <a:spLocks noGrp="1"/>
          </p:cNvSpPr>
          <p:nvPr>
            <p:ph idx="1"/>
          </p:nvPr>
        </p:nvSpPr>
        <p:spPr/>
        <p:txBody>
          <a:bodyPr/>
          <a:lstStyle/>
          <a:p>
            <a:r>
              <a:rPr lang="en-US" dirty="0"/>
              <a:t>Software-based approach to protect PIN entry on COTS</a:t>
            </a:r>
          </a:p>
          <a:p>
            <a:r>
              <a:rPr lang="en-US" dirty="0"/>
              <a:t>For Contact and Contactless transactions</a:t>
            </a:r>
          </a:p>
          <a:p>
            <a:r>
              <a:rPr lang="en-US" dirty="0"/>
              <a:t>PIN entry with Secure Card Reader</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430705" y="450205"/>
            <a:ext cx="2125163" cy="461665"/>
          </a:xfrm>
          <a:prstGeom prst="rect">
            <a:avLst/>
          </a:prstGeom>
          <a:noFill/>
        </p:spPr>
        <p:txBody>
          <a:bodyPr wrap="square" rtlCol="0">
            <a:spAutoFit/>
          </a:bodyPr>
          <a:lstStyle/>
          <a:p>
            <a:pPr algn="ctr"/>
            <a:r>
              <a:rPr lang="en-US" sz="2400" b="1" dirty="0">
                <a:solidFill>
                  <a:schemeClr val="bg1"/>
                </a:solidFill>
              </a:rPr>
              <a:t>Payments</a:t>
            </a:r>
          </a:p>
        </p:txBody>
      </p:sp>
      <p:pic>
        <p:nvPicPr>
          <p:cNvPr id="8" name="Picture 7">
            <a:extLst>
              <a:ext uri="{FF2B5EF4-FFF2-40B4-BE49-F238E27FC236}">
                <a16:creationId xmlns="" xmlns:a16="http://schemas.microsoft.com/office/drawing/2014/main" id="{B9345FC7-FAA9-4376-B3EF-00A3EF1BD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092" y="2754775"/>
            <a:ext cx="4885897" cy="3336710"/>
          </a:xfrm>
          <a:prstGeom prst="rect">
            <a:avLst/>
          </a:prstGeom>
        </p:spPr>
      </p:pic>
    </p:spTree>
    <p:extLst>
      <p:ext uri="{BB962C8B-B14F-4D97-AF65-F5344CB8AC3E}">
        <p14:creationId xmlns:p14="http://schemas.microsoft.com/office/powerpoint/2010/main" val="274704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F2FB2-4510-491D-AFE8-F0E72D4A46C5}"/>
              </a:ext>
            </a:extLst>
          </p:cNvPr>
          <p:cNvSpPr>
            <a:spLocks noGrp="1"/>
          </p:cNvSpPr>
          <p:nvPr>
            <p:ph type="title"/>
          </p:nvPr>
        </p:nvSpPr>
        <p:spPr>
          <a:xfrm>
            <a:off x="0" y="1"/>
            <a:ext cx="12192000" cy="1480456"/>
          </a:xfrm>
        </p:spPr>
        <p:txBody>
          <a:bodyPr/>
          <a:lstStyle/>
          <a:p>
            <a:pPr algn="ctr"/>
            <a:r>
              <a:rPr lang="en-US" dirty="0"/>
              <a:t>Any questions?</a:t>
            </a:r>
          </a:p>
        </p:txBody>
      </p:sp>
      <p:sp>
        <p:nvSpPr>
          <p:cNvPr id="4" name="TextBox 3">
            <a:extLst>
              <a:ext uri="{FF2B5EF4-FFF2-40B4-BE49-F238E27FC236}">
                <a16:creationId xmlns="" xmlns:a16="http://schemas.microsoft.com/office/drawing/2014/main" id="{20D86261-3004-42D9-AC24-E2BBF2D00C33}"/>
              </a:ext>
            </a:extLst>
          </p:cNvPr>
          <p:cNvSpPr txBox="1"/>
          <p:nvPr/>
        </p:nvSpPr>
        <p:spPr>
          <a:xfrm>
            <a:off x="1020696" y="3816628"/>
            <a:ext cx="10150608" cy="369332"/>
          </a:xfrm>
          <a:prstGeom prst="rect">
            <a:avLst/>
          </a:prstGeom>
          <a:noFill/>
        </p:spPr>
        <p:txBody>
          <a:bodyPr wrap="square" rtlCol="0">
            <a:spAutoFit/>
          </a:bodyPr>
          <a:lstStyle/>
          <a:p>
            <a:pPr algn="ctr"/>
            <a:endParaRPr lang="en-US" dirty="0">
              <a:highlight>
                <a:srgbClr val="FFFF00"/>
              </a:highlight>
            </a:endParaRPr>
          </a:p>
        </p:txBody>
      </p:sp>
      <p:sp>
        <p:nvSpPr>
          <p:cNvPr id="5" name="Diagonal Stripe 4">
            <a:extLst>
              <a:ext uri="{FF2B5EF4-FFF2-40B4-BE49-F238E27FC236}">
                <a16:creationId xmlns="" xmlns:a16="http://schemas.microsoft.com/office/drawing/2014/main" id="{FBFBE8CD-0F64-4F9F-BB1B-57D4EB35D47C}"/>
              </a:ext>
            </a:extLst>
          </p:cNvPr>
          <p:cNvSpPr/>
          <p:nvPr/>
        </p:nvSpPr>
        <p:spPr>
          <a:xfrm rot="5400000">
            <a:off x="10318400" y="-198576"/>
            <a:ext cx="1689801" cy="2057400"/>
          </a:xfrm>
          <a:prstGeom prst="diagStripe">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 xmlns:a16="http://schemas.microsoft.com/office/drawing/2014/main" id="{9A489A5A-4817-4774-B298-CF7E12268614}"/>
              </a:ext>
            </a:extLst>
          </p:cNvPr>
          <p:cNvSpPr txBox="1"/>
          <p:nvPr/>
        </p:nvSpPr>
        <p:spPr>
          <a:xfrm rot="2413654">
            <a:off x="10291219" y="376089"/>
            <a:ext cx="2125163" cy="461665"/>
          </a:xfrm>
          <a:prstGeom prst="rect">
            <a:avLst/>
          </a:prstGeom>
          <a:noFill/>
        </p:spPr>
        <p:txBody>
          <a:bodyPr wrap="square" rtlCol="0">
            <a:spAutoFit/>
          </a:bodyPr>
          <a:lstStyle/>
          <a:p>
            <a:pPr algn="ctr"/>
            <a:r>
              <a:rPr lang="en-US" sz="2400" b="1" dirty="0">
                <a:solidFill>
                  <a:schemeClr val="bg1"/>
                </a:solidFill>
              </a:rPr>
              <a:t>Q&amp;A</a:t>
            </a:r>
          </a:p>
        </p:txBody>
      </p:sp>
      <p:pic>
        <p:nvPicPr>
          <p:cNvPr id="9" name="Picture 2" descr="C:\Users\djohnson\Desktop\PREZI\wkqa.jpg">
            <a:extLst>
              <a:ext uri="{FF2B5EF4-FFF2-40B4-BE49-F238E27FC236}">
                <a16:creationId xmlns="" xmlns:a16="http://schemas.microsoft.com/office/drawing/2014/main" id="{95057A71-6E13-49AE-9F06-9D638F8E0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584" y="1697660"/>
            <a:ext cx="8390831" cy="4237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60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8E192E-E6C9-4F2A-BF30-994A50F9BFBD}"/>
              </a:ext>
            </a:extLst>
          </p:cNvPr>
          <p:cNvSpPr>
            <a:spLocks noGrp="1"/>
          </p:cNvSpPr>
          <p:nvPr>
            <p:ph type="ctrTitle"/>
          </p:nvPr>
        </p:nvSpPr>
        <p:spPr>
          <a:xfrm>
            <a:off x="1524000" y="2356834"/>
            <a:ext cx="9144000" cy="1240661"/>
          </a:xfrm>
        </p:spPr>
        <p:txBody>
          <a:bodyPr>
            <a:normAutofit/>
          </a:bodyPr>
          <a:lstStyle/>
          <a:p>
            <a:r>
              <a:rPr lang="en-US" sz="2400" b="1" dirty="0"/>
              <a:t>Introduction/Current Technology State</a:t>
            </a:r>
          </a:p>
        </p:txBody>
      </p:sp>
      <p:pic>
        <p:nvPicPr>
          <p:cNvPr id="8" name="Picture 7">
            <a:extLst>
              <a:ext uri="{FF2B5EF4-FFF2-40B4-BE49-F238E27FC236}">
                <a16:creationId xmlns:a16="http://schemas.microsoft.com/office/drawing/2014/main" xmlns="" id="{6411E790-7911-4FE4-A3B8-21EFC0DA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45" y="5624102"/>
            <a:ext cx="3633216" cy="774192"/>
          </a:xfrm>
          <a:prstGeom prst="rect">
            <a:avLst/>
          </a:prstGeom>
        </p:spPr>
      </p:pic>
      <p:pic>
        <p:nvPicPr>
          <p:cNvPr id="7" name="Picture 6">
            <a:extLst>
              <a:ext uri="{FF2B5EF4-FFF2-40B4-BE49-F238E27FC236}">
                <a16:creationId xmlns:a16="http://schemas.microsoft.com/office/drawing/2014/main" xmlns="" id="{A2F3312E-C213-44B0-A3AD-6F19DC78D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7"/>
            <a:ext cx="12192000" cy="16412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626" y="4351624"/>
            <a:ext cx="2346960" cy="1335024"/>
          </a:xfrm>
          <a:prstGeom prst="rect">
            <a:avLst/>
          </a:prstGeom>
        </p:spPr>
      </p:pic>
      <p:sp>
        <p:nvSpPr>
          <p:cNvPr id="6" name="Rectangle 5"/>
          <p:cNvSpPr/>
          <p:nvPr/>
        </p:nvSpPr>
        <p:spPr>
          <a:xfrm>
            <a:off x="7894916" y="5686648"/>
            <a:ext cx="3668377" cy="369332"/>
          </a:xfrm>
          <a:prstGeom prst="rect">
            <a:avLst/>
          </a:prstGeom>
        </p:spPr>
        <p:txBody>
          <a:bodyPr wrap="none">
            <a:spAutoFit/>
          </a:bodyPr>
          <a:lstStyle/>
          <a:p>
            <a:r>
              <a:rPr lang="en-US" dirty="0"/>
              <a:t>THE ULTIMATE RESERVATION SYSTEM</a:t>
            </a:r>
          </a:p>
        </p:txBody>
      </p:sp>
    </p:spTree>
    <p:extLst>
      <p:ext uri="{BB962C8B-B14F-4D97-AF65-F5344CB8AC3E}">
        <p14:creationId xmlns:p14="http://schemas.microsoft.com/office/powerpoint/2010/main" val="35283859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8264"/>
            <a:ext cx="12192000" cy="1433186"/>
          </a:xfrm>
        </p:spPr>
        <p:txBody>
          <a:bodyPr>
            <a:noAutofit/>
          </a:bodyPr>
          <a:lstStyle/>
          <a:p>
            <a:pPr algn="ctr"/>
            <a:r>
              <a:rPr lang="en-US" sz="2800" dirty="0" err="1">
                <a:latin typeface="+mn-lt"/>
                <a:ea typeface="+mn-ea"/>
                <a:cs typeface="+mn-cs"/>
              </a:rPr>
              <a:t>OpenTravel</a:t>
            </a:r>
            <a:r>
              <a:rPr lang="en-US" sz="2800" dirty="0">
                <a:latin typeface="+mn-lt"/>
                <a:ea typeface="+mn-ea"/>
                <a:cs typeface="+mn-cs"/>
              </a:rPr>
              <a:t> Challenge - Interactive Roundtable Session: </a:t>
            </a:r>
            <a:br>
              <a:rPr lang="en-US" sz="2800" dirty="0">
                <a:latin typeface="+mn-lt"/>
                <a:ea typeface="+mn-ea"/>
                <a:cs typeface="+mn-cs"/>
              </a:rPr>
            </a:br>
            <a:r>
              <a:rPr lang="en-US" sz="2800" dirty="0">
                <a:latin typeface="+mn-lt"/>
                <a:ea typeface="+mn-ea"/>
                <a:cs typeface="+mn-cs"/>
              </a:rPr>
              <a:t>Solutions for the Consumer Travel Experience Utilizing </a:t>
            </a:r>
            <a:r>
              <a:rPr lang="en-US" sz="2800" dirty="0" err="1">
                <a:latin typeface="+mn-lt"/>
                <a:ea typeface="+mn-ea"/>
                <a:cs typeface="+mn-cs"/>
              </a:rPr>
              <a:t>OpenTravel</a:t>
            </a:r>
            <a:r>
              <a:rPr lang="en-US" sz="2800" dirty="0">
                <a:latin typeface="+mn-lt"/>
                <a:ea typeface="+mn-ea"/>
                <a:cs typeface="+mn-cs"/>
              </a:rPr>
              <a:t> Standards</a:t>
            </a:r>
          </a:p>
        </p:txBody>
      </p:sp>
      <p:sp>
        <p:nvSpPr>
          <p:cNvPr id="3" name="TextBox 2">
            <a:extLst>
              <a:ext uri="{FF2B5EF4-FFF2-40B4-BE49-F238E27FC236}">
                <a16:creationId xmlns:a16="http://schemas.microsoft.com/office/drawing/2014/main" xmlns="" id="{3F7BDF77-A6FE-4E95-96AA-77B03DE6D73D}"/>
              </a:ext>
            </a:extLst>
          </p:cNvPr>
          <p:cNvSpPr txBox="1"/>
          <p:nvPr/>
        </p:nvSpPr>
        <p:spPr>
          <a:xfrm>
            <a:off x="338667" y="1575734"/>
            <a:ext cx="11237976" cy="1723549"/>
          </a:xfrm>
          <a:prstGeom prst="rect">
            <a:avLst/>
          </a:prstGeom>
          <a:noFill/>
        </p:spPr>
        <p:txBody>
          <a:bodyPr wrap="square" rtlCol="0">
            <a:spAutoFit/>
          </a:bodyPr>
          <a:lstStyle/>
          <a:p>
            <a:pPr algn="ctr"/>
            <a:r>
              <a:rPr lang="en-US" b="1" dirty="0" err="1"/>
              <a:t>OpenTravel</a:t>
            </a:r>
            <a:r>
              <a:rPr lang="en-US" b="1" dirty="0"/>
              <a:t> Challenge 2.0 – Interactive Roundtable Session:</a:t>
            </a:r>
            <a:br>
              <a:rPr lang="en-US" b="1" dirty="0"/>
            </a:br>
            <a:r>
              <a:rPr lang="en-US" b="1" dirty="0"/>
              <a:t>Solutions for the Consumer Travel Experience Utilizing </a:t>
            </a:r>
            <a:r>
              <a:rPr lang="en-US" b="1" dirty="0" err="1"/>
              <a:t>OpenTravel</a:t>
            </a:r>
            <a:r>
              <a:rPr lang="en-US" b="1" dirty="0"/>
              <a:t/>
            </a:r>
            <a:br>
              <a:rPr lang="en-US" b="1" dirty="0"/>
            </a:br>
            <a:r>
              <a:rPr lang="en-US" b="1" dirty="0"/>
              <a:t>April 12, 2018</a:t>
            </a:r>
            <a:br>
              <a:rPr lang="en-US" b="1" dirty="0"/>
            </a:br>
            <a:r>
              <a:rPr lang="en-US" b="1" dirty="0"/>
              <a:t>16:00 -17:00</a:t>
            </a:r>
            <a:br>
              <a:rPr lang="en-US" b="1" dirty="0"/>
            </a:br>
            <a:r>
              <a:rPr lang="en-US" b="1" dirty="0"/>
              <a:t>RAI Amsterdam Convention Centre, Congress Centre</a:t>
            </a:r>
            <a:endParaRPr lang="en-US" dirty="0"/>
          </a:p>
          <a:p>
            <a:pPr algn="ctr"/>
            <a:endParaRPr lang="en-US" sz="1600" dirty="0">
              <a:highlight>
                <a:srgbClr val="FFFF00"/>
              </a:highlight>
            </a:endParaRPr>
          </a:p>
        </p:txBody>
      </p:sp>
      <p:sp>
        <p:nvSpPr>
          <p:cNvPr id="4" name="Content Placeholder 2">
            <a:extLst>
              <a:ext uri="{FF2B5EF4-FFF2-40B4-BE49-F238E27FC236}">
                <a16:creationId xmlns:a16="http://schemas.microsoft.com/office/drawing/2014/main" xmlns="" id="{3EB69601-3EB6-4D40-9636-72A4F8945D88}"/>
              </a:ext>
            </a:extLst>
          </p:cNvPr>
          <p:cNvSpPr txBox="1">
            <a:spLocks/>
          </p:cNvSpPr>
          <p:nvPr/>
        </p:nvSpPr>
        <p:spPr>
          <a:xfrm>
            <a:off x="338667" y="5349775"/>
            <a:ext cx="11598578" cy="678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17:00 – 18:30, HITEC Amsterdam Networking Reception in Exhibit Hall 10</a:t>
            </a:r>
          </a:p>
          <a:p>
            <a:pPr>
              <a:spcBef>
                <a:spcPts val="600"/>
              </a:spcBef>
            </a:pPr>
            <a:r>
              <a:rPr lang="en-US" sz="1200" b="1" dirty="0"/>
              <a:t>Followed by: </a:t>
            </a:r>
            <a:r>
              <a:rPr lang="en-US" sz="1200" dirty="0"/>
              <a:t> Enjoy Amsterdam &amp; Safe Travels</a:t>
            </a:r>
          </a:p>
        </p:txBody>
      </p:sp>
      <p:sp>
        <p:nvSpPr>
          <p:cNvPr id="6" name="Rectangle 5"/>
          <p:cNvSpPr/>
          <p:nvPr/>
        </p:nvSpPr>
        <p:spPr>
          <a:xfrm>
            <a:off x="350076" y="3026021"/>
            <a:ext cx="11598577" cy="2585323"/>
          </a:xfrm>
          <a:prstGeom prst="rect">
            <a:avLst/>
          </a:prstGeom>
        </p:spPr>
        <p:txBody>
          <a:bodyPr wrap="square">
            <a:spAutoFit/>
          </a:bodyPr>
          <a:lstStyle/>
          <a:p>
            <a:r>
              <a:rPr lang="en-US" sz="1600" dirty="0"/>
              <a:t>Provide a setting of innovation and creative thinking to collaborate and brainstorm about the opportunities and problems in the industry and propose solutions as part of the </a:t>
            </a:r>
            <a:r>
              <a:rPr lang="en-US" sz="1600" dirty="0" err="1"/>
              <a:t>OpenTravel</a:t>
            </a:r>
            <a:r>
              <a:rPr lang="en-US" sz="1600" dirty="0"/>
              <a:t> Strategic Plan. A big question to be explored, is does </a:t>
            </a:r>
            <a:r>
              <a:rPr lang="en-US" sz="1600" dirty="0" err="1"/>
              <a:t>OpenTravel</a:t>
            </a:r>
            <a:r>
              <a:rPr lang="en-US" sz="1600" dirty="0"/>
              <a:t> expand its role to be the center of a trust model as a neutral third party to exchange value beyond its current model of a not-for-profit trade association focusing on the creation of electronic message structures to facilitate communication between the disparate systems in the global travel industry</a:t>
            </a:r>
            <a:r>
              <a:rPr lang="en-US" sz="1600" dirty="0" smtClean="0"/>
              <a:t>.</a:t>
            </a:r>
          </a:p>
          <a:p>
            <a:r>
              <a:rPr lang="en-US" sz="1600" dirty="0"/>
              <a:t>All participants are encouraged to participate and share their best ideas. There will be table leaders and roving experts to help stimulate discussion.</a:t>
            </a:r>
          </a:p>
          <a:p>
            <a:r>
              <a:rPr lang="en-US" sz="1600" dirty="0"/>
              <a:t>At the end of discussion periods each table will select a person to present the idea/s of the table.</a:t>
            </a:r>
          </a:p>
          <a:p>
            <a:r>
              <a:rPr lang="en-US" sz="1600" dirty="0"/>
              <a:t>These ideas will form part of the basis of the activity, themes and role of </a:t>
            </a:r>
            <a:r>
              <a:rPr lang="en-US" sz="1600" dirty="0" err="1"/>
              <a:t>OpenTravel</a:t>
            </a:r>
            <a:r>
              <a:rPr lang="en-US" sz="1600" dirty="0"/>
              <a:t> and what will be incorporated in future education, workgroups, project teams and </a:t>
            </a:r>
            <a:r>
              <a:rPr lang="en-US" sz="1600" dirty="0" err="1"/>
              <a:t>hackathons</a:t>
            </a:r>
            <a:r>
              <a:rPr lang="en-US" sz="1600" dirty="0"/>
              <a:t> going forward.</a:t>
            </a:r>
          </a:p>
          <a:p>
            <a:endParaRPr lang="en-US" dirty="0"/>
          </a:p>
        </p:txBody>
      </p:sp>
    </p:spTree>
    <p:extLst>
      <p:ext uri="{BB962C8B-B14F-4D97-AF65-F5344CB8AC3E}">
        <p14:creationId xmlns:p14="http://schemas.microsoft.com/office/powerpoint/2010/main" val="6807066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C1F36E-C9B2-4D17-BD35-A4E19AB7A2D4}"/>
              </a:ext>
            </a:extLst>
          </p:cNvPr>
          <p:cNvSpPr>
            <a:spLocks noGrp="1"/>
          </p:cNvSpPr>
          <p:nvPr>
            <p:ph type="title"/>
          </p:nvPr>
        </p:nvSpPr>
        <p:spPr>
          <a:xfrm>
            <a:off x="0" y="8264"/>
            <a:ext cx="12192000" cy="1433186"/>
          </a:xfrm>
        </p:spPr>
        <p:txBody>
          <a:bodyPr>
            <a:noAutofit/>
          </a:bodyPr>
          <a:lstStyle/>
          <a:p>
            <a:pPr algn="ctr"/>
            <a:r>
              <a:rPr lang="en-US" sz="2800" dirty="0" err="1">
                <a:latin typeface="+mn-lt"/>
                <a:ea typeface="+mn-ea"/>
                <a:cs typeface="+mn-cs"/>
              </a:rPr>
              <a:t>OpenTravel</a:t>
            </a:r>
            <a:r>
              <a:rPr lang="en-US" sz="2800" dirty="0">
                <a:latin typeface="+mn-lt"/>
                <a:ea typeface="+mn-ea"/>
                <a:cs typeface="+mn-cs"/>
              </a:rPr>
              <a:t> Challenge - Interactive Roundtable Session: </a:t>
            </a:r>
            <a:br>
              <a:rPr lang="en-US" sz="2800" dirty="0">
                <a:latin typeface="+mn-lt"/>
                <a:ea typeface="+mn-ea"/>
                <a:cs typeface="+mn-cs"/>
              </a:rPr>
            </a:br>
            <a:r>
              <a:rPr lang="en-US" sz="2800" dirty="0">
                <a:latin typeface="+mn-lt"/>
                <a:ea typeface="+mn-ea"/>
                <a:cs typeface="+mn-cs"/>
              </a:rPr>
              <a:t>Solutions for the Consumer Travel Experience Utilizing </a:t>
            </a:r>
            <a:r>
              <a:rPr lang="en-US" sz="2800" dirty="0" err="1">
                <a:latin typeface="+mn-lt"/>
                <a:ea typeface="+mn-ea"/>
                <a:cs typeface="+mn-cs"/>
              </a:rPr>
              <a:t>OpenTravel</a:t>
            </a:r>
            <a:r>
              <a:rPr lang="en-US" sz="2800" dirty="0">
                <a:latin typeface="+mn-lt"/>
                <a:ea typeface="+mn-ea"/>
                <a:cs typeface="+mn-cs"/>
              </a:rPr>
              <a:t> Standards</a:t>
            </a:r>
          </a:p>
        </p:txBody>
      </p:sp>
      <p:sp>
        <p:nvSpPr>
          <p:cNvPr id="3" name="TextBox 2">
            <a:extLst>
              <a:ext uri="{FF2B5EF4-FFF2-40B4-BE49-F238E27FC236}">
                <a16:creationId xmlns:a16="http://schemas.microsoft.com/office/drawing/2014/main" xmlns="" id="{3F7BDF77-A6FE-4E95-96AA-77B03DE6D73D}"/>
              </a:ext>
            </a:extLst>
          </p:cNvPr>
          <p:cNvSpPr txBox="1"/>
          <p:nvPr/>
        </p:nvSpPr>
        <p:spPr>
          <a:xfrm>
            <a:off x="338667" y="1625679"/>
            <a:ext cx="11237976" cy="3724096"/>
          </a:xfrm>
          <a:prstGeom prst="rect">
            <a:avLst/>
          </a:prstGeom>
          <a:noFill/>
        </p:spPr>
        <p:txBody>
          <a:bodyPr wrap="square" rtlCol="0">
            <a:spAutoFit/>
          </a:bodyPr>
          <a:lstStyle/>
          <a:p>
            <a:r>
              <a:rPr lang="en-US" sz="2200" dirty="0"/>
              <a:t>Roundtable topics for consideration</a:t>
            </a:r>
            <a:r>
              <a:rPr lang="en-US" sz="2200" dirty="0" smtClean="0"/>
              <a:t>:</a:t>
            </a:r>
          </a:p>
          <a:p>
            <a:endParaRPr lang="en-US" sz="2200" dirty="0"/>
          </a:p>
          <a:p>
            <a:r>
              <a:rPr lang="en-US" sz="2200" b="1" dirty="0" smtClean="0"/>
              <a:t>Roundtable 1:</a:t>
            </a:r>
            <a:r>
              <a:rPr lang="en-US" sz="2200" dirty="0"/>
              <a:t>	How </a:t>
            </a:r>
            <a:r>
              <a:rPr lang="en-US" sz="2200" dirty="0" err="1"/>
              <a:t>OpenTravel</a:t>
            </a:r>
            <a:r>
              <a:rPr lang="en-US" sz="2200" dirty="0"/>
              <a:t> can avoid duplication in the open standards marketplace for example making 2.0 support dialects such as NDC</a:t>
            </a:r>
          </a:p>
          <a:p>
            <a:r>
              <a:rPr lang="en-US" sz="2200" b="1" dirty="0"/>
              <a:t>Roundtable </a:t>
            </a:r>
            <a:r>
              <a:rPr lang="en-US" sz="2200" b="1" dirty="0" smtClean="0"/>
              <a:t>2:</a:t>
            </a:r>
            <a:r>
              <a:rPr lang="en-US" sz="2200" dirty="0"/>
              <a:t>	</a:t>
            </a:r>
            <a:r>
              <a:rPr lang="en-US" sz="2200" dirty="0" err="1"/>
              <a:t>OpenTravel</a:t>
            </a:r>
            <a:r>
              <a:rPr lang="en-US" sz="2200" dirty="0"/>
              <a:t> managing a set of cross vertical API definitions for the industry</a:t>
            </a:r>
          </a:p>
          <a:p>
            <a:r>
              <a:rPr lang="en-US" sz="2200" b="1" dirty="0"/>
              <a:t>Roundtable </a:t>
            </a:r>
            <a:r>
              <a:rPr lang="en-US" sz="2200" b="1" dirty="0" smtClean="0"/>
              <a:t>3:</a:t>
            </a:r>
            <a:r>
              <a:rPr lang="en-US" sz="2200" dirty="0"/>
              <a:t>	How </a:t>
            </a:r>
            <a:r>
              <a:rPr lang="en-US" sz="2200" dirty="0" err="1"/>
              <a:t>OpenTravel</a:t>
            </a:r>
            <a:r>
              <a:rPr lang="en-US" sz="2200" dirty="0"/>
              <a:t> can act as an anchor of a shared view of the customer, reservation, contracts, etc. on behalf of the consumer or industry.</a:t>
            </a:r>
          </a:p>
          <a:p>
            <a:r>
              <a:rPr lang="en-US" sz="2200" b="1" dirty="0"/>
              <a:t>Roundtable </a:t>
            </a:r>
            <a:r>
              <a:rPr lang="en-US" sz="2200" b="1" dirty="0" smtClean="0"/>
              <a:t>4:</a:t>
            </a:r>
            <a:r>
              <a:rPr lang="en-US" sz="2200" dirty="0"/>
              <a:t>	Privacy – Secure identities</a:t>
            </a:r>
          </a:p>
          <a:p>
            <a:r>
              <a:rPr lang="en-US" sz="2200" b="1" dirty="0"/>
              <a:t>Roundtable </a:t>
            </a:r>
            <a:r>
              <a:rPr lang="en-US" sz="2200" b="1" dirty="0" smtClean="0"/>
              <a:t>5:</a:t>
            </a:r>
            <a:r>
              <a:rPr lang="en-US" sz="2200" dirty="0"/>
              <a:t>	Next steps with Hotel 2.0 and other </a:t>
            </a:r>
            <a:r>
              <a:rPr lang="en-US" sz="2200" dirty="0" err="1"/>
              <a:t>OpenTravel</a:t>
            </a:r>
            <a:r>
              <a:rPr lang="en-US" sz="2200" dirty="0"/>
              <a:t> Workgroups and Project teams</a:t>
            </a:r>
          </a:p>
          <a:p>
            <a:r>
              <a:rPr lang="en-US" sz="2200" b="1" dirty="0"/>
              <a:t>Roundtable </a:t>
            </a:r>
            <a:r>
              <a:rPr lang="en-US" sz="2200" b="1" dirty="0" smtClean="0"/>
              <a:t>6:</a:t>
            </a:r>
            <a:r>
              <a:rPr lang="en-US" sz="2200" dirty="0"/>
              <a:t>	Bring your own ideas</a:t>
            </a:r>
          </a:p>
          <a:p>
            <a:pPr algn="ctr"/>
            <a:endParaRPr lang="en-US" sz="1600" dirty="0">
              <a:highlight>
                <a:srgbClr val="FFFF00"/>
              </a:highlight>
            </a:endParaRPr>
          </a:p>
        </p:txBody>
      </p:sp>
      <p:sp>
        <p:nvSpPr>
          <p:cNvPr id="4" name="Content Placeholder 2">
            <a:extLst>
              <a:ext uri="{FF2B5EF4-FFF2-40B4-BE49-F238E27FC236}">
                <a16:creationId xmlns:a16="http://schemas.microsoft.com/office/drawing/2014/main" xmlns="" id="{3EB69601-3EB6-4D40-9636-72A4F8945D88}"/>
              </a:ext>
            </a:extLst>
          </p:cNvPr>
          <p:cNvSpPr txBox="1">
            <a:spLocks/>
          </p:cNvSpPr>
          <p:nvPr/>
        </p:nvSpPr>
        <p:spPr>
          <a:xfrm>
            <a:off x="338667" y="5349775"/>
            <a:ext cx="11598578" cy="6784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200" b="1" dirty="0"/>
              <a:t>Next up: </a:t>
            </a:r>
            <a:r>
              <a:rPr lang="en-US" sz="1200" dirty="0"/>
              <a:t>17:00 – 18:30, HITEC Amsterdam Networking Reception in Exhibit Hall 10</a:t>
            </a:r>
          </a:p>
          <a:p>
            <a:pPr>
              <a:spcBef>
                <a:spcPts val="600"/>
              </a:spcBef>
            </a:pPr>
            <a:r>
              <a:rPr lang="en-US" sz="1200" b="1" dirty="0"/>
              <a:t>Followed by: </a:t>
            </a:r>
            <a:r>
              <a:rPr lang="en-US" sz="1200" dirty="0"/>
              <a:t> Enjoy Amsterdam &amp; Safe Travels</a:t>
            </a:r>
          </a:p>
        </p:txBody>
      </p:sp>
    </p:spTree>
    <p:extLst>
      <p:ext uri="{BB962C8B-B14F-4D97-AF65-F5344CB8AC3E}">
        <p14:creationId xmlns:p14="http://schemas.microsoft.com/office/powerpoint/2010/main" val="9996527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F2FB2-4510-491D-AFE8-F0E72D4A46C5}"/>
              </a:ext>
            </a:extLst>
          </p:cNvPr>
          <p:cNvSpPr>
            <a:spLocks noGrp="1"/>
          </p:cNvSpPr>
          <p:nvPr>
            <p:ph type="title"/>
          </p:nvPr>
        </p:nvSpPr>
        <p:spPr>
          <a:xfrm>
            <a:off x="0" y="1"/>
            <a:ext cx="12192000" cy="1480456"/>
          </a:xfrm>
        </p:spPr>
        <p:txBody>
          <a:bodyPr/>
          <a:lstStyle/>
          <a:p>
            <a:pPr algn="ctr"/>
            <a:r>
              <a:rPr lang="en-US" b="1" dirty="0" err="1">
                <a:solidFill>
                  <a:srgbClr val="C00000"/>
                </a:solidFill>
              </a:rPr>
              <a:t>OpenTravel</a:t>
            </a:r>
            <a:r>
              <a:rPr lang="en-US" b="1" dirty="0">
                <a:solidFill>
                  <a:srgbClr val="C00000"/>
                </a:solidFill>
              </a:rPr>
              <a:t> </a:t>
            </a:r>
            <a:r>
              <a:rPr lang="en-US" b="1" dirty="0" err="1">
                <a:solidFill>
                  <a:srgbClr val="C00000"/>
                </a:solidFill>
              </a:rPr>
              <a:t>VHack</a:t>
            </a:r>
            <a:r>
              <a:rPr lang="en-US" b="1" dirty="0">
                <a:solidFill>
                  <a:srgbClr val="C00000"/>
                </a:solidFill>
              </a:rPr>
              <a:t> – A Virtual Hackathon</a:t>
            </a:r>
          </a:p>
        </p:txBody>
      </p:sp>
      <p:sp>
        <p:nvSpPr>
          <p:cNvPr id="3" name="Content Placeholder 2">
            <a:extLst>
              <a:ext uri="{FF2B5EF4-FFF2-40B4-BE49-F238E27FC236}">
                <a16:creationId xmlns:a16="http://schemas.microsoft.com/office/drawing/2014/main" xmlns="" id="{2C77E04B-3087-4533-9FCF-DC3E151B4C05}"/>
              </a:ext>
            </a:extLst>
          </p:cNvPr>
          <p:cNvSpPr>
            <a:spLocks noGrp="1"/>
          </p:cNvSpPr>
          <p:nvPr>
            <p:ph idx="1"/>
          </p:nvPr>
        </p:nvSpPr>
        <p:spPr>
          <a:xfrm>
            <a:off x="838200" y="1825624"/>
            <a:ext cx="10228868" cy="4179249"/>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xmlns="" id="{7D362443-8A92-47C2-8C53-E2BEBB6E4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648" y="1758427"/>
            <a:ext cx="8843130" cy="3906455"/>
          </a:xfrm>
          <a:prstGeom prst="rect">
            <a:avLst/>
          </a:prstGeom>
        </p:spPr>
      </p:pic>
    </p:spTree>
    <p:extLst>
      <p:ext uri="{BB962C8B-B14F-4D97-AF65-F5344CB8AC3E}">
        <p14:creationId xmlns:p14="http://schemas.microsoft.com/office/powerpoint/2010/main" val="18241403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9600F-B12A-4F7B-A901-DE969D342DB9}"/>
              </a:ext>
            </a:extLst>
          </p:cNvPr>
          <p:cNvSpPr>
            <a:spLocks noGrp="1"/>
          </p:cNvSpPr>
          <p:nvPr>
            <p:ph type="title"/>
          </p:nvPr>
        </p:nvSpPr>
        <p:spPr/>
        <p:txBody>
          <a:bodyPr/>
          <a:lstStyle/>
          <a:p>
            <a:r>
              <a:rPr lang="en-US" b="1" dirty="0">
                <a:solidFill>
                  <a:srgbClr val="C00000"/>
                </a:solidFill>
              </a:rPr>
              <a:t>Thank You to our Sponsor</a:t>
            </a:r>
          </a:p>
        </p:txBody>
      </p:sp>
      <p:sp>
        <p:nvSpPr>
          <p:cNvPr id="3" name="Content Placeholder 2">
            <a:extLst>
              <a:ext uri="{FF2B5EF4-FFF2-40B4-BE49-F238E27FC236}">
                <a16:creationId xmlns:a16="http://schemas.microsoft.com/office/drawing/2014/main" xmlns="" id="{288788BF-3831-45CC-B352-D5841610993D}"/>
              </a:ext>
            </a:extLst>
          </p:cNvPr>
          <p:cNvSpPr>
            <a:spLocks noGrp="1"/>
          </p:cNvSpPr>
          <p:nvPr>
            <p:ph idx="1"/>
          </p:nvPr>
        </p:nvSpPr>
        <p:spPr>
          <a:xfrm>
            <a:off x="838200" y="1690688"/>
            <a:ext cx="10515600" cy="4486275"/>
          </a:xfrm>
        </p:spPr>
        <p:txBody>
          <a:bodyPr/>
          <a:lstStyle/>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xmlns="" id="{744D88BB-7144-422A-9939-21D20251F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489" y="215133"/>
            <a:ext cx="2253006" cy="1085060"/>
          </a:xfrm>
          <a:prstGeom prst="rect">
            <a:avLst/>
          </a:prstGeom>
        </p:spPr>
      </p:pic>
      <p:pic>
        <p:nvPicPr>
          <p:cNvPr id="7" name="Picture 6" descr="A close up of a logo&#10;&#10;Description generated with high confidence">
            <a:extLst>
              <a:ext uri="{FF2B5EF4-FFF2-40B4-BE49-F238E27FC236}">
                <a16:creationId xmlns:a16="http://schemas.microsoft.com/office/drawing/2014/main" xmlns="" id="{43112E2C-1FEB-4C42-B1E7-0FA627878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006" y="2471679"/>
            <a:ext cx="7220932" cy="1914641"/>
          </a:xfrm>
          <a:prstGeom prst="rect">
            <a:avLst/>
          </a:prstGeom>
        </p:spPr>
      </p:pic>
    </p:spTree>
    <p:extLst>
      <p:ext uri="{BB962C8B-B14F-4D97-AF65-F5344CB8AC3E}">
        <p14:creationId xmlns:p14="http://schemas.microsoft.com/office/powerpoint/2010/main" val="25828254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9600F-B12A-4F7B-A901-DE969D342DB9}"/>
              </a:ext>
            </a:extLst>
          </p:cNvPr>
          <p:cNvSpPr>
            <a:spLocks noGrp="1"/>
          </p:cNvSpPr>
          <p:nvPr>
            <p:ph type="title"/>
          </p:nvPr>
        </p:nvSpPr>
        <p:spPr/>
        <p:txBody>
          <a:bodyPr/>
          <a:lstStyle/>
          <a:p>
            <a:r>
              <a:rPr lang="en-US" b="1" dirty="0">
                <a:solidFill>
                  <a:srgbClr val="C00000"/>
                </a:solidFill>
              </a:rPr>
              <a:t>Thank You to our API Providers</a:t>
            </a:r>
          </a:p>
        </p:txBody>
      </p:sp>
      <p:sp>
        <p:nvSpPr>
          <p:cNvPr id="3" name="Content Placeholder 2">
            <a:extLst>
              <a:ext uri="{FF2B5EF4-FFF2-40B4-BE49-F238E27FC236}">
                <a16:creationId xmlns:a16="http://schemas.microsoft.com/office/drawing/2014/main" xmlns="" id="{288788BF-3831-45CC-B352-D5841610993D}"/>
              </a:ext>
            </a:extLst>
          </p:cNvPr>
          <p:cNvSpPr>
            <a:spLocks noGrp="1"/>
          </p:cNvSpPr>
          <p:nvPr>
            <p:ph idx="1"/>
          </p:nvPr>
        </p:nvSpPr>
        <p:spPr>
          <a:xfrm>
            <a:off x="838200" y="1690688"/>
            <a:ext cx="10515600" cy="4486275"/>
          </a:xfrm>
        </p:spPr>
        <p:txBody>
          <a:bodyPr/>
          <a:lstStyle/>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xmlns="" id="{744D88BB-7144-422A-9939-21D20251F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029" y="199780"/>
            <a:ext cx="2315379" cy="1115099"/>
          </a:xfrm>
          <a:prstGeom prst="rect">
            <a:avLst/>
          </a:prstGeom>
        </p:spPr>
      </p:pic>
      <p:pic>
        <p:nvPicPr>
          <p:cNvPr id="7" name="Picture 6" descr="A close up of a logo&#10;&#10;Description generated with high confidence">
            <a:extLst>
              <a:ext uri="{FF2B5EF4-FFF2-40B4-BE49-F238E27FC236}">
                <a16:creationId xmlns:a16="http://schemas.microsoft.com/office/drawing/2014/main" xmlns="" id="{43112E2C-1FEB-4C42-B1E7-0FA627878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17" y="3095624"/>
            <a:ext cx="3270489" cy="867175"/>
          </a:xfrm>
          <a:prstGeom prst="rect">
            <a:avLst/>
          </a:prstGeom>
        </p:spPr>
      </p:pic>
      <p:pic>
        <p:nvPicPr>
          <p:cNvPr id="9" name="Picture 8" descr="A close up of a logo&#10;&#10;Description generated with very high confidence">
            <a:extLst>
              <a:ext uri="{FF2B5EF4-FFF2-40B4-BE49-F238E27FC236}">
                <a16:creationId xmlns:a16="http://schemas.microsoft.com/office/drawing/2014/main" xmlns="" id="{BE70DC11-CA34-4E64-9239-6D9A033F9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277" y="2971447"/>
            <a:ext cx="3679286" cy="1115527"/>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xmlns="" id="{5BAD2827-5CDC-4271-8A5C-57B9BB216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835" y="2658661"/>
            <a:ext cx="2023149" cy="1304137"/>
          </a:xfrm>
          <a:prstGeom prst="rect">
            <a:avLst/>
          </a:prstGeom>
        </p:spPr>
      </p:pic>
    </p:spTree>
    <p:extLst>
      <p:ext uri="{BB962C8B-B14F-4D97-AF65-F5344CB8AC3E}">
        <p14:creationId xmlns:p14="http://schemas.microsoft.com/office/powerpoint/2010/main" val="25533757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1189B-166E-410E-A7AC-4D5CFCFD6858}"/>
              </a:ext>
            </a:extLst>
          </p:cNvPr>
          <p:cNvSpPr>
            <a:spLocks noGrp="1"/>
          </p:cNvSpPr>
          <p:nvPr>
            <p:ph type="title"/>
          </p:nvPr>
        </p:nvSpPr>
        <p:spPr/>
        <p:txBody>
          <a:bodyPr/>
          <a:lstStyle/>
          <a:p>
            <a:r>
              <a:rPr lang="en-US" b="1" dirty="0">
                <a:solidFill>
                  <a:srgbClr val="C00000"/>
                </a:solidFill>
              </a:rPr>
              <a:t>Judging Criteria</a:t>
            </a:r>
          </a:p>
        </p:txBody>
      </p:sp>
      <p:sp>
        <p:nvSpPr>
          <p:cNvPr id="3" name="Content Placeholder 2">
            <a:extLst>
              <a:ext uri="{FF2B5EF4-FFF2-40B4-BE49-F238E27FC236}">
                <a16:creationId xmlns:a16="http://schemas.microsoft.com/office/drawing/2014/main" xmlns="" id="{A158B59B-E1B2-4A67-85EE-5B776CA9417E}"/>
              </a:ext>
            </a:extLst>
          </p:cNvPr>
          <p:cNvSpPr>
            <a:spLocks noGrp="1"/>
          </p:cNvSpPr>
          <p:nvPr>
            <p:ph idx="1"/>
          </p:nvPr>
        </p:nvSpPr>
        <p:spPr/>
        <p:txBody>
          <a:bodyPr>
            <a:normAutofit/>
          </a:bodyPr>
          <a:lstStyle/>
          <a:p>
            <a:pPr marL="0" indent="0">
              <a:buNone/>
            </a:pPr>
            <a:r>
              <a:rPr lang="en-US" sz="3600" b="1" dirty="0">
                <a:solidFill>
                  <a:srgbClr val="002060"/>
                </a:solidFill>
              </a:rPr>
              <a:t>The judging criteria are (each 25% of total score):</a:t>
            </a:r>
          </a:p>
          <a:p>
            <a:pPr marL="0" indent="0">
              <a:buNone/>
            </a:pPr>
            <a:endParaRPr lang="en-US" dirty="0"/>
          </a:p>
          <a:p>
            <a:pPr lvl="1"/>
            <a:r>
              <a:rPr lang="en-US" sz="3200" b="1" dirty="0">
                <a:solidFill>
                  <a:srgbClr val="C00000"/>
                </a:solidFill>
              </a:rPr>
              <a:t>Addresses </a:t>
            </a:r>
            <a:r>
              <a:rPr lang="en-US" sz="3200" b="1" dirty="0" err="1">
                <a:solidFill>
                  <a:srgbClr val="C00000"/>
                </a:solidFill>
              </a:rPr>
              <a:t>OpenTravel</a:t>
            </a:r>
            <a:r>
              <a:rPr lang="en-US" sz="3200" b="1" dirty="0">
                <a:solidFill>
                  <a:srgbClr val="C00000"/>
                </a:solidFill>
              </a:rPr>
              <a:t> </a:t>
            </a:r>
            <a:r>
              <a:rPr lang="en-US" sz="3200" b="1" dirty="0" err="1">
                <a:solidFill>
                  <a:srgbClr val="C00000"/>
                </a:solidFill>
              </a:rPr>
              <a:t>VHack</a:t>
            </a:r>
            <a:r>
              <a:rPr lang="en-US" sz="3200" b="1" dirty="0">
                <a:solidFill>
                  <a:srgbClr val="C00000"/>
                </a:solidFill>
              </a:rPr>
              <a:t> challenge </a:t>
            </a:r>
            <a:endParaRPr lang="en-US" sz="3200" dirty="0">
              <a:solidFill>
                <a:srgbClr val="C00000"/>
              </a:solidFill>
            </a:endParaRPr>
          </a:p>
          <a:p>
            <a:pPr lvl="1"/>
            <a:r>
              <a:rPr lang="en-US" sz="3200" b="1" dirty="0">
                <a:solidFill>
                  <a:srgbClr val="C00000"/>
                </a:solidFill>
              </a:rPr>
              <a:t>Originality </a:t>
            </a:r>
            <a:endParaRPr lang="en-US" sz="3200" dirty="0">
              <a:solidFill>
                <a:srgbClr val="C00000"/>
              </a:solidFill>
            </a:endParaRPr>
          </a:p>
          <a:p>
            <a:pPr lvl="1"/>
            <a:r>
              <a:rPr lang="en-US" sz="3200" b="1" dirty="0">
                <a:solidFill>
                  <a:srgbClr val="C00000"/>
                </a:solidFill>
              </a:rPr>
              <a:t>Technical merit </a:t>
            </a:r>
            <a:endParaRPr lang="en-US" sz="3200" dirty="0">
              <a:solidFill>
                <a:srgbClr val="C00000"/>
              </a:solidFill>
            </a:endParaRPr>
          </a:p>
          <a:p>
            <a:pPr lvl="1"/>
            <a:r>
              <a:rPr lang="en-US" sz="3200" b="1" dirty="0">
                <a:solidFill>
                  <a:srgbClr val="C00000"/>
                </a:solidFill>
              </a:rPr>
              <a:t>Presentation skill </a:t>
            </a:r>
            <a:endParaRPr lang="en-US" sz="3200" dirty="0"/>
          </a:p>
        </p:txBody>
      </p:sp>
      <p:pic>
        <p:nvPicPr>
          <p:cNvPr id="4" name="Picture 3">
            <a:extLst>
              <a:ext uri="{FF2B5EF4-FFF2-40B4-BE49-F238E27FC236}">
                <a16:creationId xmlns:a16="http://schemas.microsoft.com/office/drawing/2014/main" xmlns="" id="{85F00DC6-CF6E-4D37-9F92-DE4049F86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3029" y="199780"/>
            <a:ext cx="2315379" cy="1115099"/>
          </a:xfrm>
          <a:prstGeom prst="rect">
            <a:avLst/>
          </a:prstGeom>
        </p:spPr>
      </p:pic>
    </p:spTree>
    <p:extLst>
      <p:ext uri="{BB962C8B-B14F-4D97-AF65-F5344CB8AC3E}">
        <p14:creationId xmlns:p14="http://schemas.microsoft.com/office/powerpoint/2010/main" val="8818775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B5091-413D-4EF4-84DE-88455CA7A05E}"/>
              </a:ext>
            </a:extLst>
          </p:cNvPr>
          <p:cNvSpPr>
            <a:spLocks noGrp="1"/>
          </p:cNvSpPr>
          <p:nvPr>
            <p:ph type="title"/>
          </p:nvPr>
        </p:nvSpPr>
        <p:spPr/>
        <p:txBody>
          <a:bodyPr/>
          <a:lstStyle/>
          <a:p>
            <a:r>
              <a:rPr lang="en-US" b="1" dirty="0">
                <a:solidFill>
                  <a:srgbClr val="C00000"/>
                </a:solidFill>
              </a:rPr>
              <a:t>Judges</a:t>
            </a:r>
          </a:p>
        </p:txBody>
      </p:sp>
      <p:pic>
        <p:nvPicPr>
          <p:cNvPr id="5" name="Content Placeholder 4" descr="A person wearing a suit and tie smiling at the camera&#10;&#10;Description generated with very high confidence">
            <a:extLst>
              <a:ext uri="{FF2B5EF4-FFF2-40B4-BE49-F238E27FC236}">
                <a16:creationId xmlns:a16="http://schemas.microsoft.com/office/drawing/2014/main" xmlns="" id="{73EE3418-AD6A-4E67-8F2C-3F0FDD261D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83095"/>
            <a:ext cx="2406133" cy="2406133"/>
          </a:xfrm>
        </p:spPr>
      </p:pic>
      <p:pic>
        <p:nvPicPr>
          <p:cNvPr id="7" name="Picture 6" descr="A person wearing glasses and smiling at the camera&#10;&#10;Description generated with very high confidence">
            <a:extLst>
              <a:ext uri="{FF2B5EF4-FFF2-40B4-BE49-F238E27FC236}">
                <a16:creationId xmlns:a16="http://schemas.microsoft.com/office/drawing/2014/main" xmlns="" id="{CA13228A-D2CF-4901-897F-5CD9669EC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541" y="1783096"/>
            <a:ext cx="2406134" cy="2406134"/>
          </a:xfrm>
          <a:prstGeom prst="rect">
            <a:avLst/>
          </a:prstGeom>
        </p:spPr>
      </p:pic>
      <p:pic>
        <p:nvPicPr>
          <p:cNvPr id="9" name="Picture 8" descr="A person wearing a suit and tie&#10;&#10;Description generated with very high confidence">
            <a:extLst>
              <a:ext uri="{FF2B5EF4-FFF2-40B4-BE49-F238E27FC236}">
                <a16:creationId xmlns:a16="http://schemas.microsoft.com/office/drawing/2014/main" xmlns="" id="{5C7B5A52-06CE-4024-8DC6-23DEE0718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572" y="1690687"/>
            <a:ext cx="2406134" cy="2406134"/>
          </a:xfrm>
          <a:prstGeom prst="rect">
            <a:avLst/>
          </a:prstGeom>
        </p:spPr>
      </p:pic>
      <p:pic>
        <p:nvPicPr>
          <p:cNvPr id="11" name="Picture 10" descr="A person smiling for the camera&#10;&#10;Description generated with very high confidence">
            <a:extLst>
              <a:ext uri="{FF2B5EF4-FFF2-40B4-BE49-F238E27FC236}">
                <a16:creationId xmlns:a16="http://schemas.microsoft.com/office/drawing/2014/main" xmlns="" id="{C890C0C9-365F-4FE8-8681-9DABC1541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2605" y="1690687"/>
            <a:ext cx="2260331" cy="2498540"/>
          </a:xfrm>
          <a:prstGeom prst="rect">
            <a:avLst/>
          </a:prstGeom>
        </p:spPr>
      </p:pic>
      <p:sp>
        <p:nvSpPr>
          <p:cNvPr id="12" name="Rectangle 11">
            <a:extLst>
              <a:ext uri="{FF2B5EF4-FFF2-40B4-BE49-F238E27FC236}">
                <a16:creationId xmlns:a16="http://schemas.microsoft.com/office/drawing/2014/main" xmlns="" id="{2BE41F2D-EBEA-4B44-A0ED-28CE2E9F7B97}"/>
              </a:ext>
            </a:extLst>
          </p:cNvPr>
          <p:cNvSpPr/>
          <p:nvPr/>
        </p:nvSpPr>
        <p:spPr>
          <a:xfrm>
            <a:off x="838200" y="4382016"/>
            <a:ext cx="2617381" cy="461665"/>
          </a:xfrm>
          <a:prstGeom prst="rect">
            <a:avLst/>
          </a:prstGeom>
        </p:spPr>
        <p:txBody>
          <a:bodyPr wrap="square">
            <a:spAutoFit/>
          </a:bodyPr>
          <a:lstStyle/>
          <a:p>
            <a:r>
              <a:rPr lang="en-US" sz="2400" dirty="0">
                <a:solidFill>
                  <a:srgbClr val="C00000"/>
                </a:solidFill>
              </a:rPr>
              <a:t>Alexander Aigner</a:t>
            </a:r>
          </a:p>
        </p:txBody>
      </p:sp>
      <p:sp>
        <p:nvSpPr>
          <p:cNvPr id="13" name="Rectangle 12">
            <a:extLst>
              <a:ext uri="{FF2B5EF4-FFF2-40B4-BE49-F238E27FC236}">
                <a16:creationId xmlns:a16="http://schemas.microsoft.com/office/drawing/2014/main" xmlns="" id="{746345AC-180C-4FA1-97CF-0203248DDEEA}"/>
              </a:ext>
            </a:extLst>
          </p:cNvPr>
          <p:cNvSpPr/>
          <p:nvPr/>
        </p:nvSpPr>
        <p:spPr>
          <a:xfrm>
            <a:off x="4158968" y="4382016"/>
            <a:ext cx="1664238" cy="461665"/>
          </a:xfrm>
          <a:prstGeom prst="rect">
            <a:avLst/>
          </a:prstGeom>
        </p:spPr>
        <p:txBody>
          <a:bodyPr wrap="none">
            <a:spAutoFit/>
          </a:bodyPr>
          <a:lstStyle/>
          <a:p>
            <a:r>
              <a:rPr lang="en-US" sz="2400" dirty="0">
                <a:solidFill>
                  <a:srgbClr val="C00000"/>
                </a:solidFill>
              </a:rPr>
              <a:t>Gene</a:t>
            </a:r>
            <a:r>
              <a:rPr lang="en-US" dirty="0"/>
              <a:t> </a:t>
            </a:r>
            <a:r>
              <a:rPr lang="en-US" sz="2400" dirty="0">
                <a:solidFill>
                  <a:srgbClr val="C00000"/>
                </a:solidFill>
              </a:rPr>
              <a:t>Quinn</a:t>
            </a:r>
          </a:p>
        </p:txBody>
      </p:sp>
      <p:sp>
        <p:nvSpPr>
          <p:cNvPr id="14" name="Rectangle 13">
            <a:extLst>
              <a:ext uri="{FF2B5EF4-FFF2-40B4-BE49-F238E27FC236}">
                <a16:creationId xmlns:a16="http://schemas.microsoft.com/office/drawing/2014/main" xmlns="" id="{4C1B4BDA-35FF-40AC-A11A-A66DE53E9FEF}"/>
              </a:ext>
            </a:extLst>
          </p:cNvPr>
          <p:cNvSpPr/>
          <p:nvPr/>
        </p:nvSpPr>
        <p:spPr>
          <a:xfrm>
            <a:off x="7033647" y="4382016"/>
            <a:ext cx="2188997" cy="461665"/>
          </a:xfrm>
          <a:prstGeom prst="rect">
            <a:avLst/>
          </a:prstGeom>
        </p:spPr>
        <p:txBody>
          <a:bodyPr wrap="none">
            <a:spAutoFit/>
          </a:bodyPr>
          <a:lstStyle/>
          <a:p>
            <a:r>
              <a:rPr lang="en-US" sz="2400" dirty="0">
                <a:solidFill>
                  <a:srgbClr val="C00000"/>
                </a:solidFill>
              </a:rPr>
              <a:t>David</a:t>
            </a:r>
            <a:r>
              <a:rPr lang="en-US" dirty="0"/>
              <a:t> </a:t>
            </a:r>
            <a:r>
              <a:rPr lang="en-US" sz="2400" dirty="0">
                <a:solidFill>
                  <a:srgbClr val="C00000"/>
                </a:solidFill>
              </a:rPr>
              <a:t>Velasquez</a:t>
            </a:r>
          </a:p>
        </p:txBody>
      </p:sp>
      <p:sp>
        <p:nvSpPr>
          <p:cNvPr id="15" name="Rectangle 14">
            <a:extLst>
              <a:ext uri="{FF2B5EF4-FFF2-40B4-BE49-F238E27FC236}">
                <a16:creationId xmlns:a16="http://schemas.microsoft.com/office/drawing/2014/main" xmlns="" id="{E2CB3C59-A040-4502-AF9A-FF7D872920F2}"/>
              </a:ext>
            </a:extLst>
          </p:cNvPr>
          <p:cNvSpPr/>
          <p:nvPr/>
        </p:nvSpPr>
        <p:spPr>
          <a:xfrm>
            <a:off x="10021704" y="4382016"/>
            <a:ext cx="1695336" cy="461665"/>
          </a:xfrm>
          <a:prstGeom prst="rect">
            <a:avLst/>
          </a:prstGeom>
        </p:spPr>
        <p:txBody>
          <a:bodyPr wrap="none">
            <a:spAutoFit/>
          </a:bodyPr>
          <a:lstStyle/>
          <a:p>
            <a:r>
              <a:rPr lang="en-US" sz="2400" dirty="0">
                <a:solidFill>
                  <a:srgbClr val="C00000"/>
                </a:solidFill>
              </a:rPr>
              <a:t>Sandy</a:t>
            </a:r>
            <a:r>
              <a:rPr lang="en-US" dirty="0">
                <a:solidFill>
                  <a:srgbClr val="C00000"/>
                </a:solidFill>
              </a:rPr>
              <a:t> </a:t>
            </a:r>
            <a:r>
              <a:rPr lang="en-US" sz="2400" dirty="0">
                <a:solidFill>
                  <a:srgbClr val="C00000"/>
                </a:solidFill>
              </a:rPr>
              <a:t>Angel</a:t>
            </a:r>
          </a:p>
        </p:txBody>
      </p:sp>
    </p:spTree>
    <p:extLst>
      <p:ext uri="{BB962C8B-B14F-4D97-AF65-F5344CB8AC3E}">
        <p14:creationId xmlns:p14="http://schemas.microsoft.com/office/powerpoint/2010/main" val="10157949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DE316-7D0D-4859-A4C4-129AAB0A18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729F126-79D6-423C-9EEC-012C7B2520DC}"/>
              </a:ext>
            </a:extLst>
          </p:cNvPr>
          <p:cNvSpPr>
            <a:spLocks noGrp="1"/>
          </p:cNvSpPr>
          <p:nvPr>
            <p:ph idx="1"/>
          </p:nvPr>
        </p:nvSpPr>
        <p:spPr/>
        <p:txBody>
          <a:bodyPr>
            <a:normAutofit/>
          </a:bodyPr>
          <a:lstStyle/>
          <a:p>
            <a:pPr marL="0" indent="0" algn="ctr">
              <a:buNone/>
            </a:pPr>
            <a:endParaRPr lang="en-US" sz="6600" dirty="0">
              <a:solidFill>
                <a:srgbClr val="C00000"/>
              </a:solidFill>
            </a:endParaRPr>
          </a:p>
          <a:p>
            <a:pPr marL="0" indent="0" algn="ctr">
              <a:buNone/>
            </a:pPr>
            <a:r>
              <a:rPr lang="en-US" sz="6600" dirty="0">
                <a:solidFill>
                  <a:srgbClr val="C00000"/>
                </a:solidFill>
              </a:rPr>
              <a:t>And the winners are…</a:t>
            </a:r>
          </a:p>
        </p:txBody>
      </p:sp>
    </p:spTree>
    <p:extLst>
      <p:ext uri="{BB962C8B-B14F-4D97-AF65-F5344CB8AC3E}">
        <p14:creationId xmlns:p14="http://schemas.microsoft.com/office/powerpoint/2010/main" val="638330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C9D5A-9A97-45FD-8631-84904BDA036F}"/>
              </a:ext>
            </a:extLst>
          </p:cNvPr>
          <p:cNvSpPr>
            <a:spLocks noGrp="1"/>
          </p:cNvSpPr>
          <p:nvPr>
            <p:ph type="title"/>
          </p:nvPr>
        </p:nvSpPr>
        <p:spPr/>
        <p:txBody>
          <a:bodyPr/>
          <a:lstStyle/>
          <a:p>
            <a:r>
              <a:rPr lang="en-US" b="1" dirty="0">
                <a:solidFill>
                  <a:srgbClr val="C00000"/>
                </a:solidFill>
              </a:rPr>
              <a:t>Third Place…</a:t>
            </a:r>
          </a:p>
        </p:txBody>
      </p:sp>
      <p:sp>
        <p:nvSpPr>
          <p:cNvPr id="3" name="Content Placeholder 2">
            <a:extLst>
              <a:ext uri="{FF2B5EF4-FFF2-40B4-BE49-F238E27FC236}">
                <a16:creationId xmlns:a16="http://schemas.microsoft.com/office/drawing/2014/main" xmlns="" id="{F536EFC8-48E2-424C-8D58-A089A6D7B01A}"/>
              </a:ext>
            </a:extLst>
          </p:cNvPr>
          <p:cNvSpPr>
            <a:spLocks noGrp="1"/>
          </p:cNvSpPr>
          <p:nvPr>
            <p:ph idx="1"/>
          </p:nvPr>
        </p:nvSpPr>
        <p:spPr>
          <a:xfrm>
            <a:off x="604284" y="1690688"/>
            <a:ext cx="10515600" cy="5060433"/>
          </a:xfrm>
        </p:spPr>
        <p:txBody>
          <a:bodyPr>
            <a:normAutofit/>
          </a:bodyPr>
          <a:lstStyle/>
          <a:p>
            <a:pPr marL="0" indent="0" algn="ctr">
              <a:buNone/>
            </a:pPr>
            <a:r>
              <a:rPr lang="en-US" sz="3600" dirty="0">
                <a:solidFill>
                  <a:srgbClr val="C00000"/>
                </a:solidFill>
              </a:rPr>
              <a:t>Travel AI Assistant</a:t>
            </a:r>
          </a:p>
          <a:p>
            <a:pPr marL="0" indent="0" algn="ctr">
              <a:buNone/>
            </a:pPr>
            <a:endParaRPr lang="en-US" sz="3600" dirty="0">
              <a:solidFill>
                <a:srgbClr val="C00000"/>
              </a:solidFill>
            </a:endParaRPr>
          </a:p>
          <a:p>
            <a:pPr marL="0" indent="0" algn="ctr">
              <a:buNone/>
            </a:pPr>
            <a:endParaRPr lang="en-US" sz="3600" dirty="0">
              <a:solidFill>
                <a:srgbClr val="C00000"/>
              </a:solidFill>
            </a:endParaRPr>
          </a:p>
        </p:txBody>
      </p:sp>
      <p:pic>
        <p:nvPicPr>
          <p:cNvPr id="1026" name="Picture 2" descr="Travel AI Assistant">
            <a:extLst>
              <a:ext uri="{FF2B5EF4-FFF2-40B4-BE49-F238E27FC236}">
                <a16:creationId xmlns:a16="http://schemas.microsoft.com/office/drawing/2014/main" xmlns="" id="{66AD5635-EEA8-4762-8DD5-AB8BFB253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557" y="2439268"/>
            <a:ext cx="4092065" cy="2728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32C599F-C5C5-4141-A211-564747C7032B}"/>
              </a:ext>
            </a:extLst>
          </p:cNvPr>
          <p:cNvSpPr/>
          <p:nvPr/>
        </p:nvSpPr>
        <p:spPr>
          <a:xfrm>
            <a:off x="4161610" y="5546560"/>
            <a:ext cx="3634865" cy="369332"/>
          </a:xfrm>
          <a:prstGeom prst="rect">
            <a:avLst/>
          </a:prstGeom>
        </p:spPr>
        <p:txBody>
          <a:bodyPr wrap="square">
            <a:spAutoFit/>
          </a:bodyPr>
          <a:lstStyle/>
          <a:p>
            <a:r>
              <a:rPr lang="en-US" dirty="0">
                <a:hlinkClick r:id="rId3"/>
              </a:rPr>
              <a:t>https://youtu.be/81OgvJzmuWc</a:t>
            </a:r>
            <a:r>
              <a:rPr lang="en-US" dirty="0"/>
              <a:t> </a:t>
            </a:r>
          </a:p>
        </p:txBody>
      </p:sp>
    </p:spTree>
    <p:extLst>
      <p:ext uri="{BB962C8B-B14F-4D97-AF65-F5344CB8AC3E}">
        <p14:creationId xmlns:p14="http://schemas.microsoft.com/office/powerpoint/2010/main" val="30324764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CA840F-10C5-425F-B6CD-BA8D59FE629F}"/>
              </a:ext>
            </a:extLst>
          </p:cNvPr>
          <p:cNvSpPr>
            <a:spLocks noGrp="1"/>
          </p:cNvSpPr>
          <p:nvPr>
            <p:ph type="title"/>
          </p:nvPr>
        </p:nvSpPr>
        <p:spPr/>
        <p:txBody>
          <a:bodyPr/>
          <a:lstStyle/>
          <a:p>
            <a:r>
              <a:rPr lang="en-US" b="1" dirty="0">
                <a:solidFill>
                  <a:srgbClr val="C00000"/>
                </a:solidFill>
              </a:rPr>
              <a:t>Second Place…</a:t>
            </a:r>
          </a:p>
        </p:txBody>
      </p:sp>
      <p:sp>
        <p:nvSpPr>
          <p:cNvPr id="3" name="Content Placeholder 2">
            <a:extLst>
              <a:ext uri="{FF2B5EF4-FFF2-40B4-BE49-F238E27FC236}">
                <a16:creationId xmlns:a16="http://schemas.microsoft.com/office/drawing/2014/main" xmlns="" id="{895E7EF6-46DA-49AA-A3B0-214047CF9F4E}"/>
              </a:ext>
            </a:extLst>
          </p:cNvPr>
          <p:cNvSpPr>
            <a:spLocks noGrp="1"/>
          </p:cNvSpPr>
          <p:nvPr>
            <p:ph idx="1"/>
          </p:nvPr>
        </p:nvSpPr>
        <p:spPr>
          <a:xfrm>
            <a:off x="838200" y="1825625"/>
            <a:ext cx="10515600" cy="4094408"/>
          </a:xfrm>
        </p:spPr>
        <p:txBody>
          <a:bodyPr>
            <a:normAutofit/>
          </a:bodyPr>
          <a:lstStyle/>
          <a:p>
            <a:pPr marL="0" indent="0" algn="ctr">
              <a:buNone/>
            </a:pPr>
            <a:r>
              <a:rPr lang="en-US" sz="3200" dirty="0">
                <a:solidFill>
                  <a:srgbClr val="C00000"/>
                </a:solidFill>
              </a:rPr>
              <a:t>Carmen Travel</a:t>
            </a:r>
          </a:p>
          <a:p>
            <a:pPr marL="0" indent="0" algn="ctr">
              <a:buNone/>
            </a:pPr>
            <a:endParaRPr lang="en-US" sz="3200" dirty="0">
              <a:solidFill>
                <a:srgbClr val="C00000"/>
              </a:solidFill>
            </a:endParaRPr>
          </a:p>
        </p:txBody>
      </p:sp>
      <p:pic>
        <p:nvPicPr>
          <p:cNvPr id="2050" name="Picture 2" descr="Carmen Travel">
            <a:extLst>
              <a:ext uri="{FF2B5EF4-FFF2-40B4-BE49-F238E27FC236}">
                <a16:creationId xmlns:a16="http://schemas.microsoft.com/office/drawing/2014/main" xmlns="" id="{D0E4B01C-C5AE-43C5-AC9A-B01414F9F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732" y="2397839"/>
            <a:ext cx="3932536" cy="2621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2CCE0CF-8F24-48A5-B51E-570F30124C01}"/>
              </a:ext>
            </a:extLst>
          </p:cNvPr>
          <p:cNvSpPr/>
          <p:nvPr/>
        </p:nvSpPr>
        <p:spPr>
          <a:xfrm>
            <a:off x="4510087" y="5086997"/>
            <a:ext cx="3102837" cy="369332"/>
          </a:xfrm>
          <a:prstGeom prst="rect">
            <a:avLst/>
          </a:prstGeom>
        </p:spPr>
        <p:txBody>
          <a:bodyPr wrap="none">
            <a:spAutoFit/>
          </a:bodyPr>
          <a:lstStyle/>
          <a:p>
            <a:r>
              <a:rPr lang="en-US" dirty="0">
                <a:solidFill>
                  <a:srgbClr val="C00000"/>
                </a:solidFill>
                <a:hlinkClick r:id="rId3"/>
              </a:rPr>
              <a:t>https://youtu.be/qf4lSAmd3LY</a:t>
            </a:r>
            <a:r>
              <a:rPr lang="en-US" dirty="0">
                <a:solidFill>
                  <a:srgbClr val="C00000"/>
                </a:solidFill>
              </a:rPr>
              <a:t> </a:t>
            </a:r>
          </a:p>
        </p:txBody>
      </p:sp>
    </p:spTree>
    <p:extLst>
      <p:ext uri="{BB962C8B-B14F-4D97-AF65-F5344CB8AC3E}">
        <p14:creationId xmlns:p14="http://schemas.microsoft.com/office/powerpoint/2010/main" val="2072701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TotalTime>
  <Words>5737</Words>
  <Application>Microsoft Office PowerPoint</Application>
  <PresentationFormat>Custom</PresentationFormat>
  <Paragraphs>922</Paragraphs>
  <Slides>107</Slides>
  <Notes>43</Notes>
  <HiddenSlides>5</HiddenSlides>
  <MMClips>4</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PowerPoint Presentation</vt:lpstr>
      <vt:lpstr>Opening Session: Collaborative Stories from Standards Groups around  the World to Enable Seamless Travel and Business Solutions</vt:lpstr>
      <vt:lpstr>Next Generation Distribution Messaging (NGDM)</vt:lpstr>
      <vt:lpstr>Comparison of Industry Standards</vt:lpstr>
      <vt:lpstr>NGDM High Level Conclusion</vt:lpstr>
      <vt:lpstr>International Air Transport Association (IATA)</vt:lpstr>
      <vt:lpstr>HEDNA – Hotel Electronic Distribution Network Association</vt:lpstr>
      <vt:lpstr>OpenTravel Hackathons</vt:lpstr>
      <vt:lpstr>Introduction/Current Technology State</vt:lpstr>
      <vt:lpstr>Corporate/Product Profile</vt:lpstr>
      <vt:lpstr>Our Customers</vt:lpstr>
      <vt:lpstr>Unique Features</vt:lpstr>
      <vt:lpstr>Latest Development</vt:lpstr>
      <vt:lpstr>Full Service Model Initiative</vt:lpstr>
      <vt:lpstr>The market demands improved connectivity in rail distribution – But there are no modern standards yet</vt:lpstr>
      <vt:lpstr>Besides significant legislative pressure the business context is changing dramatically – opportunities and threats for rail distribution</vt:lpstr>
      <vt:lpstr>Market need for one-stop-shop distribution services: Customers expect easy and seamless travel solutions</vt:lpstr>
      <vt:lpstr>To overcome heterogeneous proprietary connectivity solutions the HLPM and distribution service providers initiated the Full Service Model</vt:lpstr>
      <vt:lpstr>FSM simplifies distribution as it complements diverse individual and bilateral distribution solutions between business partners </vt:lpstr>
      <vt:lpstr>FSM approach: provide improved interoperability by specifying standardised B2B IT interfaces</vt:lpstr>
      <vt:lpstr>FSM is based on six key principles</vt:lpstr>
      <vt:lpstr>FSM specifies an online interface between rail distribution players to improve customer access to rail tickets</vt:lpstr>
      <vt:lpstr>FSM covers the business processes between all players interacting to satisfy the needs of the customers</vt:lpstr>
      <vt:lpstr>At design level the workflows and activities provide a common model of both computational and organisational processes</vt:lpstr>
      <vt:lpstr>FSM provides business neutral XML messages enabling the data exchange between distributors and railways</vt:lpstr>
      <vt:lpstr>FSM offers a broad range of deliverables to get started </vt:lpstr>
      <vt:lpstr>ITxPT - Information Technology for Public Transport</vt:lpstr>
      <vt:lpstr>ITxPT</vt:lpstr>
      <vt:lpstr>Memberships developement</vt:lpstr>
      <vt:lpstr>Memberships developement</vt:lpstr>
      <vt:lpstr>PowerPoint Presentation</vt:lpstr>
      <vt:lpstr>PowerPoint Presentation</vt:lpstr>
      <vt:lpstr>PowerPoint Presentation</vt:lpstr>
      <vt:lpstr>PowerPoint Presentation</vt:lpstr>
      <vt:lpstr>Other Industry references</vt:lpstr>
      <vt:lpstr>PowerPoint Presentation</vt:lpstr>
      <vt:lpstr>ITxPT Specification – documentation center</vt:lpstr>
      <vt:lpstr>ITxPT Laboratory</vt:lpstr>
      <vt:lpstr>ITxPT Laboratory</vt:lpstr>
      <vt:lpstr>2018 ITxPT working groups</vt:lpstr>
      <vt:lpstr>ITxPT implementation</vt:lpstr>
      <vt:lpstr>Networking Luncheon</vt:lpstr>
      <vt:lpstr>Hot Topics Roundup: GDPR, Payment, Security</vt:lpstr>
      <vt:lpstr>Hot Topic Roundup</vt:lpstr>
      <vt:lpstr>Networking Break</vt:lpstr>
      <vt:lpstr>PowerPoint Presentation</vt:lpstr>
      <vt:lpstr>Hot Topics Agenda</vt:lpstr>
      <vt:lpstr>GDPR Topline Summary</vt:lpstr>
      <vt:lpstr>Consent</vt:lpstr>
      <vt:lpstr>Consent</vt:lpstr>
      <vt:lpstr>Management of Personal Information</vt:lpstr>
      <vt:lpstr>Management of Personal Data</vt:lpstr>
      <vt:lpstr>GDPR Roles: Processor and Controller</vt:lpstr>
      <vt:lpstr>GDPR Roles: Controllers</vt:lpstr>
      <vt:lpstr>GDPR Roles: Controllers and the DPA</vt:lpstr>
      <vt:lpstr>GDPR Roles: Data Breach Notification</vt:lpstr>
      <vt:lpstr>GDPR Roles: Processor (pt. 1)</vt:lpstr>
      <vt:lpstr>Poll</vt:lpstr>
      <vt:lpstr>GDPR Roles: Processor (pt. 2)</vt:lpstr>
      <vt:lpstr>Tech Stack &amp; Flow: Privacy by Design</vt:lpstr>
      <vt:lpstr>Tech Stack &amp; Flow: Data Landscape</vt:lpstr>
      <vt:lpstr>Tech Stack &amp; Flow: Data Flow Diagrams</vt:lpstr>
      <vt:lpstr>Poll</vt:lpstr>
      <vt:lpstr>Extra-Territorial Scope (Article 3)</vt:lpstr>
      <vt:lpstr>Repercussions: Legislative Summary</vt:lpstr>
      <vt:lpstr>Repercussions: Legal</vt:lpstr>
      <vt:lpstr>Poll</vt:lpstr>
      <vt:lpstr>Importance to Our Industry (pt. 1)</vt:lpstr>
      <vt:lpstr>Importance to Our Industry (pt. 2)</vt:lpstr>
      <vt:lpstr>What HFTP is doing … (pt. 1)</vt:lpstr>
      <vt:lpstr>What HFTP is doing … (pt. 2)</vt:lpstr>
      <vt:lpstr>GDPR Basics</vt:lpstr>
      <vt:lpstr>Data Security Topline Summary</vt:lpstr>
      <vt:lpstr>Complex Landscape for Hospitality/Travel</vt:lpstr>
      <vt:lpstr>Return: Complex Tech. Landscape</vt:lpstr>
      <vt:lpstr>Types of Attacks - Frequency</vt:lpstr>
      <vt:lpstr>Types of Attacks - Costs</vt:lpstr>
      <vt:lpstr>Technologies &amp; ROI</vt:lpstr>
      <vt:lpstr>Side by Side</vt:lpstr>
      <vt:lpstr>Data Security “The 5 Must Haves”</vt:lpstr>
      <vt:lpstr>Top 5 Trends in Payments (by Capgemini)</vt:lpstr>
      <vt:lpstr>Top 10 Trends in Payments (by Capgemini)</vt:lpstr>
      <vt:lpstr>PCI DSS News in 2018</vt:lpstr>
      <vt:lpstr>PCI DSS News in 2018</vt:lpstr>
      <vt:lpstr>PCI DSS News in 2018</vt:lpstr>
      <vt:lpstr>PCI DSS News in 2018</vt:lpstr>
      <vt:lpstr>PCI DSS Goals</vt:lpstr>
      <vt:lpstr>Software-based PIN on COTS Standard</vt:lpstr>
      <vt:lpstr>Any questions?</vt:lpstr>
      <vt:lpstr>OpenTravel Challenge - Interactive Roundtable Session:  Solutions for the Consumer Travel Experience Utilizing OpenTravel Standards</vt:lpstr>
      <vt:lpstr>OpenTravel Challenge - Interactive Roundtable Session:  Solutions for the Consumer Travel Experience Utilizing OpenTravel Standards</vt:lpstr>
      <vt:lpstr>OpenTravel VHack – A Virtual Hackathon</vt:lpstr>
      <vt:lpstr>Thank You to our Sponsor</vt:lpstr>
      <vt:lpstr>Thank You to our API Providers</vt:lpstr>
      <vt:lpstr>Judging Criteria</vt:lpstr>
      <vt:lpstr>Judges</vt:lpstr>
      <vt:lpstr>PowerPoint Presentation</vt:lpstr>
      <vt:lpstr>Third Place…</vt:lpstr>
      <vt:lpstr>Second Place…</vt:lpstr>
      <vt:lpstr>First Place…</vt:lpstr>
      <vt:lpstr>PowerPoint Presentation</vt:lpstr>
      <vt:lpstr>Closing Remarks</vt:lpstr>
      <vt:lpstr>Thank You Organizing Committee!</vt:lpstr>
      <vt:lpstr>Networking Reception</vt:lpstr>
      <vt:lpstr>PowerPoint Presentation</vt:lpstr>
      <vt:lpstr>PowerPoint Presentation</vt:lpstr>
      <vt:lpstr>Safe Travels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Lucinda Hart</dc:creator>
  <cp:lastModifiedBy>tpisa</cp:lastModifiedBy>
  <cp:revision>259</cp:revision>
  <dcterms:created xsi:type="dcterms:W3CDTF">2018-03-16T17:20:26Z</dcterms:created>
  <dcterms:modified xsi:type="dcterms:W3CDTF">2018-04-12T10:54:11Z</dcterms:modified>
</cp:coreProperties>
</file>