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a" ContentType="audio/x-ms-wma"/>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4"/>
  </p:notesMasterIdLst>
  <p:handoutMasterIdLst>
    <p:handoutMasterId r:id="rId115"/>
  </p:handoutMasterIdLst>
  <p:sldIdLst>
    <p:sldId id="256" r:id="rId2"/>
    <p:sldId id="327" r:id="rId3"/>
    <p:sldId id="328" r:id="rId4"/>
    <p:sldId id="329" r:id="rId5"/>
    <p:sldId id="330" r:id="rId6"/>
    <p:sldId id="331" r:id="rId7"/>
    <p:sldId id="332" r:id="rId8"/>
    <p:sldId id="333" r:id="rId9"/>
    <p:sldId id="334" r:id="rId10"/>
    <p:sldId id="335" r:id="rId11"/>
    <p:sldId id="336" r:id="rId12"/>
    <p:sldId id="337" r:id="rId13"/>
    <p:sldId id="338" r:id="rId14"/>
    <p:sldId id="339" r:id="rId15"/>
    <p:sldId id="340" r:id="rId16"/>
    <p:sldId id="341" r:id="rId17"/>
    <p:sldId id="342" r:id="rId18"/>
    <p:sldId id="343" r:id="rId19"/>
    <p:sldId id="344" r:id="rId20"/>
    <p:sldId id="345" r:id="rId21"/>
    <p:sldId id="346" r:id="rId22"/>
    <p:sldId id="347" r:id="rId23"/>
    <p:sldId id="348" r:id="rId24"/>
    <p:sldId id="349" r:id="rId25"/>
    <p:sldId id="350" r:id="rId26"/>
    <p:sldId id="351" r:id="rId27"/>
    <p:sldId id="352" r:id="rId28"/>
    <p:sldId id="353" r:id="rId29"/>
    <p:sldId id="311" r:id="rId30"/>
    <p:sldId id="270" r:id="rId31"/>
    <p:sldId id="257" r:id="rId32"/>
    <p:sldId id="390" r:id="rId33"/>
    <p:sldId id="258" r:id="rId34"/>
    <p:sldId id="279" r:id="rId35"/>
    <p:sldId id="389" r:id="rId36"/>
    <p:sldId id="271" r:id="rId37"/>
    <p:sldId id="272" r:id="rId38"/>
    <p:sldId id="273" r:id="rId39"/>
    <p:sldId id="299" r:id="rId40"/>
    <p:sldId id="300" r:id="rId41"/>
    <p:sldId id="274" r:id="rId42"/>
    <p:sldId id="275" r:id="rId43"/>
    <p:sldId id="380" r:id="rId44"/>
    <p:sldId id="381" r:id="rId45"/>
    <p:sldId id="382" r:id="rId46"/>
    <p:sldId id="383" r:id="rId47"/>
    <p:sldId id="384" r:id="rId48"/>
    <p:sldId id="385" r:id="rId49"/>
    <p:sldId id="386" r:id="rId50"/>
    <p:sldId id="387" r:id="rId51"/>
    <p:sldId id="388" r:id="rId52"/>
    <p:sldId id="354" r:id="rId53"/>
    <p:sldId id="355" r:id="rId54"/>
    <p:sldId id="356" r:id="rId55"/>
    <p:sldId id="357" r:id="rId56"/>
    <p:sldId id="358" r:id="rId57"/>
    <p:sldId id="359" r:id="rId58"/>
    <p:sldId id="360" r:id="rId59"/>
    <p:sldId id="361" r:id="rId60"/>
    <p:sldId id="362" r:id="rId61"/>
    <p:sldId id="363" r:id="rId62"/>
    <p:sldId id="364" r:id="rId63"/>
    <p:sldId id="365" r:id="rId64"/>
    <p:sldId id="366" r:id="rId65"/>
    <p:sldId id="367" r:id="rId66"/>
    <p:sldId id="368" r:id="rId67"/>
    <p:sldId id="369" r:id="rId68"/>
    <p:sldId id="370" r:id="rId69"/>
    <p:sldId id="371" r:id="rId70"/>
    <p:sldId id="372" r:id="rId71"/>
    <p:sldId id="373" r:id="rId72"/>
    <p:sldId id="374" r:id="rId73"/>
    <p:sldId id="375" r:id="rId74"/>
    <p:sldId id="376" r:id="rId75"/>
    <p:sldId id="377" r:id="rId76"/>
    <p:sldId id="378" r:id="rId77"/>
    <p:sldId id="379" r:id="rId78"/>
    <p:sldId id="276" r:id="rId79"/>
    <p:sldId id="277" r:id="rId80"/>
    <p:sldId id="314" r:id="rId81"/>
    <p:sldId id="315" r:id="rId82"/>
    <p:sldId id="316" r:id="rId83"/>
    <p:sldId id="317" r:id="rId84"/>
    <p:sldId id="318" r:id="rId85"/>
    <p:sldId id="319" r:id="rId86"/>
    <p:sldId id="320" r:id="rId87"/>
    <p:sldId id="321" r:id="rId88"/>
    <p:sldId id="322" r:id="rId89"/>
    <p:sldId id="323" r:id="rId90"/>
    <p:sldId id="324" r:id="rId91"/>
    <p:sldId id="325" r:id="rId92"/>
    <p:sldId id="326" r:id="rId93"/>
    <p:sldId id="298" r:id="rId94"/>
    <p:sldId id="289" r:id="rId95"/>
    <p:sldId id="290" r:id="rId96"/>
    <p:sldId id="291" r:id="rId97"/>
    <p:sldId id="292" r:id="rId98"/>
    <p:sldId id="293" r:id="rId99"/>
    <p:sldId id="294" r:id="rId100"/>
    <p:sldId id="295" r:id="rId101"/>
    <p:sldId id="296" r:id="rId102"/>
    <p:sldId id="297" r:id="rId103"/>
    <p:sldId id="301" r:id="rId104"/>
    <p:sldId id="302" r:id="rId105"/>
    <p:sldId id="303" r:id="rId106"/>
    <p:sldId id="304" r:id="rId107"/>
    <p:sldId id="305" r:id="rId108"/>
    <p:sldId id="306" r:id="rId109"/>
    <p:sldId id="307" r:id="rId110"/>
    <p:sldId id="308" r:id="rId111"/>
    <p:sldId id="278" r:id="rId112"/>
    <p:sldId id="280" r:id="rId1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7777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34619" autoAdjust="0"/>
    <p:restoredTop sz="86323" autoAdjust="0"/>
  </p:normalViewPr>
  <p:slideViewPr>
    <p:cSldViewPr snapToGrid="0">
      <p:cViewPr>
        <p:scale>
          <a:sx n="83" d="100"/>
          <a:sy n="83" d="100"/>
        </p:scale>
        <p:origin x="-834" y="-72"/>
      </p:cViewPr>
      <p:guideLst>
        <p:guide orient="horz" pos="2160"/>
        <p:guide pos="3840"/>
      </p:guideLst>
    </p:cSldViewPr>
  </p:slideViewPr>
  <p:outlineViewPr>
    <p:cViewPr>
      <p:scale>
        <a:sx n="33" d="100"/>
        <a:sy n="33" d="100"/>
      </p:scale>
      <p:origin x="0" y="19122"/>
    </p:cViewPr>
  </p:outlineViewPr>
  <p:notesTextViewPr>
    <p:cViewPr>
      <p:scale>
        <a:sx n="3" d="2"/>
        <a:sy n="3" d="2"/>
      </p:scale>
      <p:origin x="0" y="0"/>
    </p:cViewPr>
  </p:notesTextViewPr>
  <p:sorterViewPr>
    <p:cViewPr>
      <p:scale>
        <a:sx n="100" d="100"/>
        <a:sy n="100" d="100"/>
      </p:scale>
      <p:origin x="0" y="7092"/>
    </p:cViewPr>
  </p:sorterViewPr>
  <p:notesViewPr>
    <p:cSldViewPr snapToGrid="0">
      <p:cViewPr varScale="1">
        <p:scale>
          <a:sx n="88" d="100"/>
          <a:sy n="88" d="100"/>
        </p:scale>
        <p:origin x="3820" y="8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viewProps" Target="view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notesMaster" Target="notesMasters/notesMaster1.xml"/><Relationship Id="rId119"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cap="none" spc="20" baseline="0">
                <a:solidFill>
                  <a:schemeClr val="tx1">
                    <a:lumMod val="50000"/>
                    <a:lumOff val="50000"/>
                  </a:schemeClr>
                </a:solidFill>
                <a:latin typeface="+mn-lt"/>
                <a:ea typeface="+mn-ea"/>
                <a:cs typeface="+mn-cs"/>
              </a:defRPr>
            </a:pPr>
            <a:r>
              <a:rPr lang="fr-FR" dirty="0"/>
              <a:t>MULTI CHANNEL</a:t>
            </a:r>
            <a:r>
              <a:rPr lang="fr-FR" baseline="0" dirty="0"/>
              <a:t>  ON LINE RESERVATIONS</a:t>
            </a:r>
            <a:endParaRPr lang="fr-FR" dirty="0"/>
          </a:p>
        </c:rich>
      </c:tx>
      <c:layout/>
      <c:overlay val="0"/>
      <c:spPr>
        <a:noFill/>
        <a:ln>
          <a:noFill/>
        </a:ln>
        <a:effectLst/>
      </c:spPr>
    </c:title>
    <c:autoTitleDeleted val="0"/>
    <c:plotArea>
      <c:layout/>
      <c:barChart>
        <c:barDir val="col"/>
        <c:grouping val="clustered"/>
        <c:varyColors val="0"/>
        <c:ser>
          <c:idx val="0"/>
          <c:order val="0"/>
          <c:tx>
            <c:strRef>
              <c:f>Feuil1!$B$1</c:f>
              <c:strCache>
                <c:ptCount val="1"/>
                <c:pt idx="0">
                  <c:v>Online reservations</c:v>
                </c:pt>
              </c:strCache>
            </c:strRef>
          </c:tx>
          <c:spPr>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chemeClr>
              </a:solidFill>
              <a:round/>
            </a:ln>
            <a:effectLst>
              <a:outerShdw blurRad="40000" dist="20000" dir="5400000" rotWithShape="0">
                <a:srgbClr val="000000">
                  <a:alpha val="38000"/>
                </a:srgbClr>
              </a:outerShdw>
            </a:effectLst>
          </c:spPr>
          <c:invertIfNegative val="0"/>
          <c:cat>
            <c:strRef>
              <c:f>Feuil1!$A$2:$A$6</c:f>
              <c:strCache>
                <c:ptCount val="5"/>
                <c:pt idx="0">
                  <c:v>2014</c:v>
                </c:pt>
                <c:pt idx="1">
                  <c:v>2015</c:v>
                </c:pt>
                <c:pt idx="2">
                  <c:v>2016</c:v>
                </c:pt>
                <c:pt idx="3">
                  <c:v>2017</c:v>
                </c:pt>
                <c:pt idx="4">
                  <c:v>estimation 2018</c:v>
                </c:pt>
              </c:strCache>
            </c:strRef>
          </c:cat>
          <c:val>
            <c:numRef>
              <c:f>Feuil1!$B$2:$B$6</c:f>
              <c:numCache>
                <c:formatCode>General</c:formatCode>
                <c:ptCount val="5"/>
                <c:pt idx="0">
                  <c:v>40</c:v>
                </c:pt>
                <c:pt idx="1">
                  <c:v>220</c:v>
                </c:pt>
                <c:pt idx="2">
                  <c:v>500</c:v>
                </c:pt>
                <c:pt idx="3">
                  <c:v>820</c:v>
                </c:pt>
                <c:pt idx="4">
                  <c:v>1200</c:v>
                </c:pt>
              </c:numCache>
            </c:numRef>
          </c:val>
          <c:extLst xmlns:c16r2="http://schemas.microsoft.com/office/drawing/2015/06/chart">
            <c:ext xmlns:c16="http://schemas.microsoft.com/office/drawing/2014/chart" uri="{C3380CC4-5D6E-409C-BE32-E72D297353CC}">
              <c16:uniqueId val="{00000000-1868-4F05-AEFB-7E9FC7E9F3B1}"/>
            </c:ext>
          </c:extLst>
        </c:ser>
        <c:dLbls>
          <c:showLegendKey val="0"/>
          <c:showVal val="0"/>
          <c:showCatName val="0"/>
          <c:showSerName val="0"/>
          <c:showPercent val="0"/>
          <c:showBubbleSize val="0"/>
        </c:dLbls>
        <c:gapWidth val="150"/>
        <c:axId val="127823232"/>
        <c:axId val="127829120"/>
      </c:barChart>
      <c:catAx>
        <c:axId val="12782323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n-US"/>
          </a:p>
        </c:txPr>
        <c:crossAx val="127829120"/>
        <c:crosses val="autoZero"/>
        <c:auto val="1"/>
        <c:lblAlgn val="ctr"/>
        <c:lblOffset val="100"/>
        <c:noMultiLvlLbl val="0"/>
      </c:catAx>
      <c:valAx>
        <c:axId val="1278291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n-US"/>
          </a:p>
        </c:txPr>
        <c:crossAx val="12782323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diagrams/_rels/data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image" Target="../media/image71.png"/></Relationships>
</file>

<file path=ppt/diagrams/_rels/data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image" Target="../media/image73.png"/></Relationships>
</file>

<file path=ppt/diagrams/_rels/drawing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image" Target="../media/image71.png"/></Relationships>
</file>

<file path=ppt/diagrams/_rels/drawing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image" Target="../media/image7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9A35435-8289-44E1-B799-7349F6F2AF0E}" type="doc">
      <dgm:prSet loTypeId="urn:microsoft.com/office/officeart/2005/8/layout/cycle1" loCatId="cycle" qsTypeId="urn:microsoft.com/office/officeart/2005/8/quickstyle/simple3" qsCatId="simple" csTypeId="urn:microsoft.com/office/officeart/2005/8/colors/accent1_2" csCatId="accent1" phldr="1"/>
      <dgm:spPr/>
      <dgm:t>
        <a:bodyPr/>
        <a:lstStyle/>
        <a:p>
          <a:endParaRPr lang="en-US"/>
        </a:p>
      </dgm:t>
    </dgm:pt>
    <dgm:pt modelId="{554926FA-5919-4B17-9EED-F8DF6C46F9E7}">
      <dgm:prSet phldrT="[Text]"/>
      <dgm:spPr/>
      <dgm:t>
        <a:bodyPr/>
        <a:lstStyle/>
        <a:p>
          <a:r>
            <a:rPr lang="en-US" dirty="0"/>
            <a:t> </a:t>
          </a:r>
        </a:p>
      </dgm:t>
    </dgm:pt>
    <dgm:pt modelId="{6F08D008-FD4C-437D-90B8-04FBE806F529}" type="parTrans" cxnId="{82891F14-39AA-462C-98D9-E4E6958088B9}">
      <dgm:prSet/>
      <dgm:spPr/>
      <dgm:t>
        <a:bodyPr/>
        <a:lstStyle/>
        <a:p>
          <a:endParaRPr lang="en-US"/>
        </a:p>
      </dgm:t>
    </dgm:pt>
    <dgm:pt modelId="{345A299C-7746-4350-8986-A37CFB51A693}" type="sibTrans" cxnId="{82891F14-39AA-462C-98D9-E4E6958088B9}">
      <dgm:prSet/>
      <dgm:spPr/>
      <dgm:t>
        <a:bodyPr/>
        <a:lstStyle/>
        <a:p>
          <a:endParaRPr lang="en-US"/>
        </a:p>
      </dgm:t>
    </dgm:pt>
    <dgm:pt modelId="{DEDBBC39-A668-4D30-AF89-32CCF961D5E9}">
      <dgm:prSet phldrT="[Text]"/>
      <dgm:spPr/>
      <dgm:t>
        <a:bodyPr/>
        <a:lstStyle/>
        <a:p>
          <a:r>
            <a:rPr lang="en-US" dirty="0"/>
            <a:t> </a:t>
          </a:r>
        </a:p>
      </dgm:t>
    </dgm:pt>
    <dgm:pt modelId="{2DEB1A46-28BB-49AE-BE04-0C3037883A8C}" type="parTrans" cxnId="{5886998A-4B7E-468C-9900-D0263E3F5D3B}">
      <dgm:prSet/>
      <dgm:spPr/>
      <dgm:t>
        <a:bodyPr/>
        <a:lstStyle/>
        <a:p>
          <a:endParaRPr lang="en-US"/>
        </a:p>
      </dgm:t>
    </dgm:pt>
    <dgm:pt modelId="{592B5D43-8491-44EC-B582-D1F43812854A}" type="sibTrans" cxnId="{5886998A-4B7E-468C-9900-D0263E3F5D3B}">
      <dgm:prSet/>
      <dgm:spPr/>
      <dgm:t>
        <a:bodyPr/>
        <a:lstStyle/>
        <a:p>
          <a:endParaRPr lang="en-US"/>
        </a:p>
      </dgm:t>
    </dgm:pt>
    <dgm:pt modelId="{9F8A313B-E9BA-4DB0-9E5C-E5E2E282AFEA}">
      <dgm:prSet phldrT="[Text]"/>
      <dgm:spPr/>
      <dgm:t>
        <a:bodyPr/>
        <a:lstStyle/>
        <a:p>
          <a:r>
            <a:rPr lang="en-US" dirty="0"/>
            <a:t> </a:t>
          </a:r>
        </a:p>
      </dgm:t>
    </dgm:pt>
    <dgm:pt modelId="{B1D0892A-85B3-476E-9E85-157B42AF74ED}" type="parTrans" cxnId="{1B98F2C7-1369-45F6-9DDC-F5AB2D88236B}">
      <dgm:prSet/>
      <dgm:spPr/>
      <dgm:t>
        <a:bodyPr/>
        <a:lstStyle/>
        <a:p>
          <a:endParaRPr lang="en-US"/>
        </a:p>
      </dgm:t>
    </dgm:pt>
    <dgm:pt modelId="{A5D60840-89A8-4EDF-8F2D-8C2A257C879E}" type="sibTrans" cxnId="{1B98F2C7-1369-45F6-9DDC-F5AB2D88236B}">
      <dgm:prSet/>
      <dgm:spPr/>
      <dgm:t>
        <a:bodyPr/>
        <a:lstStyle/>
        <a:p>
          <a:endParaRPr lang="en-US"/>
        </a:p>
      </dgm:t>
    </dgm:pt>
    <dgm:pt modelId="{30DAFE0F-CC33-4B0E-9272-9BEFA87FCE1A}">
      <dgm:prSet phldrT="[Text]"/>
      <dgm:spPr/>
      <dgm:t>
        <a:bodyPr/>
        <a:lstStyle/>
        <a:p>
          <a:r>
            <a:rPr lang="en-US" dirty="0"/>
            <a:t> </a:t>
          </a:r>
        </a:p>
      </dgm:t>
    </dgm:pt>
    <dgm:pt modelId="{FDB037A8-CA98-4284-BC53-2ADF4BF4FE25}" type="parTrans" cxnId="{4F523447-6E32-410F-B11E-DBF656941DDA}">
      <dgm:prSet/>
      <dgm:spPr/>
      <dgm:t>
        <a:bodyPr/>
        <a:lstStyle/>
        <a:p>
          <a:endParaRPr lang="en-US"/>
        </a:p>
      </dgm:t>
    </dgm:pt>
    <dgm:pt modelId="{C98E70B6-6143-419B-8F9A-A0B15B114D09}" type="sibTrans" cxnId="{4F523447-6E32-410F-B11E-DBF656941DDA}">
      <dgm:prSet/>
      <dgm:spPr/>
      <dgm:t>
        <a:bodyPr/>
        <a:lstStyle/>
        <a:p>
          <a:endParaRPr lang="en-US"/>
        </a:p>
      </dgm:t>
    </dgm:pt>
    <dgm:pt modelId="{D8C90690-A3F9-4ED4-A4AA-ADA0FAA6C97F}" type="pres">
      <dgm:prSet presAssocID="{09A35435-8289-44E1-B799-7349F6F2AF0E}" presName="cycle" presStyleCnt="0">
        <dgm:presLayoutVars>
          <dgm:dir/>
          <dgm:resizeHandles val="exact"/>
        </dgm:presLayoutVars>
      </dgm:prSet>
      <dgm:spPr/>
      <dgm:t>
        <a:bodyPr/>
        <a:lstStyle/>
        <a:p>
          <a:endParaRPr lang="en-US"/>
        </a:p>
      </dgm:t>
    </dgm:pt>
    <dgm:pt modelId="{A0458687-F731-4AA8-93C7-8E400705EA44}" type="pres">
      <dgm:prSet presAssocID="{554926FA-5919-4B17-9EED-F8DF6C46F9E7}" presName="dummy" presStyleCnt="0"/>
      <dgm:spPr/>
    </dgm:pt>
    <dgm:pt modelId="{FEC06EE2-29B3-4209-AEBB-C78D8D0AE299}" type="pres">
      <dgm:prSet presAssocID="{554926FA-5919-4B17-9EED-F8DF6C46F9E7}" presName="node" presStyleLbl="revTx" presStyleIdx="0" presStyleCnt="4">
        <dgm:presLayoutVars>
          <dgm:bulletEnabled val="1"/>
        </dgm:presLayoutVars>
      </dgm:prSet>
      <dgm:spPr/>
      <dgm:t>
        <a:bodyPr/>
        <a:lstStyle/>
        <a:p>
          <a:endParaRPr lang="en-US"/>
        </a:p>
      </dgm:t>
    </dgm:pt>
    <dgm:pt modelId="{B164645F-AD62-4541-915D-E268FD7BA7E8}" type="pres">
      <dgm:prSet presAssocID="{345A299C-7746-4350-8986-A37CFB51A693}" presName="sibTrans" presStyleLbl="node1" presStyleIdx="0" presStyleCnt="4" custLinFactNeighborX="1774"/>
      <dgm:spPr/>
      <dgm:t>
        <a:bodyPr/>
        <a:lstStyle/>
        <a:p>
          <a:endParaRPr lang="en-US"/>
        </a:p>
      </dgm:t>
    </dgm:pt>
    <dgm:pt modelId="{95D3E9EE-3D94-424A-9722-662C9E58635A}" type="pres">
      <dgm:prSet presAssocID="{DEDBBC39-A668-4D30-AF89-32CCF961D5E9}" presName="dummy" presStyleCnt="0"/>
      <dgm:spPr/>
    </dgm:pt>
    <dgm:pt modelId="{B4754A0B-28D6-4B53-AE2B-7086C33805F8}" type="pres">
      <dgm:prSet presAssocID="{DEDBBC39-A668-4D30-AF89-32CCF961D5E9}" presName="node" presStyleLbl="revTx" presStyleIdx="1" presStyleCnt="4">
        <dgm:presLayoutVars>
          <dgm:bulletEnabled val="1"/>
        </dgm:presLayoutVars>
      </dgm:prSet>
      <dgm:spPr/>
      <dgm:t>
        <a:bodyPr/>
        <a:lstStyle/>
        <a:p>
          <a:endParaRPr lang="en-US"/>
        </a:p>
      </dgm:t>
    </dgm:pt>
    <dgm:pt modelId="{4154445F-3B7F-44AB-B040-4F76E96BD7F1}" type="pres">
      <dgm:prSet presAssocID="{592B5D43-8491-44EC-B582-D1F43812854A}" presName="sibTrans" presStyleLbl="node1" presStyleIdx="1" presStyleCnt="4" custLinFactNeighborX="-2982" custRadScaleRad="211644" custRadScaleInc="-2147483648"/>
      <dgm:spPr/>
      <dgm:t>
        <a:bodyPr/>
        <a:lstStyle/>
        <a:p>
          <a:endParaRPr lang="en-US"/>
        </a:p>
      </dgm:t>
    </dgm:pt>
    <dgm:pt modelId="{AC955110-FB9A-4AB9-AC5D-1689931CA80E}" type="pres">
      <dgm:prSet presAssocID="{9F8A313B-E9BA-4DB0-9E5C-E5E2E282AFEA}" presName="dummy" presStyleCnt="0"/>
      <dgm:spPr/>
    </dgm:pt>
    <dgm:pt modelId="{05CDEB0B-DA3F-40BD-AC73-0072A1AB4AA0}" type="pres">
      <dgm:prSet presAssocID="{9F8A313B-E9BA-4DB0-9E5C-E5E2E282AFEA}" presName="node" presStyleLbl="revTx" presStyleIdx="2" presStyleCnt="4">
        <dgm:presLayoutVars>
          <dgm:bulletEnabled val="1"/>
        </dgm:presLayoutVars>
      </dgm:prSet>
      <dgm:spPr/>
      <dgm:t>
        <a:bodyPr/>
        <a:lstStyle/>
        <a:p>
          <a:endParaRPr lang="en-US"/>
        </a:p>
      </dgm:t>
    </dgm:pt>
    <dgm:pt modelId="{D1A836B2-FD90-49DD-BE32-9909FD362551}" type="pres">
      <dgm:prSet presAssocID="{A5D60840-89A8-4EDF-8F2D-8C2A257C879E}" presName="sibTrans" presStyleLbl="node1" presStyleIdx="2" presStyleCnt="4" custLinFactNeighborX="-9395"/>
      <dgm:spPr/>
      <dgm:t>
        <a:bodyPr/>
        <a:lstStyle/>
        <a:p>
          <a:endParaRPr lang="en-US"/>
        </a:p>
      </dgm:t>
    </dgm:pt>
    <dgm:pt modelId="{A8AD8142-1AF8-4877-9FE1-6F1A4CE140A2}" type="pres">
      <dgm:prSet presAssocID="{30DAFE0F-CC33-4B0E-9272-9BEFA87FCE1A}" presName="dummy" presStyleCnt="0"/>
      <dgm:spPr/>
    </dgm:pt>
    <dgm:pt modelId="{5764ACC3-801D-4402-91E4-050A2B91CA39}" type="pres">
      <dgm:prSet presAssocID="{30DAFE0F-CC33-4B0E-9272-9BEFA87FCE1A}" presName="node" presStyleLbl="revTx" presStyleIdx="3" presStyleCnt="4">
        <dgm:presLayoutVars>
          <dgm:bulletEnabled val="1"/>
        </dgm:presLayoutVars>
      </dgm:prSet>
      <dgm:spPr/>
      <dgm:t>
        <a:bodyPr/>
        <a:lstStyle/>
        <a:p>
          <a:endParaRPr lang="en-US"/>
        </a:p>
      </dgm:t>
    </dgm:pt>
    <dgm:pt modelId="{D70942D5-DA49-4170-AFFD-EB56A2A8BA23}" type="pres">
      <dgm:prSet presAssocID="{C98E70B6-6143-419B-8F9A-A0B15B114D09}" presName="sibTrans" presStyleLbl="node1" presStyleIdx="3" presStyleCnt="4" custLinFactNeighborX="1294"/>
      <dgm:spPr/>
      <dgm:t>
        <a:bodyPr/>
        <a:lstStyle/>
        <a:p>
          <a:endParaRPr lang="en-US"/>
        </a:p>
      </dgm:t>
    </dgm:pt>
  </dgm:ptLst>
  <dgm:cxnLst>
    <dgm:cxn modelId="{AD1ED8C4-F647-4B7B-BF97-4CBED3690FEF}" type="presOf" srcId="{A5D60840-89A8-4EDF-8F2D-8C2A257C879E}" destId="{D1A836B2-FD90-49DD-BE32-9909FD362551}" srcOrd="0" destOrd="0" presId="urn:microsoft.com/office/officeart/2005/8/layout/cycle1"/>
    <dgm:cxn modelId="{4F523447-6E32-410F-B11E-DBF656941DDA}" srcId="{09A35435-8289-44E1-B799-7349F6F2AF0E}" destId="{30DAFE0F-CC33-4B0E-9272-9BEFA87FCE1A}" srcOrd="3" destOrd="0" parTransId="{FDB037A8-CA98-4284-BC53-2ADF4BF4FE25}" sibTransId="{C98E70B6-6143-419B-8F9A-A0B15B114D09}"/>
    <dgm:cxn modelId="{5886998A-4B7E-468C-9900-D0263E3F5D3B}" srcId="{09A35435-8289-44E1-B799-7349F6F2AF0E}" destId="{DEDBBC39-A668-4D30-AF89-32CCF961D5E9}" srcOrd="1" destOrd="0" parTransId="{2DEB1A46-28BB-49AE-BE04-0C3037883A8C}" sibTransId="{592B5D43-8491-44EC-B582-D1F43812854A}"/>
    <dgm:cxn modelId="{453A047C-A7D5-455B-A13A-333DBF241FC0}" type="presOf" srcId="{DEDBBC39-A668-4D30-AF89-32CCF961D5E9}" destId="{B4754A0B-28D6-4B53-AE2B-7086C33805F8}" srcOrd="0" destOrd="0" presId="urn:microsoft.com/office/officeart/2005/8/layout/cycle1"/>
    <dgm:cxn modelId="{38AE5644-A77D-4033-A2D2-C02FFB21FD28}" type="presOf" srcId="{09A35435-8289-44E1-B799-7349F6F2AF0E}" destId="{D8C90690-A3F9-4ED4-A4AA-ADA0FAA6C97F}" srcOrd="0" destOrd="0" presId="urn:microsoft.com/office/officeart/2005/8/layout/cycle1"/>
    <dgm:cxn modelId="{3749694D-E10D-40D2-BF0D-866A70BF1B06}" type="presOf" srcId="{554926FA-5919-4B17-9EED-F8DF6C46F9E7}" destId="{FEC06EE2-29B3-4209-AEBB-C78D8D0AE299}" srcOrd="0" destOrd="0" presId="urn:microsoft.com/office/officeart/2005/8/layout/cycle1"/>
    <dgm:cxn modelId="{6F88D6BF-EAF5-47CF-BE42-ED695C45C7EE}" type="presOf" srcId="{345A299C-7746-4350-8986-A37CFB51A693}" destId="{B164645F-AD62-4541-915D-E268FD7BA7E8}" srcOrd="0" destOrd="0" presId="urn:microsoft.com/office/officeart/2005/8/layout/cycle1"/>
    <dgm:cxn modelId="{1B98F2C7-1369-45F6-9DDC-F5AB2D88236B}" srcId="{09A35435-8289-44E1-B799-7349F6F2AF0E}" destId="{9F8A313B-E9BA-4DB0-9E5C-E5E2E282AFEA}" srcOrd="2" destOrd="0" parTransId="{B1D0892A-85B3-476E-9E85-157B42AF74ED}" sibTransId="{A5D60840-89A8-4EDF-8F2D-8C2A257C879E}"/>
    <dgm:cxn modelId="{D9103A06-F105-439E-8D7E-689532E95999}" type="presOf" srcId="{592B5D43-8491-44EC-B582-D1F43812854A}" destId="{4154445F-3B7F-44AB-B040-4F76E96BD7F1}" srcOrd="0" destOrd="0" presId="urn:microsoft.com/office/officeart/2005/8/layout/cycle1"/>
    <dgm:cxn modelId="{82891F14-39AA-462C-98D9-E4E6958088B9}" srcId="{09A35435-8289-44E1-B799-7349F6F2AF0E}" destId="{554926FA-5919-4B17-9EED-F8DF6C46F9E7}" srcOrd="0" destOrd="0" parTransId="{6F08D008-FD4C-437D-90B8-04FBE806F529}" sibTransId="{345A299C-7746-4350-8986-A37CFB51A693}"/>
    <dgm:cxn modelId="{F62AD43C-4CE4-4B2E-88BC-EAC5A590390D}" type="presOf" srcId="{9F8A313B-E9BA-4DB0-9E5C-E5E2E282AFEA}" destId="{05CDEB0B-DA3F-40BD-AC73-0072A1AB4AA0}" srcOrd="0" destOrd="0" presId="urn:microsoft.com/office/officeart/2005/8/layout/cycle1"/>
    <dgm:cxn modelId="{901FAA6B-95A9-43CE-B539-FB44728F13C0}" type="presOf" srcId="{C98E70B6-6143-419B-8F9A-A0B15B114D09}" destId="{D70942D5-DA49-4170-AFFD-EB56A2A8BA23}" srcOrd="0" destOrd="0" presId="urn:microsoft.com/office/officeart/2005/8/layout/cycle1"/>
    <dgm:cxn modelId="{0ABB6B5D-61C8-4287-B62D-35E960FC6E0A}" type="presOf" srcId="{30DAFE0F-CC33-4B0E-9272-9BEFA87FCE1A}" destId="{5764ACC3-801D-4402-91E4-050A2B91CA39}" srcOrd="0" destOrd="0" presId="urn:microsoft.com/office/officeart/2005/8/layout/cycle1"/>
    <dgm:cxn modelId="{1177FFBA-E418-4B77-8D79-9D75F97EFF12}" type="presParOf" srcId="{D8C90690-A3F9-4ED4-A4AA-ADA0FAA6C97F}" destId="{A0458687-F731-4AA8-93C7-8E400705EA44}" srcOrd="0" destOrd="0" presId="urn:microsoft.com/office/officeart/2005/8/layout/cycle1"/>
    <dgm:cxn modelId="{7A98C7FE-873B-4F62-AD4A-472688D49A72}" type="presParOf" srcId="{D8C90690-A3F9-4ED4-A4AA-ADA0FAA6C97F}" destId="{FEC06EE2-29B3-4209-AEBB-C78D8D0AE299}" srcOrd="1" destOrd="0" presId="urn:microsoft.com/office/officeart/2005/8/layout/cycle1"/>
    <dgm:cxn modelId="{2694FFA5-C2CF-4728-936B-04BB088280FF}" type="presParOf" srcId="{D8C90690-A3F9-4ED4-A4AA-ADA0FAA6C97F}" destId="{B164645F-AD62-4541-915D-E268FD7BA7E8}" srcOrd="2" destOrd="0" presId="urn:microsoft.com/office/officeart/2005/8/layout/cycle1"/>
    <dgm:cxn modelId="{D9190F84-4D3D-4902-8E2A-D3228E0C85FF}" type="presParOf" srcId="{D8C90690-A3F9-4ED4-A4AA-ADA0FAA6C97F}" destId="{95D3E9EE-3D94-424A-9722-662C9E58635A}" srcOrd="3" destOrd="0" presId="urn:microsoft.com/office/officeart/2005/8/layout/cycle1"/>
    <dgm:cxn modelId="{B0617895-C729-450B-9FF3-336D1A6D78BA}" type="presParOf" srcId="{D8C90690-A3F9-4ED4-A4AA-ADA0FAA6C97F}" destId="{B4754A0B-28D6-4B53-AE2B-7086C33805F8}" srcOrd="4" destOrd="0" presId="urn:microsoft.com/office/officeart/2005/8/layout/cycle1"/>
    <dgm:cxn modelId="{88DFCBC5-E6EE-463B-AFB5-DC3EC70FA9BF}" type="presParOf" srcId="{D8C90690-A3F9-4ED4-A4AA-ADA0FAA6C97F}" destId="{4154445F-3B7F-44AB-B040-4F76E96BD7F1}" srcOrd="5" destOrd="0" presId="urn:microsoft.com/office/officeart/2005/8/layout/cycle1"/>
    <dgm:cxn modelId="{50E9327E-A770-4A0E-823A-5F8271E3AC40}" type="presParOf" srcId="{D8C90690-A3F9-4ED4-A4AA-ADA0FAA6C97F}" destId="{AC955110-FB9A-4AB9-AC5D-1689931CA80E}" srcOrd="6" destOrd="0" presId="urn:microsoft.com/office/officeart/2005/8/layout/cycle1"/>
    <dgm:cxn modelId="{7764EA9E-D5AC-453A-A946-AA8E911CBF9A}" type="presParOf" srcId="{D8C90690-A3F9-4ED4-A4AA-ADA0FAA6C97F}" destId="{05CDEB0B-DA3F-40BD-AC73-0072A1AB4AA0}" srcOrd="7" destOrd="0" presId="urn:microsoft.com/office/officeart/2005/8/layout/cycle1"/>
    <dgm:cxn modelId="{071FC0D7-58A4-4EC6-966D-7ED4721CF26A}" type="presParOf" srcId="{D8C90690-A3F9-4ED4-A4AA-ADA0FAA6C97F}" destId="{D1A836B2-FD90-49DD-BE32-9909FD362551}" srcOrd="8" destOrd="0" presId="urn:microsoft.com/office/officeart/2005/8/layout/cycle1"/>
    <dgm:cxn modelId="{A0580FDD-72C2-48AC-8037-3AF0BCE513C1}" type="presParOf" srcId="{D8C90690-A3F9-4ED4-A4AA-ADA0FAA6C97F}" destId="{A8AD8142-1AF8-4877-9FE1-6F1A4CE140A2}" srcOrd="9" destOrd="0" presId="urn:microsoft.com/office/officeart/2005/8/layout/cycle1"/>
    <dgm:cxn modelId="{15FE32A8-94ED-472F-B404-EB1D06A3118E}" type="presParOf" srcId="{D8C90690-A3F9-4ED4-A4AA-ADA0FAA6C97F}" destId="{5764ACC3-801D-4402-91E4-050A2B91CA39}" srcOrd="10" destOrd="0" presId="urn:microsoft.com/office/officeart/2005/8/layout/cycle1"/>
    <dgm:cxn modelId="{9CB50135-0269-4E8E-A316-6AEB194A1355}" type="presParOf" srcId="{D8C90690-A3F9-4ED4-A4AA-ADA0FAA6C97F}" destId="{D70942D5-DA49-4170-AFFD-EB56A2A8BA23}" srcOrd="11" destOrd="0" presId="urn:microsoft.com/office/officeart/2005/8/layout/cycle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A45F3BE-6B66-4B96-8F6E-F24C769CDD65}"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5E755562-8373-40E6-952D-4236959B8133}">
      <dgm:prSet phldrT="[Text]"/>
      <dgm:spPr/>
      <dgm:t>
        <a:bodyPr/>
        <a:lstStyle/>
        <a:p>
          <a:r>
            <a:rPr lang="en-US" dirty="0"/>
            <a:t>Design</a:t>
          </a:r>
        </a:p>
      </dgm:t>
    </dgm:pt>
    <dgm:pt modelId="{723BF506-469F-4FFC-BA45-7A9DA2AC1B78}" type="parTrans" cxnId="{B423BA7F-47DA-43BE-8F69-2D517340AA63}">
      <dgm:prSet/>
      <dgm:spPr/>
      <dgm:t>
        <a:bodyPr/>
        <a:lstStyle/>
        <a:p>
          <a:endParaRPr lang="en-US"/>
        </a:p>
      </dgm:t>
    </dgm:pt>
    <dgm:pt modelId="{28E23DE1-EC81-4EA5-AFE9-432F5A711B0A}" type="sibTrans" cxnId="{B423BA7F-47DA-43BE-8F69-2D517340AA63}">
      <dgm:prSet/>
      <dgm:spPr/>
      <dgm:t>
        <a:bodyPr/>
        <a:lstStyle/>
        <a:p>
          <a:endParaRPr lang="en-US"/>
        </a:p>
      </dgm:t>
    </dgm:pt>
    <dgm:pt modelId="{0AC0E0D0-ED72-4168-A555-211FBEE8A150}">
      <dgm:prSet phldrT="[Text]"/>
      <dgm:spPr/>
      <dgm:t>
        <a:bodyPr/>
        <a:lstStyle/>
        <a:p>
          <a:r>
            <a:rPr lang="en-US" dirty="0"/>
            <a:t>OTM - Nouns</a:t>
          </a:r>
        </a:p>
      </dgm:t>
    </dgm:pt>
    <dgm:pt modelId="{9A50F172-6D8C-4ACE-A534-332672AC34C3}" type="parTrans" cxnId="{9F5F73A9-9849-46E9-ADFD-C6F4925B1464}">
      <dgm:prSet/>
      <dgm:spPr/>
      <dgm:t>
        <a:bodyPr/>
        <a:lstStyle/>
        <a:p>
          <a:endParaRPr lang="en-US"/>
        </a:p>
      </dgm:t>
    </dgm:pt>
    <dgm:pt modelId="{2A8A584E-7EC5-445E-A8D1-605AB14689CF}" type="sibTrans" cxnId="{9F5F73A9-9849-46E9-ADFD-C6F4925B1464}">
      <dgm:prSet/>
      <dgm:spPr/>
      <dgm:t>
        <a:bodyPr/>
        <a:lstStyle/>
        <a:p>
          <a:endParaRPr lang="en-US"/>
        </a:p>
      </dgm:t>
    </dgm:pt>
    <dgm:pt modelId="{28ADE190-EBCE-4FF7-8DC8-E073F8918440}">
      <dgm:prSet phldrT="[Text]"/>
      <dgm:spPr/>
      <dgm:t>
        <a:bodyPr/>
        <a:lstStyle/>
        <a:p>
          <a:r>
            <a:rPr lang="en-US" dirty="0"/>
            <a:t>Process – Verbs</a:t>
          </a:r>
        </a:p>
      </dgm:t>
    </dgm:pt>
    <dgm:pt modelId="{DA2BE85C-7206-4D26-914C-F11AD6928A65}" type="parTrans" cxnId="{EC58EC55-E57B-4E7E-9E48-09AB3577CFE4}">
      <dgm:prSet/>
      <dgm:spPr/>
      <dgm:t>
        <a:bodyPr/>
        <a:lstStyle/>
        <a:p>
          <a:endParaRPr lang="en-US"/>
        </a:p>
      </dgm:t>
    </dgm:pt>
    <dgm:pt modelId="{15CC0984-640B-4D4B-BE0A-60160B1D3EFC}" type="sibTrans" cxnId="{EC58EC55-E57B-4E7E-9E48-09AB3577CFE4}">
      <dgm:prSet/>
      <dgm:spPr/>
      <dgm:t>
        <a:bodyPr/>
        <a:lstStyle/>
        <a:p>
          <a:endParaRPr lang="en-US"/>
        </a:p>
      </dgm:t>
    </dgm:pt>
    <dgm:pt modelId="{4B30DCF5-37CF-4ED6-897B-C738702F0623}">
      <dgm:prSet phldrT="[Text]"/>
      <dgm:spPr/>
      <dgm:t>
        <a:bodyPr/>
        <a:lstStyle/>
        <a:p>
          <a:r>
            <a:rPr lang="en-US" dirty="0"/>
            <a:t>Development</a:t>
          </a:r>
        </a:p>
      </dgm:t>
    </dgm:pt>
    <dgm:pt modelId="{447F05CD-43A6-4501-B9A8-D3770B8E84B5}" type="parTrans" cxnId="{8F916DD1-CD97-4803-9940-BD16227064A9}">
      <dgm:prSet/>
      <dgm:spPr/>
      <dgm:t>
        <a:bodyPr/>
        <a:lstStyle/>
        <a:p>
          <a:endParaRPr lang="en-US"/>
        </a:p>
      </dgm:t>
    </dgm:pt>
    <dgm:pt modelId="{B6697795-8D65-4AD6-BC78-BF5784EAD843}" type="sibTrans" cxnId="{8F916DD1-CD97-4803-9940-BD16227064A9}">
      <dgm:prSet/>
      <dgm:spPr/>
      <dgm:t>
        <a:bodyPr/>
        <a:lstStyle/>
        <a:p>
          <a:endParaRPr lang="en-US"/>
        </a:p>
      </dgm:t>
    </dgm:pt>
    <dgm:pt modelId="{D4F60F3E-3288-45F8-810F-5B9616D0622C}">
      <dgm:prSet phldrT="[Text]"/>
      <dgm:spPr/>
      <dgm:t>
        <a:bodyPr/>
        <a:lstStyle/>
        <a:p>
          <a:r>
            <a:rPr lang="en-US" dirty="0"/>
            <a:t>Implementation Models</a:t>
          </a:r>
        </a:p>
      </dgm:t>
    </dgm:pt>
    <dgm:pt modelId="{F97F17E8-7EDF-4AB5-BB7F-88BD44596AFF}" type="parTrans" cxnId="{DF937935-28EC-461D-AE76-FA199FB14804}">
      <dgm:prSet/>
      <dgm:spPr/>
      <dgm:t>
        <a:bodyPr/>
        <a:lstStyle/>
        <a:p>
          <a:endParaRPr lang="en-US"/>
        </a:p>
      </dgm:t>
    </dgm:pt>
    <dgm:pt modelId="{D275C2A4-4250-4E01-8477-EB1E39AB7D35}" type="sibTrans" cxnId="{DF937935-28EC-461D-AE76-FA199FB14804}">
      <dgm:prSet/>
      <dgm:spPr/>
      <dgm:t>
        <a:bodyPr/>
        <a:lstStyle/>
        <a:p>
          <a:endParaRPr lang="en-US"/>
        </a:p>
      </dgm:t>
    </dgm:pt>
    <dgm:pt modelId="{1281ED30-2D16-4CE1-8093-7E6910106BD2}">
      <dgm:prSet phldrT="[Text]"/>
      <dgm:spPr/>
      <dgm:t>
        <a:bodyPr/>
        <a:lstStyle/>
        <a:p>
          <a:r>
            <a:rPr lang="en-US" dirty="0"/>
            <a:t>Framework</a:t>
          </a:r>
        </a:p>
      </dgm:t>
    </dgm:pt>
    <dgm:pt modelId="{854D7740-765D-4638-814A-EDA54FDBAD06}" type="parTrans" cxnId="{4BF6303D-06A5-4300-9E5C-ECB3AC2DD03C}">
      <dgm:prSet/>
      <dgm:spPr/>
      <dgm:t>
        <a:bodyPr/>
        <a:lstStyle/>
        <a:p>
          <a:endParaRPr lang="en-US"/>
        </a:p>
      </dgm:t>
    </dgm:pt>
    <dgm:pt modelId="{68365A2C-AA92-473C-8C7D-A19CC06C13FE}" type="sibTrans" cxnId="{4BF6303D-06A5-4300-9E5C-ECB3AC2DD03C}">
      <dgm:prSet/>
      <dgm:spPr/>
      <dgm:t>
        <a:bodyPr/>
        <a:lstStyle/>
        <a:p>
          <a:endParaRPr lang="en-US"/>
        </a:p>
      </dgm:t>
    </dgm:pt>
    <dgm:pt modelId="{5D5B74B9-9E19-4603-A886-511617B45682}">
      <dgm:prSet phldrT="[Text]"/>
      <dgm:spPr/>
      <dgm:t>
        <a:bodyPr/>
        <a:lstStyle/>
        <a:p>
          <a:r>
            <a:rPr lang="en-US" dirty="0"/>
            <a:t>Manageability</a:t>
          </a:r>
        </a:p>
      </dgm:t>
    </dgm:pt>
    <dgm:pt modelId="{EBB6D65F-275B-41C5-9FB2-B9B5B0C8A900}" type="parTrans" cxnId="{40F7522D-0AF8-4A16-9C8D-1859A8BC2848}">
      <dgm:prSet/>
      <dgm:spPr/>
      <dgm:t>
        <a:bodyPr/>
        <a:lstStyle/>
        <a:p>
          <a:endParaRPr lang="en-US"/>
        </a:p>
      </dgm:t>
    </dgm:pt>
    <dgm:pt modelId="{8EE41BF9-475B-46C9-AF67-5538FA049747}" type="sibTrans" cxnId="{40F7522D-0AF8-4A16-9C8D-1859A8BC2848}">
      <dgm:prSet/>
      <dgm:spPr/>
      <dgm:t>
        <a:bodyPr/>
        <a:lstStyle/>
        <a:p>
          <a:endParaRPr lang="en-US"/>
        </a:p>
      </dgm:t>
    </dgm:pt>
    <dgm:pt modelId="{2A4599C1-F6E3-418E-998A-085ED54182D6}">
      <dgm:prSet phldrT="[Text]"/>
      <dgm:spPr/>
      <dgm:t>
        <a:bodyPr/>
        <a:lstStyle/>
        <a:p>
          <a:r>
            <a:rPr lang="en-US" dirty="0"/>
            <a:t>Libraries</a:t>
          </a:r>
        </a:p>
      </dgm:t>
    </dgm:pt>
    <dgm:pt modelId="{0F180866-788E-41E1-97CA-A44527596F9F}" type="parTrans" cxnId="{11B7EB43-091E-4650-B785-27E28B144FDE}">
      <dgm:prSet/>
      <dgm:spPr/>
      <dgm:t>
        <a:bodyPr/>
        <a:lstStyle/>
        <a:p>
          <a:endParaRPr lang="en-US"/>
        </a:p>
      </dgm:t>
    </dgm:pt>
    <dgm:pt modelId="{0A4843D0-896D-4788-8E34-3A528878BCA6}" type="sibTrans" cxnId="{11B7EB43-091E-4650-B785-27E28B144FDE}">
      <dgm:prSet/>
      <dgm:spPr/>
      <dgm:t>
        <a:bodyPr/>
        <a:lstStyle/>
        <a:p>
          <a:endParaRPr lang="en-US"/>
        </a:p>
      </dgm:t>
    </dgm:pt>
    <dgm:pt modelId="{0492A9E6-8431-40A6-923C-2A60A1A62058}">
      <dgm:prSet phldrT="[Text]"/>
      <dgm:spPr/>
      <dgm:t>
        <a:bodyPr/>
        <a:lstStyle/>
        <a:p>
          <a:r>
            <a:rPr lang="en-US" dirty="0"/>
            <a:t>Resource Mappings</a:t>
          </a:r>
        </a:p>
      </dgm:t>
    </dgm:pt>
    <dgm:pt modelId="{8DC20E8C-491E-43A4-B97C-C4CEF3C1C793}" type="parTrans" cxnId="{312DEA7A-AD70-42A1-8DE5-AF07343A268A}">
      <dgm:prSet/>
      <dgm:spPr/>
      <dgm:t>
        <a:bodyPr/>
        <a:lstStyle/>
        <a:p>
          <a:endParaRPr lang="en-US"/>
        </a:p>
      </dgm:t>
    </dgm:pt>
    <dgm:pt modelId="{E4B5EED9-4B24-42C7-BFDC-E1DFEBE39660}" type="sibTrans" cxnId="{312DEA7A-AD70-42A1-8DE5-AF07343A268A}">
      <dgm:prSet/>
      <dgm:spPr/>
      <dgm:t>
        <a:bodyPr/>
        <a:lstStyle/>
        <a:p>
          <a:endParaRPr lang="en-US"/>
        </a:p>
      </dgm:t>
    </dgm:pt>
    <dgm:pt modelId="{091DCE6E-9D8B-43D7-90CA-D15B8ECD15A1}">
      <dgm:prSet phldrT="[Text]"/>
      <dgm:spPr/>
      <dgm:t>
        <a:bodyPr/>
        <a:lstStyle/>
        <a:p>
          <a:r>
            <a:rPr lang="en-US" dirty="0"/>
            <a:t>Build Integration</a:t>
          </a:r>
        </a:p>
      </dgm:t>
    </dgm:pt>
    <dgm:pt modelId="{AF9C6D9F-F038-4240-AE4A-BA4E90D4DC4D}" type="parTrans" cxnId="{48B09ADC-C72A-4933-B133-FC72A0FF7903}">
      <dgm:prSet/>
      <dgm:spPr/>
      <dgm:t>
        <a:bodyPr/>
        <a:lstStyle/>
        <a:p>
          <a:endParaRPr lang="en-US"/>
        </a:p>
      </dgm:t>
    </dgm:pt>
    <dgm:pt modelId="{B8802394-6A53-4624-A431-A14A486E1CC4}" type="sibTrans" cxnId="{48B09ADC-C72A-4933-B133-FC72A0FF7903}">
      <dgm:prSet/>
      <dgm:spPr/>
      <dgm:t>
        <a:bodyPr/>
        <a:lstStyle/>
        <a:p>
          <a:endParaRPr lang="en-US"/>
        </a:p>
      </dgm:t>
    </dgm:pt>
    <dgm:pt modelId="{D1EC8BAC-8190-4C85-ABF6-0341A8C7A05C}">
      <dgm:prSet/>
      <dgm:spPr/>
      <dgm:t>
        <a:bodyPr/>
        <a:lstStyle/>
        <a:p>
          <a:r>
            <a:rPr lang="en-US" dirty="0"/>
            <a:t>Deployment (Packaging/Platform)</a:t>
          </a:r>
        </a:p>
      </dgm:t>
    </dgm:pt>
    <dgm:pt modelId="{CC4AA716-5140-4D15-8069-64262AB514DB}" type="parTrans" cxnId="{35B8CAC2-F020-4028-B161-F417FDFE7E2B}">
      <dgm:prSet/>
      <dgm:spPr/>
      <dgm:t>
        <a:bodyPr/>
        <a:lstStyle/>
        <a:p>
          <a:endParaRPr lang="en-US"/>
        </a:p>
      </dgm:t>
    </dgm:pt>
    <dgm:pt modelId="{30594265-A62C-4AA7-8A9C-E897ECD50AFC}" type="sibTrans" cxnId="{35B8CAC2-F020-4028-B161-F417FDFE7E2B}">
      <dgm:prSet/>
      <dgm:spPr/>
      <dgm:t>
        <a:bodyPr/>
        <a:lstStyle/>
        <a:p>
          <a:endParaRPr lang="en-US"/>
        </a:p>
      </dgm:t>
    </dgm:pt>
    <dgm:pt modelId="{5DD4F42D-0F90-4D20-9CE8-ED3473BC044E}">
      <dgm:prSet/>
      <dgm:spPr/>
      <dgm:t>
        <a:bodyPr/>
        <a:lstStyle/>
        <a:p>
          <a:r>
            <a:rPr lang="en-US" dirty="0"/>
            <a:t>Registry/Routing/Addressing/Optimization</a:t>
          </a:r>
        </a:p>
      </dgm:t>
    </dgm:pt>
    <dgm:pt modelId="{FD3FAF73-6692-4BD9-BB03-6433A89F5803}" type="parTrans" cxnId="{B52937CD-A894-45AD-944F-FDCF318B9E3D}">
      <dgm:prSet/>
      <dgm:spPr/>
      <dgm:t>
        <a:bodyPr/>
        <a:lstStyle/>
        <a:p>
          <a:endParaRPr lang="en-US"/>
        </a:p>
      </dgm:t>
    </dgm:pt>
    <dgm:pt modelId="{C7007D25-EC88-4843-954A-1532604D5E82}" type="sibTrans" cxnId="{B52937CD-A894-45AD-944F-FDCF318B9E3D}">
      <dgm:prSet/>
      <dgm:spPr/>
      <dgm:t>
        <a:bodyPr/>
        <a:lstStyle/>
        <a:p>
          <a:endParaRPr lang="en-US"/>
        </a:p>
      </dgm:t>
    </dgm:pt>
    <dgm:pt modelId="{AB715A96-9C86-4B12-9F17-F565FB3A859B}">
      <dgm:prSet phldrT="[Text]"/>
      <dgm:spPr/>
      <dgm:t>
        <a:bodyPr/>
        <a:lstStyle/>
        <a:p>
          <a:r>
            <a:rPr lang="en-US" dirty="0"/>
            <a:t>Testing</a:t>
          </a:r>
        </a:p>
      </dgm:t>
    </dgm:pt>
    <dgm:pt modelId="{095B202C-7D3A-4C82-9282-E8B6EDB27000}" type="parTrans" cxnId="{FD77B76C-81BC-4DD8-919B-3218507FCAE8}">
      <dgm:prSet/>
      <dgm:spPr/>
      <dgm:t>
        <a:bodyPr/>
        <a:lstStyle/>
        <a:p>
          <a:endParaRPr lang="en-US"/>
        </a:p>
      </dgm:t>
    </dgm:pt>
    <dgm:pt modelId="{60C12988-BEFD-463F-8541-FCFA44377308}" type="sibTrans" cxnId="{FD77B76C-81BC-4DD8-919B-3218507FCAE8}">
      <dgm:prSet/>
      <dgm:spPr/>
      <dgm:t>
        <a:bodyPr/>
        <a:lstStyle/>
        <a:p>
          <a:endParaRPr lang="en-US"/>
        </a:p>
      </dgm:t>
    </dgm:pt>
    <dgm:pt modelId="{3E074F41-0CD9-46C2-859F-6E04DC4226B9}">
      <dgm:prSet phldrT="[Text]"/>
      <dgm:spPr/>
      <dgm:t>
        <a:bodyPr/>
        <a:lstStyle/>
        <a:p>
          <a:r>
            <a:rPr lang="en-US" dirty="0"/>
            <a:t>Compiled Unit Tests</a:t>
          </a:r>
        </a:p>
      </dgm:t>
    </dgm:pt>
    <dgm:pt modelId="{FB6766C2-13E3-4A35-B73E-A6A436224753}" type="parTrans" cxnId="{836AF071-E1FA-4703-8853-8D6112AE8B75}">
      <dgm:prSet/>
      <dgm:spPr/>
      <dgm:t>
        <a:bodyPr/>
        <a:lstStyle/>
        <a:p>
          <a:endParaRPr lang="en-US"/>
        </a:p>
      </dgm:t>
    </dgm:pt>
    <dgm:pt modelId="{FE5C3B8A-8641-4D95-9E56-129333FC0BB6}" type="sibTrans" cxnId="{836AF071-E1FA-4703-8853-8D6112AE8B75}">
      <dgm:prSet/>
      <dgm:spPr/>
      <dgm:t>
        <a:bodyPr/>
        <a:lstStyle/>
        <a:p>
          <a:endParaRPr lang="en-US"/>
        </a:p>
      </dgm:t>
    </dgm:pt>
    <dgm:pt modelId="{D1A25559-3C17-4FDE-BEE2-9C5B63B000CD}">
      <dgm:prSet phldrT="[Text]"/>
      <dgm:spPr/>
      <dgm:t>
        <a:bodyPr/>
        <a:lstStyle/>
        <a:p>
          <a:r>
            <a:rPr lang="en-US" dirty="0"/>
            <a:t>Integration Test Framework</a:t>
          </a:r>
        </a:p>
        <a:p>
          <a:endParaRPr lang="en-US" dirty="0"/>
        </a:p>
      </dgm:t>
    </dgm:pt>
    <dgm:pt modelId="{D4324049-74EB-4F68-AE49-6852EA28AAE6}" type="parTrans" cxnId="{FCBD39E8-1860-47FE-9825-32AEAAD0B31D}">
      <dgm:prSet/>
      <dgm:spPr/>
      <dgm:t>
        <a:bodyPr/>
        <a:lstStyle/>
        <a:p>
          <a:endParaRPr lang="en-US"/>
        </a:p>
      </dgm:t>
    </dgm:pt>
    <dgm:pt modelId="{04BD970D-AD35-4BAF-BA3F-3B2859479193}" type="sibTrans" cxnId="{FCBD39E8-1860-47FE-9825-32AEAAD0B31D}">
      <dgm:prSet/>
      <dgm:spPr/>
      <dgm:t>
        <a:bodyPr/>
        <a:lstStyle/>
        <a:p>
          <a:endParaRPr lang="en-US"/>
        </a:p>
      </dgm:t>
    </dgm:pt>
    <dgm:pt modelId="{8DDD24C3-AC7D-4218-81C9-E95722A4BC8D}" type="pres">
      <dgm:prSet presAssocID="{7A45F3BE-6B66-4B96-8F6E-F24C769CDD65}" presName="linear" presStyleCnt="0">
        <dgm:presLayoutVars>
          <dgm:dir/>
          <dgm:resizeHandles val="exact"/>
        </dgm:presLayoutVars>
      </dgm:prSet>
      <dgm:spPr/>
      <dgm:t>
        <a:bodyPr/>
        <a:lstStyle/>
        <a:p>
          <a:endParaRPr lang="en-US"/>
        </a:p>
      </dgm:t>
    </dgm:pt>
    <dgm:pt modelId="{1F6C8B60-1948-4444-8FC0-9A409DBA4F2A}" type="pres">
      <dgm:prSet presAssocID="{5E755562-8373-40E6-952D-4236959B8133}" presName="comp" presStyleCnt="0"/>
      <dgm:spPr/>
    </dgm:pt>
    <dgm:pt modelId="{6721A920-B6BB-4D34-BA4E-F0FE7DFEFD75}" type="pres">
      <dgm:prSet presAssocID="{5E755562-8373-40E6-952D-4236959B8133}" presName="box" presStyleLbl="node1" presStyleIdx="0" presStyleCnt="4"/>
      <dgm:spPr/>
      <dgm:t>
        <a:bodyPr/>
        <a:lstStyle/>
        <a:p>
          <a:endParaRPr lang="en-US"/>
        </a:p>
      </dgm:t>
    </dgm:pt>
    <dgm:pt modelId="{7B45D805-E5D4-4F9F-9B95-62CE7CEC8A59}" type="pres">
      <dgm:prSet presAssocID="{5E755562-8373-40E6-952D-4236959B8133}" presName="img" presStyleLbl="fgImgPlace1" presStyleIdx="0" presStyleCnt="4"/>
      <dgm:spPr/>
    </dgm:pt>
    <dgm:pt modelId="{B19634BB-AB01-402F-9A6B-EB04CB5BF4A7}" type="pres">
      <dgm:prSet presAssocID="{5E755562-8373-40E6-952D-4236959B8133}" presName="text" presStyleLbl="node1" presStyleIdx="0" presStyleCnt="4">
        <dgm:presLayoutVars>
          <dgm:bulletEnabled val="1"/>
        </dgm:presLayoutVars>
      </dgm:prSet>
      <dgm:spPr/>
      <dgm:t>
        <a:bodyPr/>
        <a:lstStyle/>
        <a:p>
          <a:endParaRPr lang="en-US"/>
        </a:p>
      </dgm:t>
    </dgm:pt>
    <dgm:pt modelId="{BB89F4FC-3044-4ED4-8203-20CA438C6C18}" type="pres">
      <dgm:prSet presAssocID="{28E23DE1-EC81-4EA5-AFE9-432F5A711B0A}" presName="spacer" presStyleCnt="0"/>
      <dgm:spPr/>
    </dgm:pt>
    <dgm:pt modelId="{85232A37-2DC7-44C6-A84E-722EB68DBA27}" type="pres">
      <dgm:prSet presAssocID="{4B30DCF5-37CF-4ED6-897B-C738702F0623}" presName="comp" presStyleCnt="0"/>
      <dgm:spPr/>
    </dgm:pt>
    <dgm:pt modelId="{96C85584-3D6C-4A99-AD55-BE54C22775EB}" type="pres">
      <dgm:prSet presAssocID="{4B30DCF5-37CF-4ED6-897B-C738702F0623}" presName="box" presStyleLbl="node1" presStyleIdx="1" presStyleCnt="4"/>
      <dgm:spPr/>
      <dgm:t>
        <a:bodyPr/>
        <a:lstStyle/>
        <a:p>
          <a:endParaRPr lang="en-US"/>
        </a:p>
      </dgm:t>
    </dgm:pt>
    <dgm:pt modelId="{9E4E36B5-AE76-4168-A204-1CBF81CEBAF2}" type="pres">
      <dgm:prSet presAssocID="{4B30DCF5-37CF-4ED6-897B-C738702F0623}" presName="img" presStyleLbl="fgImgPlace1" presStyleIdx="1" presStyleCnt="4"/>
      <dgm:spPr/>
    </dgm:pt>
    <dgm:pt modelId="{9B93B6D1-E50D-4F5E-802B-D2DF94CAA812}" type="pres">
      <dgm:prSet presAssocID="{4B30DCF5-37CF-4ED6-897B-C738702F0623}" presName="text" presStyleLbl="node1" presStyleIdx="1" presStyleCnt="4">
        <dgm:presLayoutVars>
          <dgm:bulletEnabled val="1"/>
        </dgm:presLayoutVars>
      </dgm:prSet>
      <dgm:spPr/>
      <dgm:t>
        <a:bodyPr/>
        <a:lstStyle/>
        <a:p>
          <a:endParaRPr lang="en-US"/>
        </a:p>
      </dgm:t>
    </dgm:pt>
    <dgm:pt modelId="{A073728C-8F32-4922-B92A-F271DA8CF08E}" type="pres">
      <dgm:prSet presAssocID="{B6697795-8D65-4AD6-BC78-BF5784EAD843}" presName="spacer" presStyleCnt="0"/>
      <dgm:spPr/>
    </dgm:pt>
    <dgm:pt modelId="{91D08D1C-00CD-4D80-BB50-FA0D4E3277CB}" type="pres">
      <dgm:prSet presAssocID="{AB715A96-9C86-4B12-9F17-F565FB3A859B}" presName="comp" presStyleCnt="0"/>
      <dgm:spPr/>
    </dgm:pt>
    <dgm:pt modelId="{6B2C1497-DC05-45C4-A310-2948C9601B60}" type="pres">
      <dgm:prSet presAssocID="{AB715A96-9C86-4B12-9F17-F565FB3A859B}" presName="box" presStyleLbl="node1" presStyleIdx="2" presStyleCnt="4"/>
      <dgm:spPr/>
      <dgm:t>
        <a:bodyPr/>
        <a:lstStyle/>
        <a:p>
          <a:endParaRPr lang="en-US"/>
        </a:p>
      </dgm:t>
    </dgm:pt>
    <dgm:pt modelId="{3A0A86EB-CAE9-48AE-9AD6-C2DE5AF8006C}" type="pres">
      <dgm:prSet presAssocID="{AB715A96-9C86-4B12-9F17-F565FB3A859B}" presName="img" presStyleLbl="fgImgPlace1" presStyleIdx="2" presStyleCnt="4"/>
      <dgm:spPr/>
    </dgm:pt>
    <dgm:pt modelId="{AB4BC03B-6424-46A0-9CA7-12F3A957CD98}" type="pres">
      <dgm:prSet presAssocID="{AB715A96-9C86-4B12-9F17-F565FB3A859B}" presName="text" presStyleLbl="node1" presStyleIdx="2" presStyleCnt="4">
        <dgm:presLayoutVars>
          <dgm:bulletEnabled val="1"/>
        </dgm:presLayoutVars>
      </dgm:prSet>
      <dgm:spPr/>
      <dgm:t>
        <a:bodyPr/>
        <a:lstStyle/>
        <a:p>
          <a:endParaRPr lang="en-US"/>
        </a:p>
      </dgm:t>
    </dgm:pt>
    <dgm:pt modelId="{BC8BB5F4-6736-4F48-8B60-1D0EE017FBF3}" type="pres">
      <dgm:prSet presAssocID="{60C12988-BEFD-463F-8541-FCFA44377308}" presName="spacer" presStyleCnt="0"/>
      <dgm:spPr/>
    </dgm:pt>
    <dgm:pt modelId="{6F7DE199-456E-4FFB-BCFC-95E2C28344A9}" type="pres">
      <dgm:prSet presAssocID="{1281ED30-2D16-4CE1-8093-7E6910106BD2}" presName="comp" presStyleCnt="0"/>
      <dgm:spPr/>
    </dgm:pt>
    <dgm:pt modelId="{C7CE41F7-732A-428D-B355-0D8DD2F50D8B}" type="pres">
      <dgm:prSet presAssocID="{1281ED30-2D16-4CE1-8093-7E6910106BD2}" presName="box" presStyleLbl="node1" presStyleIdx="3" presStyleCnt="4"/>
      <dgm:spPr/>
      <dgm:t>
        <a:bodyPr/>
        <a:lstStyle/>
        <a:p>
          <a:endParaRPr lang="en-US"/>
        </a:p>
      </dgm:t>
    </dgm:pt>
    <dgm:pt modelId="{9ACFD7CC-BC0D-48DF-83B5-DD6A28699E5F}" type="pres">
      <dgm:prSet presAssocID="{1281ED30-2D16-4CE1-8093-7E6910106BD2}" presName="img" presStyleLbl="fgImgPlace1" presStyleIdx="3" presStyleCnt="4"/>
      <dgm:spPr/>
    </dgm:pt>
    <dgm:pt modelId="{3C12DF30-673F-4B8B-81EB-B415BD9AF8A4}" type="pres">
      <dgm:prSet presAssocID="{1281ED30-2D16-4CE1-8093-7E6910106BD2}" presName="text" presStyleLbl="node1" presStyleIdx="3" presStyleCnt="4">
        <dgm:presLayoutVars>
          <dgm:bulletEnabled val="1"/>
        </dgm:presLayoutVars>
      </dgm:prSet>
      <dgm:spPr/>
      <dgm:t>
        <a:bodyPr/>
        <a:lstStyle/>
        <a:p>
          <a:endParaRPr lang="en-US"/>
        </a:p>
      </dgm:t>
    </dgm:pt>
  </dgm:ptLst>
  <dgm:cxnLst>
    <dgm:cxn modelId="{40F7522D-0AF8-4A16-9C8D-1859A8BC2848}" srcId="{1281ED30-2D16-4CE1-8093-7E6910106BD2}" destId="{5D5B74B9-9E19-4603-A886-511617B45682}" srcOrd="0" destOrd="0" parTransId="{EBB6D65F-275B-41C5-9FB2-B9B5B0C8A900}" sibTransId="{8EE41BF9-475B-46C9-AF67-5538FA049747}"/>
    <dgm:cxn modelId="{D44D6AF2-4C87-400C-B988-E77D5CBD16BB}" type="presOf" srcId="{D1A25559-3C17-4FDE-BEE2-9C5B63B000CD}" destId="{6B2C1497-DC05-45C4-A310-2948C9601B60}" srcOrd="0" destOrd="2" presId="urn:microsoft.com/office/officeart/2005/8/layout/vList4"/>
    <dgm:cxn modelId="{6E2B5E1F-4300-4BEA-8253-5084FDC95B5A}" type="presOf" srcId="{091DCE6E-9D8B-43D7-90CA-D15B8ECD15A1}" destId="{9B93B6D1-E50D-4F5E-802B-D2DF94CAA812}" srcOrd="1" destOrd="3" presId="urn:microsoft.com/office/officeart/2005/8/layout/vList4"/>
    <dgm:cxn modelId="{FD77B76C-81BC-4DD8-919B-3218507FCAE8}" srcId="{7A45F3BE-6B66-4B96-8F6E-F24C769CDD65}" destId="{AB715A96-9C86-4B12-9F17-F565FB3A859B}" srcOrd="2" destOrd="0" parTransId="{095B202C-7D3A-4C82-9282-E8B6EDB27000}" sibTransId="{60C12988-BEFD-463F-8541-FCFA44377308}"/>
    <dgm:cxn modelId="{17BC5E1D-5052-417D-935E-32D8E841D1F7}" type="presOf" srcId="{2A4599C1-F6E3-418E-998A-085ED54182D6}" destId="{6721A920-B6BB-4D34-BA4E-F0FE7DFEFD75}" srcOrd="0" destOrd="3" presId="urn:microsoft.com/office/officeart/2005/8/layout/vList4"/>
    <dgm:cxn modelId="{37AE9CEC-15DC-46D2-BC85-01F2B7A5078D}" type="presOf" srcId="{1281ED30-2D16-4CE1-8093-7E6910106BD2}" destId="{C7CE41F7-732A-428D-B355-0D8DD2F50D8B}" srcOrd="0" destOrd="0" presId="urn:microsoft.com/office/officeart/2005/8/layout/vList4"/>
    <dgm:cxn modelId="{E7426213-9C5F-42EB-A412-C968C42C3343}" type="presOf" srcId="{D1A25559-3C17-4FDE-BEE2-9C5B63B000CD}" destId="{AB4BC03B-6424-46A0-9CA7-12F3A957CD98}" srcOrd="1" destOrd="2" presId="urn:microsoft.com/office/officeart/2005/8/layout/vList4"/>
    <dgm:cxn modelId="{BCF87058-5DA8-42E5-BC49-66B8DC100F2D}" type="presOf" srcId="{5D5B74B9-9E19-4603-A886-511617B45682}" destId="{3C12DF30-673F-4B8B-81EB-B415BD9AF8A4}" srcOrd="1" destOrd="1" presId="urn:microsoft.com/office/officeart/2005/8/layout/vList4"/>
    <dgm:cxn modelId="{35B8CAC2-F020-4028-B161-F417FDFE7E2B}" srcId="{1281ED30-2D16-4CE1-8093-7E6910106BD2}" destId="{D1EC8BAC-8190-4C85-ABF6-0341A8C7A05C}" srcOrd="1" destOrd="0" parTransId="{CC4AA716-5140-4D15-8069-64262AB514DB}" sibTransId="{30594265-A62C-4AA7-8A9C-E897ECD50AFC}"/>
    <dgm:cxn modelId="{E25848E6-2790-49F4-870A-24DB0B7AA066}" type="presOf" srcId="{28ADE190-EBCE-4FF7-8DC8-E073F8918440}" destId="{B19634BB-AB01-402F-9A6B-EB04CB5BF4A7}" srcOrd="1" destOrd="2" presId="urn:microsoft.com/office/officeart/2005/8/layout/vList4"/>
    <dgm:cxn modelId="{2319B541-21A3-42DF-A3A5-3D6500CF5CD2}" type="presOf" srcId="{5E755562-8373-40E6-952D-4236959B8133}" destId="{6721A920-B6BB-4D34-BA4E-F0FE7DFEFD75}" srcOrd="0" destOrd="0" presId="urn:microsoft.com/office/officeart/2005/8/layout/vList4"/>
    <dgm:cxn modelId="{E764B267-AFD6-41CF-B5AE-D31B0B3083D2}" type="presOf" srcId="{0492A9E6-8431-40A6-923C-2A60A1A62058}" destId="{9B93B6D1-E50D-4F5E-802B-D2DF94CAA812}" srcOrd="1" destOrd="2" presId="urn:microsoft.com/office/officeart/2005/8/layout/vList4"/>
    <dgm:cxn modelId="{A47086A6-9BCF-453C-912A-B3FD7B76A8AF}" type="presOf" srcId="{D1EC8BAC-8190-4C85-ABF6-0341A8C7A05C}" destId="{3C12DF30-673F-4B8B-81EB-B415BD9AF8A4}" srcOrd="1" destOrd="2" presId="urn:microsoft.com/office/officeart/2005/8/layout/vList4"/>
    <dgm:cxn modelId="{CDF5FCC8-03D9-48EF-90E5-E7233BA148F5}" type="presOf" srcId="{7A45F3BE-6B66-4B96-8F6E-F24C769CDD65}" destId="{8DDD24C3-AC7D-4218-81C9-E95722A4BC8D}" srcOrd="0" destOrd="0" presId="urn:microsoft.com/office/officeart/2005/8/layout/vList4"/>
    <dgm:cxn modelId="{A4359DD7-AC40-4EFF-84D2-B79A82BE2053}" type="presOf" srcId="{0492A9E6-8431-40A6-923C-2A60A1A62058}" destId="{96C85584-3D6C-4A99-AD55-BE54C22775EB}" srcOrd="0" destOrd="2" presId="urn:microsoft.com/office/officeart/2005/8/layout/vList4"/>
    <dgm:cxn modelId="{312DEA7A-AD70-42A1-8DE5-AF07343A268A}" srcId="{4B30DCF5-37CF-4ED6-897B-C738702F0623}" destId="{0492A9E6-8431-40A6-923C-2A60A1A62058}" srcOrd="1" destOrd="0" parTransId="{8DC20E8C-491E-43A4-B97C-C4CEF3C1C793}" sibTransId="{E4B5EED9-4B24-42C7-BFDC-E1DFEBE39660}"/>
    <dgm:cxn modelId="{7D2D9E2F-ECAF-409F-B7C4-A46850409A3C}" type="presOf" srcId="{0AC0E0D0-ED72-4168-A555-211FBEE8A150}" destId="{6721A920-B6BB-4D34-BA4E-F0FE7DFEFD75}" srcOrd="0" destOrd="1" presId="urn:microsoft.com/office/officeart/2005/8/layout/vList4"/>
    <dgm:cxn modelId="{E1D78D4E-0789-4011-B511-B29235B14F00}" type="presOf" srcId="{D4F60F3E-3288-45F8-810F-5B9616D0622C}" destId="{9B93B6D1-E50D-4F5E-802B-D2DF94CAA812}" srcOrd="1" destOrd="1" presId="urn:microsoft.com/office/officeart/2005/8/layout/vList4"/>
    <dgm:cxn modelId="{1393146E-2327-490E-9FCF-C5BD0B888880}" type="presOf" srcId="{3E074F41-0CD9-46C2-859F-6E04DC4226B9}" destId="{6B2C1497-DC05-45C4-A310-2948C9601B60}" srcOrd="0" destOrd="1" presId="urn:microsoft.com/office/officeart/2005/8/layout/vList4"/>
    <dgm:cxn modelId="{DF937935-28EC-461D-AE76-FA199FB14804}" srcId="{4B30DCF5-37CF-4ED6-897B-C738702F0623}" destId="{D4F60F3E-3288-45F8-810F-5B9616D0622C}" srcOrd="0" destOrd="0" parTransId="{F97F17E8-7EDF-4AB5-BB7F-88BD44596AFF}" sibTransId="{D275C2A4-4250-4E01-8477-EB1E39AB7D35}"/>
    <dgm:cxn modelId="{0609D627-0506-4D34-B93C-4DF22F391EFD}" type="presOf" srcId="{D4F60F3E-3288-45F8-810F-5B9616D0622C}" destId="{96C85584-3D6C-4A99-AD55-BE54C22775EB}" srcOrd="0" destOrd="1" presId="urn:microsoft.com/office/officeart/2005/8/layout/vList4"/>
    <dgm:cxn modelId="{836AF071-E1FA-4703-8853-8D6112AE8B75}" srcId="{AB715A96-9C86-4B12-9F17-F565FB3A859B}" destId="{3E074F41-0CD9-46C2-859F-6E04DC4226B9}" srcOrd="0" destOrd="0" parTransId="{FB6766C2-13E3-4A35-B73E-A6A436224753}" sibTransId="{FE5C3B8A-8641-4D95-9E56-129333FC0BB6}"/>
    <dgm:cxn modelId="{825535FD-6477-46A3-AAE7-21C160681F5C}" type="presOf" srcId="{0AC0E0D0-ED72-4168-A555-211FBEE8A150}" destId="{B19634BB-AB01-402F-9A6B-EB04CB5BF4A7}" srcOrd="1" destOrd="1" presId="urn:microsoft.com/office/officeart/2005/8/layout/vList4"/>
    <dgm:cxn modelId="{1F61DF46-1A52-4CFB-9513-8E3C73832208}" type="presOf" srcId="{4B30DCF5-37CF-4ED6-897B-C738702F0623}" destId="{9B93B6D1-E50D-4F5E-802B-D2DF94CAA812}" srcOrd="1" destOrd="0" presId="urn:microsoft.com/office/officeart/2005/8/layout/vList4"/>
    <dgm:cxn modelId="{3D5F5BFB-E3F1-4CE6-AA44-4FC88F6569B3}" type="presOf" srcId="{3E074F41-0CD9-46C2-859F-6E04DC4226B9}" destId="{AB4BC03B-6424-46A0-9CA7-12F3A957CD98}" srcOrd="1" destOrd="1" presId="urn:microsoft.com/office/officeart/2005/8/layout/vList4"/>
    <dgm:cxn modelId="{6EA6F511-63DD-4CFB-8879-964D2C0E4FCB}" type="presOf" srcId="{4B30DCF5-37CF-4ED6-897B-C738702F0623}" destId="{96C85584-3D6C-4A99-AD55-BE54C22775EB}" srcOrd="0" destOrd="0" presId="urn:microsoft.com/office/officeart/2005/8/layout/vList4"/>
    <dgm:cxn modelId="{22F60B7A-C3EC-482C-ADB8-F3FFF3EAE69D}" type="presOf" srcId="{5E755562-8373-40E6-952D-4236959B8133}" destId="{B19634BB-AB01-402F-9A6B-EB04CB5BF4A7}" srcOrd="1" destOrd="0" presId="urn:microsoft.com/office/officeart/2005/8/layout/vList4"/>
    <dgm:cxn modelId="{4BF6303D-06A5-4300-9E5C-ECB3AC2DD03C}" srcId="{7A45F3BE-6B66-4B96-8F6E-F24C769CDD65}" destId="{1281ED30-2D16-4CE1-8093-7E6910106BD2}" srcOrd="3" destOrd="0" parTransId="{854D7740-765D-4638-814A-EDA54FDBAD06}" sibTransId="{68365A2C-AA92-473C-8C7D-A19CC06C13FE}"/>
    <dgm:cxn modelId="{A12744E6-DB4E-4DE2-8347-6E5F8848FC11}" type="presOf" srcId="{5DD4F42D-0F90-4D20-9CE8-ED3473BC044E}" destId="{C7CE41F7-732A-428D-B355-0D8DD2F50D8B}" srcOrd="0" destOrd="3" presId="urn:microsoft.com/office/officeart/2005/8/layout/vList4"/>
    <dgm:cxn modelId="{27005792-0600-4788-B5DA-122DEEFAFBD7}" type="presOf" srcId="{D1EC8BAC-8190-4C85-ABF6-0341A8C7A05C}" destId="{C7CE41F7-732A-428D-B355-0D8DD2F50D8B}" srcOrd="0" destOrd="2" presId="urn:microsoft.com/office/officeart/2005/8/layout/vList4"/>
    <dgm:cxn modelId="{48B09ADC-C72A-4933-B133-FC72A0FF7903}" srcId="{4B30DCF5-37CF-4ED6-897B-C738702F0623}" destId="{091DCE6E-9D8B-43D7-90CA-D15B8ECD15A1}" srcOrd="2" destOrd="0" parTransId="{AF9C6D9F-F038-4240-AE4A-BA4E90D4DC4D}" sibTransId="{B8802394-6A53-4624-A431-A14A486E1CC4}"/>
    <dgm:cxn modelId="{EC58EC55-E57B-4E7E-9E48-09AB3577CFE4}" srcId="{5E755562-8373-40E6-952D-4236959B8133}" destId="{28ADE190-EBCE-4FF7-8DC8-E073F8918440}" srcOrd="1" destOrd="0" parTransId="{DA2BE85C-7206-4D26-914C-F11AD6928A65}" sibTransId="{15CC0984-640B-4D4B-BE0A-60160B1D3EFC}"/>
    <dgm:cxn modelId="{FCBD39E8-1860-47FE-9825-32AEAAD0B31D}" srcId="{AB715A96-9C86-4B12-9F17-F565FB3A859B}" destId="{D1A25559-3C17-4FDE-BEE2-9C5B63B000CD}" srcOrd="1" destOrd="0" parTransId="{D4324049-74EB-4F68-AE49-6852EA28AAE6}" sibTransId="{04BD970D-AD35-4BAF-BA3F-3B2859479193}"/>
    <dgm:cxn modelId="{31AF1CA1-7559-41D6-BE78-ECB819DD5212}" type="presOf" srcId="{28ADE190-EBCE-4FF7-8DC8-E073F8918440}" destId="{6721A920-B6BB-4D34-BA4E-F0FE7DFEFD75}" srcOrd="0" destOrd="2" presId="urn:microsoft.com/office/officeart/2005/8/layout/vList4"/>
    <dgm:cxn modelId="{B35FB03C-D609-4EDD-9CFE-40EA254CD2EF}" type="presOf" srcId="{091DCE6E-9D8B-43D7-90CA-D15B8ECD15A1}" destId="{96C85584-3D6C-4A99-AD55-BE54C22775EB}" srcOrd="0" destOrd="3" presId="urn:microsoft.com/office/officeart/2005/8/layout/vList4"/>
    <dgm:cxn modelId="{E889935F-DE62-4CF6-8C9B-A95D4F4E8884}" type="presOf" srcId="{1281ED30-2D16-4CE1-8093-7E6910106BD2}" destId="{3C12DF30-673F-4B8B-81EB-B415BD9AF8A4}" srcOrd="1" destOrd="0" presId="urn:microsoft.com/office/officeart/2005/8/layout/vList4"/>
    <dgm:cxn modelId="{E107231B-3EB8-4CA8-9742-87B5C5CBBB4F}" type="presOf" srcId="{5D5B74B9-9E19-4603-A886-511617B45682}" destId="{C7CE41F7-732A-428D-B355-0D8DD2F50D8B}" srcOrd="0" destOrd="1" presId="urn:microsoft.com/office/officeart/2005/8/layout/vList4"/>
    <dgm:cxn modelId="{905C8C20-AFCC-40F9-890B-EFF2A2E5E73C}" type="presOf" srcId="{5DD4F42D-0F90-4D20-9CE8-ED3473BC044E}" destId="{3C12DF30-673F-4B8B-81EB-B415BD9AF8A4}" srcOrd="1" destOrd="3" presId="urn:microsoft.com/office/officeart/2005/8/layout/vList4"/>
    <dgm:cxn modelId="{B52937CD-A894-45AD-944F-FDCF318B9E3D}" srcId="{1281ED30-2D16-4CE1-8093-7E6910106BD2}" destId="{5DD4F42D-0F90-4D20-9CE8-ED3473BC044E}" srcOrd="2" destOrd="0" parTransId="{FD3FAF73-6692-4BD9-BB03-6433A89F5803}" sibTransId="{C7007D25-EC88-4843-954A-1532604D5E82}"/>
    <dgm:cxn modelId="{09C49161-EF7A-4262-ABB6-190324C35795}" type="presOf" srcId="{2A4599C1-F6E3-418E-998A-085ED54182D6}" destId="{B19634BB-AB01-402F-9A6B-EB04CB5BF4A7}" srcOrd="1" destOrd="3" presId="urn:microsoft.com/office/officeart/2005/8/layout/vList4"/>
    <dgm:cxn modelId="{BE4AD9DD-01FB-4146-80F7-4FBBDE36945B}" type="presOf" srcId="{AB715A96-9C86-4B12-9F17-F565FB3A859B}" destId="{AB4BC03B-6424-46A0-9CA7-12F3A957CD98}" srcOrd="1" destOrd="0" presId="urn:microsoft.com/office/officeart/2005/8/layout/vList4"/>
    <dgm:cxn modelId="{11B7EB43-091E-4650-B785-27E28B144FDE}" srcId="{5E755562-8373-40E6-952D-4236959B8133}" destId="{2A4599C1-F6E3-418E-998A-085ED54182D6}" srcOrd="2" destOrd="0" parTransId="{0F180866-788E-41E1-97CA-A44527596F9F}" sibTransId="{0A4843D0-896D-4788-8E34-3A528878BCA6}"/>
    <dgm:cxn modelId="{8F916DD1-CD97-4803-9940-BD16227064A9}" srcId="{7A45F3BE-6B66-4B96-8F6E-F24C769CDD65}" destId="{4B30DCF5-37CF-4ED6-897B-C738702F0623}" srcOrd="1" destOrd="0" parTransId="{447F05CD-43A6-4501-B9A8-D3770B8E84B5}" sibTransId="{B6697795-8D65-4AD6-BC78-BF5784EAD843}"/>
    <dgm:cxn modelId="{03FA37FF-4E24-4379-A2CC-F20D0BBCDAEB}" type="presOf" srcId="{AB715A96-9C86-4B12-9F17-F565FB3A859B}" destId="{6B2C1497-DC05-45C4-A310-2948C9601B60}" srcOrd="0" destOrd="0" presId="urn:microsoft.com/office/officeart/2005/8/layout/vList4"/>
    <dgm:cxn modelId="{9F5F73A9-9849-46E9-ADFD-C6F4925B1464}" srcId="{5E755562-8373-40E6-952D-4236959B8133}" destId="{0AC0E0D0-ED72-4168-A555-211FBEE8A150}" srcOrd="0" destOrd="0" parTransId="{9A50F172-6D8C-4ACE-A534-332672AC34C3}" sibTransId="{2A8A584E-7EC5-445E-A8D1-605AB14689CF}"/>
    <dgm:cxn modelId="{B423BA7F-47DA-43BE-8F69-2D517340AA63}" srcId="{7A45F3BE-6B66-4B96-8F6E-F24C769CDD65}" destId="{5E755562-8373-40E6-952D-4236959B8133}" srcOrd="0" destOrd="0" parTransId="{723BF506-469F-4FFC-BA45-7A9DA2AC1B78}" sibTransId="{28E23DE1-EC81-4EA5-AFE9-432F5A711B0A}"/>
    <dgm:cxn modelId="{A3A55415-3316-408E-9196-55847F1FED5C}" type="presParOf" srcId="{8DDD24C3-AC7D-4218-81C9-E95722A4BC8D}" destId="{1F6C8B60-1948-4444-8FC0-9A409DBA4F2A}" srcOrd="0" destOrd="0" presId="urn:microsoft.com/office/officeart/2005/8/layout/vList4"/>
    <dgm:cxn modelId="{330514B5-388F-458D-90BE-002818FDB2AC}" type="presParOf" srcId="{1F6C8B60-1948-4444-8FC0-9A409DBA4F2A}" destId="{6721A920-B6BB-4D34-BA4E-F0FE7DFEFD75}" srcOrd="0" destOrd="0" presId="urn:microsoft.com/office/officeart/2005/8/layout/vList4"/>
    <dgm:cxn modelId="{1546D378-FFC0-412F-A228-F998C67B4755}" type="presParOf" srcId="{1F6C8B60-1948-4444-8FC0-9A409DBA4F2A}" destId="{7B45D805-E5D4-4F9F-9B95-62CE7CEC8A59}" srcOrd="1" destOrd="0" presId="urn:microsoft.com/office/officeart/2005/8/layout/vList4"/>
    <dgm:cxn modelId="{5ACD1BE9-FDF1-407C-8AA0-B740C072FE2D}" type="presParOf" srcId="{1F6C8B60-1948-4444-8FC0-9A409DBA4F2A}" destId="{B19634BB-AB01-402F-9A6B-EB04CB5BF4A7}" srcOrd="2" destOrd="0" presId="urn:microsoft.com/office/officeart/2005/8/layout/vList4"/>
    <dgm:cxn modelId="{F0D1728C-2EFD-4E05-B86E-B0FDDC46562D}" type="presParOf" srcId="{8DDD24C3-AC7D-4218-81C9-E95722A4BC8D}" destId="{BB89F4FC-3044-4ED4-8203-20CA438C6C18}" srcOrd="1" destOrd="0" presId="urn:microsoft.com/office/officeart/2005/8/layout/vList4"/>
    <dgm:cxn modelId="{406CB703-CEB0-41A8-900E-BD24EBA18DAB}" type="presParOf" srcId="{8DDD24C3-AC7D-4218-81C9-E95722A4BC8D}" destId="{85232A37-2DC7-44C6-A84E-722EB68DBA27}" srcOrd="2" destOrd="0" presId="urn:microsoft.com/office/officeart/2005/8/layout/vList4"/>
    <dgm:cxn modelId="{3A532403-132B-4147-BA76-36A9EADAF24D}" type="presParOf" srcId="{85232A37-2DC7-44C6-A84E-722EB68DBA27}" destId="{96C85584-3D6C-4A99-AD55-BE54C22775EB}" srcOrd="0" destOrd="0" presId="urn:microsoft.com/office/officeart/2005/8/layout/vList4"/>
    <dgm:cxn modelId="{C321E22E-DE1F-4AAE-9202-DDC008561FAC}" type="presParOf" srcId="{85232A37-2DC7-44C6-A84E-722EB68DBA27}" destId="{9E4E36B5-AE76-4168-A204-1CBF81CEBAF2}" srcOrd="1" destOrd="0" presId="urn:microsoft.com/office/officeart/2005/8/layout/vList4"/>
    <dgm:cxn modelId="{60A13E63-5480-4376-B56C-CC037E073D3E}" type="presParOf" srcId="{85232A37-2DC7-44C6-A84E-722EB68DBA27}" destId="{9B93B6D1-E50D-4F5E-802B-D2DF94CAA812}" srcOrd="2" destOrd="0" presId="urn:microsoft.com/office/officeart/2005/8/layout/vList4"/>
    <dgm:cxn modelId="{84A4663F-1D08-4292-9AFD-70DE2BFAFDD0}" type="presParOf" srcId="{8DDD24C3-AC7D-4218-81C9-E95722A4BC8D}" destId="{A073728C-8F32-4922-B92A-F271DA8CF08E}" srcOrd="3" destOrd="0" presId="urn:microsoft.com/office/officeart/2005/8/layout/vList4"/>
    <dgm:cxn modelId="{128DD01D-6420-4B46-80D8-E55404809471}" type="presParOf" srcId="{8DDD24C3-AC7D-4218-81C9-E95722A4BC8D}" destId="{91D08D1C-00CD-4D80-BB50-FA0D4E3277CB}" srcOrd="4" destOrd="0" presId="urn:microsoft.com/office/officeart/2005/8/layout/vList4"/>
    <dgm:cxn modelId="{BC68717C-5EFC-4099-A38D-75355A19503C}" type="presParOf" srcId="{91D08D1C-00CD-4D80-BB50-FA0D4E3277CB}" destId="{6B2C1497-DC05-45C4-A310-2948C9601B60}" srcOrd="0" destOrd="0" presId="urn:microsoft.com/office/officeart/2005/8/layout/vList4"/>
    <dgm:cxn modelId="{244DA016-C688-4CB1-8C92-1E81451F3A80}" type="presParOf" srcId="{91D08D1C-00CD-4D80-BB50-FA0D4E3277CB}" destId="{3A0A86EB-CAE9-48AE-9AD6-C2DE5AF8006C}" srcOrd="1" destOrd="0" presId="urn:microsoft.com/office/officeart/2005/8/layout/vList4"/>
    <dgm:cxn modelId="{70340336-8EBD-4921-B0E0-56D242DA8849}" type="presParOf" srcId="{91D08D1C-00CD-4D80-BB50-FA0D4E3277CB}" destId="{AB4BC03B-6424-46A0-9CA7-12F3A957CD98}" srcOrd="2" destOrd="0" presId="urn:microsoft.com/office/officeart/2005/8/layout/vList4"/>
    <dgm:cxn modelId="{2CA3C4B9-2B56-4E14-9E56-1986E337E0BA}" type="presParOf" srcId="{8DDD24C3-AC7D-4218-81C9-E95722A4BC8D}" destId="{BC8BB5F4-6736-4F48-8B60-1D0EE017FBF3}" srcOrd="5" destOrd="0" presId="urn:microsoft.com/office/officeart/2005/8/layout/vList4"/>
    <dgm:cxn modelId="{710D1E66-7948-413C-9B6C-53FF6F677650}" type="presParOf" srcId="{8DDD24C3-AC7D-4218-81C9-E95722A4BC8D}" destId="{6F7DE199-456E-4FFB-BCFC-95E2C28344A9}" srcOrd="6" destOrd="0" presId="urn:microsoft.com/office/officeart/2005/8/layout/vList4"/>
    <dgm:cxn modelId="{1788194B-B632-48E0-A760-69332BD64F28}" type="presParOf" srcId="{6F7DE199-456E-4FFB-BCFC-95E2C28344A9}" destId="{C7CE41F7-732A-428D-B355-0D8DD2F50D8B}" srcOrd="0" destOrd="0" presId="urn:microsoft.com/office/officeart/2005/8/layout/vList4"/>
    <dgm:cxn modelId="{337813B7-4708-492A-9A40-F22A9E29E4CA}" type="presParOf" srcId="{6F7DE199-456E-4FFB-BCFC-95E2C28344A9}" destId="{9ACFD7CC-BC0D-48DF-83B5-DD6A28699E5F}" srcOrd="1" destOrd="0" presId="urn:microsoft.com/office/officeart/2005/8/layout/vList4"/>
    <dgm:cxn modelId="{86F035EB-4030-44B0-B9FE-2E91801D3C32}" type="presParOf" srcId="{6F7DE199-456E-4FFB-BCFC-95E2C28344A9}" destId="{3C12DF30-673F-4B8B-81EB-B415BD9AF8A4}" srcOrd="2" destOrd="0" presId="urn:microsoft.com/office/officeart/2005/8/layout/vList4"/>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1541933-D2B0-4F4D-B633-E0AF35300BF6}"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E57A91A8-9D1F-4296-AAFC-71632AC61E4A}">
      <dgm:prSet phldrT="[Text]"/>
      <dgm:spPr/>
      <dgm:t>
        <a:bodyPr/>
        <a:lstStyle/>
        <a:p>
          <a:r>
            <a:rPr lang="en-GB" dirty="0"/>
            <a:t>Increased Productivity</a:t>
          </a:r>
          <a:endParaRPr lang="en-US" dirty="0"/>
        </a:p>
      </dgm:t>
    </dgm:pt>
    <dgm:pt modelId="{37532F9F-D5F9-454A-B0C9-2141B22688D5}" type="parTrans" cxnId="{CE585859-866D-40D2-B163-6BA1951237B1}">
      <dgm:prSet/>
      <dgm:spPr/>
      <dgm:t>
        <a:bodyPr/>
        <a:lstStyle/>
        <a:p>
          <a:endParaRPr lang="en-US"/>
        </a:p>
      </dgm:t>
    </dgm:pt>
    <dgm:pt modelId="{8D244661-7F0E-4AFB-A27D-12FB78A38F0F}" type="sibTrans" cxnId="{CE585859-866D-40D2-B163-6BA1951237B1}">
      <dgm:prSet/>
      <dgm:spPr/>
      <dgm:t>
        <a:bodyPr/>
        <a:lstStyle/>
        <a:p>
          <a:endParaRPr lang="en-US"/>
        </a:p>
      </dgm:t>
    </dgm:pt>
    <dgm:pt modelId="{3909744A-02E4-497A-BDD5-D0A7219B2EE3}">
      <dgm:prSet phldrT="[Text]"/>
      <dgm:spPr/>
      <dgm:t>
        <a:bodyPr/>
        <a:lstStyle/>
        <a:p>
          <a:r>
            <a:rPr lang="en-GB" baseline="0" dirty="0"/>
            <a:t>Simpler, industry standard  based components</a:t>
          </a:r>
          <a:endParaRPr lang="en-US" dirty="0"/>
        </a:p>
      </dgm:t>
    </dgm:pt>
    <dgm:pt modelId="{FB6832BD-CDEC-4721-B4D6-3A69B0FAF5AC}" type="parTrans" cxnId="{5F3DA462-4619-4C73-BB42-4BCDB7F72D89}">
      <dgm:prSet/>
      <dgm:spPr/>
      <dgm:t>
        <a:bodyPr/>
        <a:lstStyle/>
        <a:p>
          <a:endParaRPr lang="en-US"/>
        </a:p>
      </dgm:t>
    </dgm:pt>
    <dgm:pt modelId="{6251E84C-BA47-43FD-8046-188E2F78F434}" type="sibTrans" cxnId="{5F3DA462-4619-4C73-BB42-4BCDB7F72D89}">
      <dgm:prSet/>
      <dgm:spPr/>
      <dgm:t>
        <a:bodyPr/>
        <a:lstStyle/>
        <a:p>
          <a:endParaRPr lang="en-US"/>
        </a:p>
      </dgm:t>
    </dgm:pt>
    <dgm:pt modelId="{86703546-7F98-4533-8212-03C5745413B7}">
      <dgm:prSet phldrT="[Text]"/>
      <dgm:spPr/>
      <dgm:t>
        <a:bodyPr/>
        <a:lstStyle/>
        <a:p>
          <a:r>
            <a:rPr lang="en-GB" dirty="0"/>
            <a:t>Improve Partner Adoption &amp; Retention</a:t>
          </a:r>
          <a:endParaRPr lang="en-US" dirty="0"/>
        </a:p>
      </dgm:t>
    </dgm:pt>
    <dgm:pt modelId="{57E0C730-941E-4B55-BC1E-60601811E45F}" type="parTrans" cxnId="{C63B8D02-0C40-4627-A20A-66A074CFDE61}">
      <dgm:prSet/>
      <dgm:spPr/>
      <dgm:t>
        <a:bodyPr/>
        <a:lstStyle/>
        <a:p>
          <a:endParaRPr lang="en-US"/>
        </a:p>
      </dgm:t>
    </dgm:pt>
    <dgm:pt modelId="{45C95950-5DB2-441D-A1DA-CAE359B8693E}" type="sibTrans" cxnId="{C63B8D02-0C40-4627-A20A-66A074CFDE61}">
      <dgm:prSet/>
      <dgm:spPr/>
      <dgm:t>
        <a:bodyPr/>
        <a:lstStyle/>
        <a:p>
          <a:endParaRPr lang="en-US"/>
        </a:p>
      </dgm:t>
    </dgm:pt>
    <dgm:pt modelId="{D48A65C6-62FE-4DC3-918E-417783D3DBA7}">
      <dgm:prSet phldrT="[Text]"/>
      <dgm:spPr/>
      <dgm:t>
        <a:bodyPr/>
        <a:lstStyle/>
        <a:p>
          <a:r>
            <a:rPr lang="en-GB" dirty="0"/>
            <a:t>Reduced adoption development effort </a:t>
          </a:r>
          <a:endParaRPr lang="en-US" dirty="0"/>
        </a:p>
      </dgm:t>
    </dgm:pt>
    <dgm:pt modelId="{6931103F-59E8-46F5-BDB2-BB94FAC59FB9}" type="parTrans" cxnId="{AC617E31-BD45-47E3-AFD6-E006B71E15E4}">
      <dgm:prSet/>
      <dgm:spPr/>
      <dgm:t>
        <a:bodyPr/>
        <a:lstStyle/>
        <a:p>
          <a:endParaRPr lang="en-US"/>
        </a:p>
      </dgm:t>
    </dgm:pt>
    <dgm:pt modelId="{D8D1C131-3EDE-4FCA-B716-C37D6BB5830B}" type="sibTrans" cxnId="{AC617E31-BD45-47E3-AFD6-E006B71E15E4}">
      <dgm:prSet/>
      <dgm:spPr/>
      <dgm:t>
        <a:bodyPr/>
        <a:lstStyle/>
        <a:p>
          <a:endParaRPr lang="en-US"/>
        </a:p>
      </dgm:t>
    </dgm:pt>
    <dgm:pt modelId="{1F0DBBDA-9219-4EB0-BF49-DCF9159CA5D4}">
      <dgm:prSet phldrT="[Text]"/>
      <dgm:spPr/>
      <dgm:t>
        <a:bodyPr/>
        <a:lstStyle/>
        <a:p>
          <a:endParaRPr lang="en-US" dirty="0"/>
        </a:p>
      </dgm:t>
    </dgm:pt>
    <dgm:pt modelId="{DF143F47-A531-40AF-A2F8-2FECAEE2FD2E}" type="parTrans" cxnId="{B6D16E54-5467-41A0-A80F-F149FE1A5896}">
      <dgm:prSet/>
      <dgm:spPr/>
      <dgm:t>
        <a:bodyPr/>
        <a:lstStyle/>
        <a:p>
          <a:endParaRPr lang="en-US"/>
        </a:p>
      </dgm:t>
    </dgm:pt>
    <dgm:pt modelId="{0D8ACDE9-56C4-4E64-832A-4A07B8D9AC85}" type="sibTrans" cxnId="{B6D16E54-5467-41A0-A80F-F149FE1A5896}">
      <dgm:prSet/>
      <dgm:spPr/>
      <dgm:t>
        <a:bodyPr/>
        <a:lstStyle/>
        <a:p>
          <a:endParaRPr lang="en-US"/>
        </a:p>
      </dgm:t>
    </dgm:pt>
    <dgm:pt modelId="{33F48768-8C5B-4FBE-BC1B-B91C9F3BA11F}">
      <dgm:prSet phldrT="[Text]"/>
      <dgm:spPr/>
      <dgm:t>
        <a:bodyPr/>
        <a:lstStyle/>
        <a:p>
          <a:r>
            <a:rPr lang="en-GB" dirty="0"/>
            <a:t>Core Isolation</a:t>
          </a:r>
          <a:endParaRPr lang="en-US" dirty="0"/>
        </a:p>
      </dgm:t>
    </dgm:pt>
    <dgm:pt modelId="{05308C9A-7C1F-468D-AD62-D1321D1365C6}" type="parTrans" cxnId="{46BA39DE-5A58-42B4-B6FA-3F7AD2CD9C87}">
      <dgm:prSet/>
      <dgm:spPr/>
      <dgm:t>
        <a:bodyPr/>
        <a:lstStyle/>
        <a:p>
          <a:endParaRPr lang="en-US"/>
        </a:p>
      </dgm:t>
    </dgm:pt>
    <dgm:pt modelId="{F36375F6-C8BA-45A9-A646-C705D7CD25B7}" type="sibTrans" cxnId="{46BA39DE-5A58-42B4-B6FA-3F7AD2CD9C87}">
      <dgm:prSet/>
      <dgm:spPr/>
      <dgm:t>
        <a:bodyPr/>
        <a:lstStyle/>
        <a:p>
          <a:endParaRPr lang="en-US"/>
        </a:p>
      </dgm:t>
    </dgm:pt>
    <dgm:pt modelId="{52A43123-3AF1-4E5E-8227-BC1D81635E7E}">
      <dgm:prSet phldrT="[Text]"/>
      <dgm:spPr/>
      <dgm:t>
        <a:bodyPr/>
        <a:lstStyle/>
        <a:p>
          <a:r>
            <a:rPr lang="en-GB" dirty="0"/>
            <a:t>Standard</a:t>
          </a:r>
          <a:r>
            <a:rPr lang="en-GB" baseline="0" dirty="0"/>
            <a:t>s based development tools and lifecycles</a:t>
          </a:r>
          <a:endParaRPr lang="en-US" dirty="0"/>
        </a:p>
      </dgm:t>
    </dgm:pt>
    <dgm:pt modelId="{F113265A-6696-4598-870A-92A3AB547AF0}" type="parTrans" cxnId="{FD225BA3-E209-412D-BED1-C8FF0FABC45A}">
      <dgm:prSet/>
      <dgm:spPr/>
      <dgm:t>
        <a:bodyPr/>
        <a:lstStyle/>
        <a:p>
          <a:endParaRPr lang="en-US"/>
        </a:p>
      </dgm:t>
    </dgm:pt>
    <dgm:pt modelId="{54678520-DF87-4F27-8053-7B0726ACAB07}" type="sibTrans" cxnId="{FD225BA3-E209-412D-BED1-C8FF0FABC45A}">
      <dgm:prSet/>
      <dgm:spPr/>
      <dgm:t>
        <a:bodyPr/>
        <a:lstStyle/>
        <a:p>
          <a:endParaRPr lang="en-US"/>
        </a:p>
      </dgm:t>
    </dgm:pt>
    <dgm:pt modelId="{0EBAED4A-C34B-476F-966B-836525AC5A7E}">
      <dgm:prSet phldrT="[Text]"/>
      <dgm:spPr/>
      <dgm:t>
        <a:bodyPr/>
        <a:lstStyle/>
        <a:p>
          <a:r>
            <a:rPr lang="en-GB" dirty="0"/>
            <a:t>Reduces ongoing investment in legacy components </a:t>
          </a:r>
          <a:endParaRPr lang="en-US" dirty="0"/>
        </a:p>
      </dgm:t>
    </dgm:pt>
    <dgm:pt modelId="{8F968AD8-2B1F-4D77-B167-747A6F18DFC4}" type="parTrans" cxnId="{974B4651-859F-4842-AD06-150FF6211032}">
      <dgm:prSet/>
      <dgm:spPr/>
      <dgm:t>
        <a:bodyPr/>
        <a:lstStyle/>
        <a:p>
          <a:endParaRPr lang="en-US"/>
        </a:p>
      </dgm:t>
    </dgm:pt>
    <dgm:pt modelId="{BFB70B21-2DD3-4C5C-93A0-5C002A45A768}" type="sibTrans" cxnId="{974B4651-859F-4842-AD06-150FF6211032}">
      <dgm:prSet/>
      <dgm:spPr/>
      <dgm:t>
        <a:bodyPr/>
        <a:lstStyle/>
        <a:p>
          <a:endParaRPr lang="en-US"/>
        </a:p>
      </dgm:t>
    </dgm:pt>
    <dgm:pt modelId="{89F2FA7E-4238-4932-A1EE-5E1AD1409DAC}">
      <dgm:prSet phldrT="[Text]"/>
      <dgm:spPr/>
      <dgm:t>
        <a:bodyPr/>
        <a:lstStyle/>
        <a:p>
          <a:r>
            <a:rPr lang="en-GB" dirty="0"/>
            <a:t>Technical</a:t>
          </a:r>
          <a:r>
            <a:rPr lang="en-GB" baseline="0" dirty="0"/>
            <a:t> Credibility</a:t>
          </a:r>
          <a:endParaRPr lang="en-US" dirty="0"/>
        </a:p>
      </dgm:t>
    </dgm:pt>
    <dgm:pt modelId="{FBDEF453-F43B-4229-8752-2FC77B388B69}" type="parTrans" cxnId="{6CF7B0BF-163C-4FC6-9E00-C4A50CF51FFB}">
      <dgm:prSet/>
      <dgm:spPr/>
      <dgm:t>
        <a:bodyPr/>
        <a:lstStyle/>
        <a:p>
          <a:endParaRPr lang="en-US"/>
        </a:p>
      </dgm:t>
    </dgm:pt>
    <dgm:pt modelId="{878C4230-EA0E-4356-A341-D633578EECF3}" type="sibTrans" cxnId="{6CF7B0BF-163C-4FC6-9E00-C4A50CF51FFB}">
      <dgm:prSet/>
      <dgm:spPr/>
      <dgm:t>
        <a:bodyPr/>
        <a:lstStyle/>
        <a:p>
          <a:endParaRPr lang="en-US"/>
        </a:p>
      </dgm:t>
    </dgm:pt>
    <dgm:pt modelId="{3C2C3F0F-E6B6-4AF1-9901-860042D741AF}">
      <dgm:prSet phldrT="[Text]"/>
      <dgm:spPr/>
      <dgm:t>
        <a:bodyPr/>
        <a:lstStyle/>
        <a:p>
          <a:r>
            <a:rPr lang="en-GB" dirty="0"/>
            <a:t>Stable scalable Products</a:t>
          </a:r>
          <a:endParaRPr lang="en-US" dirty="0"/>
        </a:p>
      </dgm:t>
    </dgm:pt>
    <dgm:pt modelId="{8C6E4D40-8D28-4537-A01F-75DEE5B1F3F7}" type="parTrans" cxnId="{2A12DB09-830E-4E01-A032-345EDC1733DC}">
      <dgm:prSet/>
      <dgm:spPr/>
      <dgm:t>
        <a:bodyPr/>
        <a:lstStyle/>
        <a:p>
          <a:endParaRPr lang="en-US"/>
        </a:p>
      </dgm:t>
    </dgm:pt>
    <dgm:pt modelId="{FCC2C621-027C-4DE1-8B52-F2DCD50194AD}" type="sibTrans" cxnId="{2A12DB09-830E-4E01-A032-345EDC1733DC}">
      <dgm:prSet/>
      <dgm:spPr/>
      <dgm:t>
        <a:bodyPr/>
        <a:lstStyle/>
        <a:p>
          <a:endParaRPr lang="en-US"/>
        </a:p>
      </dgm:t>
    </dgm:pt>
    <dgm:pt modelId="{EE6B7299-F4EE-458A-AFCD-C3CC38925921}">
      <dgm:prSet phldrT="[Text]"/>
      <dgm:spPr/>
      <dgm:t>
        <a:bodyPr/>
        <a:lstStyle/>
        <a:p>
          <a:r>
            <a:rPr lang="en-GB" dirty="0"/>
            <a:t>Enabling rapid change</a:t>
          </a:r>
          <a:endParaRPr lang="en-US" dirty="0"/>
        </a:p>
      </dgm:t>
    </dgm:pt>
    <dgm:pt modelId="{6D00810D-30E4-48C5-A2E2-44E127220A82}" type="parTrans" cxnId="{7BDF00E5-A85C-4873-B9E6-935C675DBB56}">
      <dgm:prSet/>
      <dgm:spPr/>
      <dgm:t>
        <a:bodyPr/>
        <a:lstStyle/>
        <a:p>
          <a:endParaRPr lang="en-US"/>
        </a:p>
      </dgm:t>
    </dgm:pt>
    <dgm:pt modelId="{A027AD9E-DDE0-4A2A-99F4-400DB16A63B2}" type="sibTrans" cxnId="{7BDF00E5-A85C-4873-B9E6-935C675DBB56}">
      <dgm:prSet/>
      <dgm:spPr/>
      <dgm:t>
        <a:bodyPr/>
        <a:lstStyle/>
        <a:p>
          <a:endParaRPr lang="en-US"/>
        </a:p>
      </dgm:t>
    </dgm:pt>
    <dgm:pt modelId="{F4712CDB-309E-4E28-B517-38C85C31555D}">
      <dgm:prSet phldrT="[Text]"/>
      <dgm:spPr/>
      <dgm:t>
        <a:bodyPr/>
        <a:lstStyle/>
        <a:p>
          <a:r>
            <a:rPr lang="en-GB" dirty="0"/>
            <a:t>Enabling new channels</a:t>
          </a:r>
          <a:endParaRPr lang="en-US" dirty="0"/>
        </a:p>
      </dgm:t>
    </dgm:pt>
    <dgm:pt modelId="{6CAC62BF-8061-44CF-8D61-300B872053ED}" type="parTrans" cxnId="{998F2AE1-173A-40B1-A859-03182306AA09}">
      <dgm:prSet/>
      <dgm:spPr/>
      <dgm:t>
        <a:bodyPr/>
        <a:lstStyle/>
        <a:p>
          <a:endParaRPr lang="en-US"/>
        </a:p>
      </dgm:t>
    </dgm:pt>
    <dgm:pt modelId="{CB967CD9-41F9-4D17-8828-C225063C6FE7}" type="sibTrans" cxnId="{998F2AE1-173A-40B1-A859-03182306AA09}">
      <dgm:prSet/>
      <dgm:spPr/>
      <dgm:t>
        <a:bodyPr/>
        <a:lstStyle/>
        <a:p>
          <a:endParaRPr lang="en-US"/>
        </a:p>
      </dgm:t>
    </dgm:pt>
    <dgm:pt modelId="{10C7E9D3-884E-459A-95A7-17E499C16818}" type="pres">
      <dgm:prSet presAssocID="{41541933-D2B0-4F4D-B633-E0AF35300BF6}" presName="linear" presStyleCnt="0">
        <dgm:presLayoutVars>
          <dgm:dir/>
          <dgm:resizeHandles val="exact"/>
        </dgm:presLayoutVars>
      </dgm:prSet>
      <dgm:spPr/>
      <dgm:t>
        <a:bodyPr/>
        <a:lstStyle/>
        <a:p>
          <a:endParaRPr lang="en-US"/>
        </a:p>
      </dgm:t>
    </dgm:pt>
    <dgm:pt modelId="{41BDAA24-E407-48BF-8E38-37972DF83F59}" type="pres">
      <dgm:prSet presAssocID="{E57A91A8-9D1F-4296-AAFC-71632AC61E4A}" presName="comp" presStyleCnt="0"/>
      <dgm:spPr/>
    </dgm:pt>
    <dgm:pt modelId="{8CE49E16-90FD-43C2-BECE-136C7E0470EC}" type="pres">
      <dgm:prSet presAssocID="{E57A91A8-9D1F-4296-AAFC-71632AC61E4A}" presName="box" presStyleLbl="node1" presStyleIdx="0" presStyleCnt="2"/>
      <dgm:spPr/>
      <dgm:t>
        <a:bodyPr/>
        <a:lstStyle/>
        <a:p>
          <a:endParaRPr lang="en-US"/>
        </a:p>
      </dgm:t>
    </dgm:pt>
    <dgm:pt modelId="{766A0EB4-4986-4186-8FFB-851380961CEB}" type="pres">
      <dgm:prSet presAssocID="{E57A91A8-9D1F-4296-AAFC-71632AC61E4A}" presName="img" presStyleLbl="fgImgPlace1" presStyleIdx="0" presStyleCnt="2"/>
      <dgm:spPr>
        <a:blipFill rotWithShape="1">
          <a:blip xmlns:r="http://schemas.openxmlformats.org/officeDocument/2006/relationships" r:embed="rId1"/>
          <a:stretch>
            <a:fillRect/>
          </a:stretch>
        </a:blipFill>
      </dgm:spPr>
    </dgm:pt>
    <dgm:pt modelId="{161004DA-9CD3-4041-B7F5-1C961A22EC22}" type="pres">
      <dgm:prSet presAssocID="{E57A91A8-9D1F-4296-AAFC-71632AC61E4A}" presName="text" presStyleLbl="node1" presStyleIdx="0" presStyleCnt="2">
        <dgm:presLayoutVars>
          <dgm:bulletEnabled val="1"/>
        </dgm:presLayoutVars>
      </dgm:prSet>
      <dgm:spPr/>
      <dgm:t>
        <a:bodyPr/>
        <a:lstStyle/>
        <a:p>
          <a:endParaRPr lang="en-US"/>
        </a:p>
      </dgm:t>
    </dgm:pt>
    <dgm:pt modelId="{59FAEAB4-5439-4D2C-B836-548A943CDD53}" type="pres">
      <dgm:prSet presAssocID="{8D244661-7F0E-4AFB-A27D-12FB78A38F0F}" presName="spacer" presStyleCnt="0"/>
      <dgm:spPr/>
    </dgm:pt>
    <dgm:pt modelId="{893AFF2F-D1A7-463F-AB52-8CF924C113DF}" type="pres">
      <dgm:prSet presAssocID="{86703546-7F98-4533-8212-03C5745413B7}" presName="comp" presStyleCnt="0"/>
      <dgm:spPr/>
    </dgm:pt>
    <dgm:pt modelId="{D154B93F-BA34-44DB-A2E8-AFA731AC5591}" type="pres">
      <dgm:prSet presAssocID="{86703546-7F98-4533-8212-03C5745413B7}" presName="box" presStyleLbl="node1" presStyleIdx="1" presStyleCnt="2"/>
      <dgm:spPr/>
      <dgm:t>
        <a:bodyPr/>
        <a:lstStyle/>
        <a:p>
          <a:endParaRPr lang="en-US"/>
        </a:p>
      </dgm:t>
    </dgm:pt>
    <dgm:pt modelId="{B3BEEF3D-A5A5-46B9-8AB7-D3BB247921C6}" type="pres">
      <dgm:prSet presAssocID="{86703546-7F98-4533-8212-03C5745413B7}" presName="img" presStyleLbl="fgImgPlace1" presStyleIdx="1" presStyleCnt="2"/>
      <dgm:spPr>
        <a:blipFill rotWithShape="1">
          <a:blip xmlns:r="http://schemas.openxmlformats.org/officeDocument/2006/relationships" r:embed="rId2"/>
          <a:stretch>
            <a:fillRect/>
          </a:stretch>
        </a:blipFill>
      </dgm:spPr>
    </dgm:pt>
    <dgm:pt modelId="{F4E153B2-2371-4968-9AC0-DF177DAB17B6}" type="pres">
      <dgm:prSet presAssocID="{86703546-7F98-4533-8212-03C5745413B7}" presName="text" presStyleLbl="node1" presStyleIdx="1" presStyleCnt="2">
        <dgm:presLayoutVars>
          <dgm:bulletEnabled val="1"/>
        </dgm:presLayoutVars>
      </dgm:prSet>
      <dgm:spPr/>
      <dgm:t>
        <a:bodyPr/>
        <a:lstStyle/>
        <a:p>
          <a:endParaRPr lang="en-US"/>
        </a:p>
      </dgm:t>
    </dgm:pt>
  </dgm:ptLst>
  <dgm:cxnLst>
    <dgm:cxn modelId="{D2D76E7C-2AF2-4927-939A-05D080DE09ED}" type="presOf" srcId="{33F48768-8C5B-4FBE-BC1B-B91C9F3BA11F}" destId="{161004DA-9CD3-4041-B7F5-1C961A22EC22}" srcOrd="1" destOrd="2" presId="urn:microsoft.com/office/officeart/2005/8/layout/vList4"/>
    <dgm:cxn modelId="{974B4651-859F-4842-AD06-150FF6211032}" srcId="{E57A91A8-9D1F-4296-AAFC-71632AC61E4A}" destId="{0EBAED4A-C34B-476F-966B-836525AC5A7E}" srcOrd="3" destOrd="0" parTransId="{8F968AD8-2B1F-4D77-B167-747A6F18DFC4}" sibTransId="{BFB70B21-2DD3-4C5C-93A0-5C002A45A768}"/>
    <dgm:cxn modelId="{833D3946-F974-4B42-A630-B5A357B75A4E}" type="presOf" srcId="{89F2FA7E-4238-4932-A1EE-5E1AD1409DAC}" destId="{F4E153B2-2371-4968-9AC0-DF177DAB17B6}" srcOrd="1" destOrd="2" presId="urn:microsoft.com/office/officeart/2005/8/layout/vList4"/>
    <dgm:cxn modelId="{185D15CA-EFA2-473F-9FBE-1FF43A815D91}" type="presOf" srcId="{3909744A-02E4-497A-BDD5-D0A7219B2EE3}" destId="{161004DA-9CD3-4041-B7F5-1C961A22EC22}" srcOrd="1" destOrd="1" presId="urn:microsoft.com/office/officeart/2005/8/layout/vList4"/>
    <dgm:cxn modelId="{19F48A7F-130C-45A9-9110-10BADD2637EE}" type="presOf" srcId="{3909744A-02E4-497A-BDD5-D0A7219B2EE3}" destId="{8CE49E16-90FD-43C2-BECE-136C7E0470EC}" srcOrd="0" destOrd="1" presId="urn:microsoft.com/office/officeart/2005/8/layout/vList4"/>
    <dgm:cxn modelId="{09F5DC0D-404E-4EAA-BB9E-55A4EC793279}" type="presOf" srcId="{E57A91A8-9D1F-4296-AAFC-71632AC61E4A}" destId="{8CE49E16-90FD-43C2-BECE-136C7E0470EC}" srcOrd="0" destOrd="0" presId="urn:microsoft.com/office/officeart/2005/8/layout/vList4"/>
    <dgm:cxn modelId="{7BDF00E5-A85C-4873-B9E6-935C675DBB56}" srcId="{86703546-7F98-4533-8212-03C5745413B7}" destId="{EE6B7299-F4EE-458A-AFCD-C3CC38925921}" srcOrd="4" destOrd="0" parTransId="{6D00810D-30E4-48C5-A2E2-44E127220A82}" sibTransId="{A027AD9E-DDE0-4A2A-99F4-400DB16A63B2}"/>
    <dgm:cxn modelId="{6F3D15E2-13B7-4C65-9DB3-4C18E3AB3700}" type="presOf" srcId="{EE6B7299-F4EE-458A-AFCD-C3CC38925921}" destId="{F4E153B2-2371-4968-9AC0-DF177DAB17B6}" srcOrd="1" destOrd="5" presId="urn:microsoft.com/office/officeart/2005/8/layout/vList4"/>
    <dgm:cxn modelId="{C28F738E-F559-4E81-99B9-3BB5F911B02D}" type="presOf" srcId="{1F0DBBDA-9219-4EB0-BF49-DCF9159CA5D4}" destId="{8CE49E16-90FD-43C2-BECE-136C7E0470EC}" srcOrd="0" destOrd="5" presId="urn:microsoft.com/office/officeart/2005/8/layout/vList4"/>
    <dgm:cxn modelId="{A8786E9F-6385-43E4-8D8A-EBB6DAA013C5}" type="presOf" srcId="{52A43123-3AF1-4E5E-8227-BC1D81635E7E}" destId="{8CE49E16-90FD-43C2-BECE-136C7E0470EC}" srcOrd="0" destOrd="3" presId="urn:microsoft.com/office/officeart/2005/8/layout/vList4"/>
    <dgm:cxn modelId="{6B304472-78B2-431F-93DC-608A727EA8B3}" type="presOf" srcId="{86703546-7F98-4533-8212-03C5745413B7}" destId="{F4E153B2-2371-4968-9AC0-DF177DAB17B6}" srcOrd="1" destOrd="0" presId="urn:microsoft.com/office/officeart/2005/8/layout/vList4"/>
    <dgm:cxn modelId="{58B7108E-5944-4582-8478-B2125E56D133}" type="presOf" srcId="{3C2C3F0F-E6B6-4AF1-9901-860042D741AF}" destId="{F4E153B2-2371-4968-9AC0-DF177DAB17B6}" srcOrd="1" destOrd="3" presId="urn:microsoft.com/office/officeart/2005/8/layout/vList4"/>
    <dgm:cxn modelId="{B6D16E54-5467-41A0-A80F-F149FE1A5896}" srcId="{E57A91A8-9D1F-4296-AAFC-71632AC61E4A}" destId="{1F0DBBDA-9219-4EB0-BF49-DCF9159CA5D4}" srcOrd="4" destOrd="0" parTransId="{DF143F47-A531-40AF-A2F8-2FECAEE2FD2E}" sibTransId="{0D8ACDE9-56C4-4E64-832A-4A07B8D9AC85}"/>
    <dgm:cxn modelId="{F9DEED8F-6524-4712-8F22-D27C16D9463C}" type="presOf" srcId="{D48A65C6-62FE-4DC3-918E-417783D3DBA7}" destId="{D154B93F-BA34-44DB-A2E8-AFA731AC5591}" srcOrd="0" destOrd="1" presId="urn:microsoft.com/office/officeart/2005/8/layout/vList4"/>
    <dgm:cxn modelId="{307883C3-BCC4-4F84-A052-A59EFA94D9E7}" type="presOf" srcId="{EE6B7299-F4EE-458A-AFCD-C3CC38925921}" destId="{D154B93F-BA34-44DB-A2E8-AFA731AC5591}" srcOrd="0" destOrd="5" presId="urn:microsoft.com/office/officeart/2005/8/layout/vList4"/>
    <dgm:cxn modelId="{D8B2AE90-53E6-44E9-851E-444F687ABEDB}" type="presOf" srcId="{86703546-7F98-4533-8212-03C5745413B7}" destId="{D154B93F-BA34-44DB-A2E8-AFA731AC5591}" srcOrd="0" destOrd="0" presId="urn:microsoft.com/office/officeart/2005/8/layout/vList4"/>
    <dgm:cxn modelId="{B65ADACE-5AE7-480E-823B-D8183539F8F1}" type="presOf" srcId="{3C2C3F0F-E6B6-4AF1-9901-860042D741AF}" destId="{D154B93F-BA34-44DB-A2E8-AFA731AC5591}" srcOrd="0" destOrd="3" presId="urn:microsoft.com/office/officeart/2005/8/layout/vList4"/>
    <dgm:cxn modelId="{EB5A4BE4-F981-4A25-90CC-70673E14003C}" type="presOf" srcId="{F4712CDB-309E-4E28-B517-38C85C31555D}" destId="{F4E153B2-2371-4968-9AC0-DF177DAB17B6}" srcOrd="1" destOrd="4" presId="urn:microsoft.com/office/officeart/2005/8/layout/vList4"/>
    <dgm:cxn modelId="{FD225BA3-E209-412D-BED1-C8FF0FABC45A}" srcId="{E57A91A8-9D1F-4296-AAFC-71632AC61E4A}" destId="{52A43123-3AF1-4E5E-8227-BC1D81635E7E}" srcOrd="2" destOrd="0" parTransId="{F113265A-6696-4598-870A-92A3AB547AF0}" sibTransId="{54678520-DF87-4F27-8053-7B0726ACAB07}"/>
    <dgm:cxn modelId="{8EFCCF25-5288-4674-8CE7-EECC3D8E388C}" type="presOf" srcId="{1F0DBBDA-9219-4EB0-BF49-DCF9159CA5D4}" destId="{161004DA-9CD3-4041-B7F5-1C961A22EC22}" srcOrd="1" destOrd="5" presId="urn:microsoft.com/office/officeart/2005/8/layout/vList4"/>
    <dgm:cxn modelId="{19DBFFAC-C3AA-45BB-9AF5-1E8CAFC5D6C2}" type="presOf" srcId="{89F2FA7E-4238-4932-A1EE-5E1AD1409DAC}" destId="{D154B93F-BA34-44DB-A2E8-AFA731AC5591}" srcOrd="0" destOrd="2" presId="urn:microsoft.com/office/officeart/2005/8/layout/vList4"/>
    <dgm:cxn modelId="{CE585859-866D-40D2-B163-6BA1951237B1}" srcId="{41541933-D2B0-4F4D-B633-E0AF35300BF6}" destId="{E57A91A8-9D1F-4296-AAFC-71632AC61E4A}" srcOrd="0" destOrd="0" parTransId="{37532F9F-D5F9-454A-B0C9-2141B22688D5}" sibTransId="{8D244661-7F0E-4AFB-A27D-12FB78A38F0F}"/>
    <dgm:cxn modelId="{AC617E31-BD45-47E3-AFD6-E006B71E15E4}" srcId="{86703546-7F98-4533-8212-03C5745413B7}" destId="{D48A65C6-62FE-4DC3-918E-417783D3DBA7}" srcOrd="0" destOrd="0" parTransId="{6931103F-59E8-46F5-BDB2-BB94FAC59FB9}" sibTransId="{D8D1C131-3EDE-4FCA-B716-C37D6BB5830B}"/>
    <dgm:cxn modelId="{998F2AE1-173A-40B1-A859-03182306AA09}" srcId="{86703546-7F98-4533-8212-03C5745413B7}" destId="{F4712CDB-309E-4E28-B517-38C85C31555D}" srcOrd="3" destOrd="0" parTransId="{6CAC62BF-8061-44CF-8D61-300B872053ED}" sibTransId="{CB967CD9-41F9-4D17-8828-C225063C6FE7}"/>
    <dgm:cxn modelId="{C63B8D02-0C40-4627-A20A-66A074CFDE61}" srcId="{41541933-D2B0-4F4D-B633-E0AF35300BF6}" destId="{86703546-7F98-4533-8212-03C5745413B7}" srcOrd="1" destOrd="0" parTransId="{57E0C730-941E-4B55-BC1E-60601811E45F}" sibTransId="{45C95950-5DB2-441D-A1DA-CAE359B8693E}"/>
    <dgm:cxn modelId="{BD3567BD-8116-49FC-A623-0F916607170D}" type="presOf" srcId="{D48A65C6-62FE-4DC3-918E-417783D3DBA7}" destId="{F4E153B2-2371-4968-9AC0-DF177DAB17B6}" srcOrd="1" destOrd="1" presId="urn:microsoft.com/office/officeart/2005/8/layout/vList4"/>
    <dgm:cxn modelId="{46BA39DE-5A58-42B4-B6FA-3F7AD2CD9C87}" srcId="{E57A91A8-9D1F-4296-AAFC-71632AC61E4A}" destId="{33F48768-8C5B-4FBE-BC1B-B91C9F3BA11F}" srcOrd="1" destOrd="0" parTransId="{05308C9A-7C1F-468D-AD62-D1321D1365C6}" sibTransId="{F36375F6-C8BA-45A9-A646-C705D7CD25B7}"/>
    <dgm:cxn modelId="{A9ED0913-7754-4FDC-A492-94814B79448E}" type="presOf" srcId="{0EBAED4A-C34B-476F-966B-836525AC5A7E}" destId="{8CE49E16-90FD-43C2-BECE-136C7E0470EC}" srcOrd="0" destOrd="4" presId="urn:microsoft.com/office/officeart/2005/8/layout/vList4"/>
    <dgm:cxn modelId="{07BFE6C2-737D-4E55-BA94-B218CF23F93C}" type="presOf" srcId="{33F48768-8C5B-4FBE-BC1B-B91C9F3BA11F}" destId="{8CE49E16-90FD-43C2-BECE-136C7E0470EC}" srcOrd="0" destOrd="2" presId="urn:microsoft.com/office/officeart/2005/8/layout/vList4"/>
    <dgm:cxn modelId="{5241B215-B824-450C-86A5-226FDF65555F}" type="presOf" srcId="{41541933-D2B0-4F4D-B633-E0AF35300BF6}" destId="{10C7E9D3-884E-459A-95A7-17E499C16818}" srcOrd="0" destOrd="0" presId="urn:microsoft.com/office/officeart/2005/8/layout/vList4"/>
    <dgm:cxn modelId="{2A12DB09-830E-4E01-A032-345EDC1733DC}" srcId="{86703546-7F98-4533-8212-03C5745413B7}" destId="{3C2C3F0F-E6B6-4AF1-9901-860042D741AF}" srcOrd="2" destOrd="0" parTransId="{8C6E4D40-8D28-4537-A01F-75DEE5B1F3F7}" sibTransId="{FCC2C621-027C-4DE1-8B52-F2DCD50194AD}"/>
    <dgm:cxn modelId="{54497296-EF8A-4E84-A60C-D4A89373AE97}" type="presOf" srcId="{52A43123-3AF1-4E5E-8227-BC1D81635E7E}" destId="{161004DA-9CD3-4041-B7F5-1C961A22EC22}" srcOrd="1" destOrd="3" presId="urn:microsoft.com/office/officeart/2005/8/layout/vList4"/>
    <dgm:cxn modelId="{5F3DA462-4619-4C73-BB42-4BCDB7F72D89}" srcId="{E57A91A8-9D1F-4296-AAFC-71632AC61E4A}" destId="{3909744A-02E4-497A-BDD5-D0A7219B2EE3}" srcOrd="0" destOrd="0" parTransId="{FB6832BD-CDEC-4721-B4D6-3A69B0FAF5AC}" sibTransId="{6251E84C-BA47-43FD-8046-188E2F78F434}"/>
    <dgm:cxn modelId="{6CF7B0BF-163C-4FC6-9E00-C4A50CF51FFB}" srcId="{86703546-7F98-4533-8212-03C5745413B7}" destId="{89F2FA7E-4238-4932-A1EE-5E1AD1409DAC}" srcOrd="1" destOrd="0" parTransId="{FBDEF453-F43B-4229-8752-2FC77B388B69}" sibTransId="{878C4230-EA0E-4356-A341-D633578EECF3}"/>
    <dgm:cxn modelId="{A40A9C93-591D-459E-9C91-5E3D93CDC029}" type="presOf" srcId="{0EBAED4A-C34B-476F-966B-836525AC5A7E}" destId="{161004DA-9CD3-4041-B7F5-1C961A22EC22}" srcOrd="1" destOrd="4" presId="urn:microsoft.com/office/officeart/2005/8/layout/vList4"/>
    <dgm:cxn modelId="{B7CBF2A6-E069-4B18-BABF-E4B3FE2BC9AF}" type="presOf" srcId="{E57A91A8-9D1F-4296-AAFC-71632AC61E4A}" destId="{161004DA-9CD3-4041-B7F5-1C961A22EC22}" srcOrd="1" destOrd="0" presId="urn:microsoft.com/office/officeart/2005/8/layout/vList4"/>
    <dgm:cxn modelId="{13D35FD5-C4A2-41B4-92D0-E6498A97E4C5}" type="presOf" srcId="{F4712CDB-309E-4E28-B517-38C85C31555D}" destId="{D154B93F-BA34-44DB-A2E8-AFA731AC5591}" srcOrd="0" destOrd="4" presId="urn:microsoft.com/office/officeart/2005/8/layout/vList4"/>
    <dgm:cxn modelId="{9B35B855-98BC-4ACC-B022-F72F6C8E32A5}" type="presParOf" srcId="{10C7E9D3-884E-459A-95A7-17E499C16818}" destId="{41BDAA24-E407-48BF-8E38-37972DF83F59}" srcOrd="0" destOrd="0" presId="urn:microsoft.com/office/officeart/2005/8/layout/vList4"/>
    <dgm:cxn modelId="{9B6DD718-B5EB-4203-8B6F-234ADCF837F2}" type="presParOf" srcId="{41BDAA24-E407-48BF-8E38-37972DF83F59}" destId="{8CE49E16-90FD-43C2-BECE-136C7E0470EC}" srcOrd="0" destOrd="0" presId="urn:microsoft.com/office/officeart/2005/8/layout/vList4"/>
    <dgm:cxn modelId="{362C30E7-BB98-4F24-AA28-AFDE47E73A8F}" type="presParOf" srcId="{41BDAA24-E407-48BF-8E38-37972DF83F59}" destId="{766A0EB4-4986-4186-8FFB-851380961CEB}" srcOrd="1" destOrd="0" presId="urn:microsoft.com/office/officeart/2005/8/layout/vList4"/>
    <dgm:cxn modelId="{BE40DA91-26F2-41A3-9C62-82DD95BBB01A}" type="presParOf" srcId="{41BDAA24-E407-48BF-8E38-37972DF83F59}" destId="{161004DA-9CD3-4041-B7F5-1C961A22EC22}" srcOrd="2" destOrd="0" presId="urn:microsoft.com/office/officeart/2005/8/layout/vList4"/>
    <dgm:cxn modelId="{2EB1A2E7-045F-46B5-89F1-C10AFD2847BE}" type="presParOf" srcId="{10C7E9D3-884E-459A-95A7-17E499C16818}" destId="{59FAEAB4-5439-4D2C-B836-548A943CDD53}" srcOrd="1" destOrd="0" presId="urn:microsoft.com/office/officeart/2005/8/layout/vList4"/>
    <dgm:cxn modelId="{1A998CE3-8C0F-439D-B209-34AA1EE2DB49}" type="presParOf" srcId="{10C7E9D3-884E-459A-95A7-17E499C16818}" destId="{893AFF2F-D1A7-463F-AB52-8CF924C113DF}" srcOrd="2" destOrd="0" presId="urn:microsoft.com/office/officeart/2005/8/layout/vList4"/>
    <dgm:cxn modelId="{D69089CE-6EF0-4266-975B-77719E806EF0}" type="presParOf" srcId="{893AFF2F-D1A7-463F-AB52-8CF924C113DF}" destId="{D154B93F-BA34-44DB-A2E8-AFA731AC5591}" srcOrd="0" destOrd="0" presId="urn:microsoft.com/office/officeart/2005/8/layout/vList4"/>
    <dgm:cxn modelId="{384D6D8A-D550-46BA-9482-0517E79EF56D}" type="presParOf" srcId="{893AFF2F-D1A7-463F-AB52-8CF924C113DF}" destId="{B3BEEF3D-A5A5-46B9-8AB7-D3BB247921C6}" srcOrd="1" destOrd="0" presId="urn:microsoft.com/office/officeart/2005/8/layout/vList4"/>
    <dgm:cxn modelId="{0A951E30-DA9E-4756-873E-3E55EBDB959A}" type="presParOf" srcId="{893AFF2F-D1A7-463F-AB52-8CF924C113DF}" destId="{F4E153B2-2371-4968-9AC0-DF177DAB17B6}"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1541933-D2B0-4F4D-B633-E0AF35300BF6}"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E57A91A8-9D1F-4296-AAFC-71632AC61E4A}">
      <dgm:prSet phldrT="[Text]"/>
      <dgm:spPr/>
      <dgm:t>
        <a:bodyPr/>
        <a:lstStyle/>
        <a:p>
          <a:r>
            <a:rPr lang="en-GB" sz="1300" dirty="0"/>
            <a:t>Reducing Skills Dependencies</a:t>
          </a:r>
          <a:endParaRPr lang="en-US" sz="1300" dirty="0"/>
        </a:p>
      </dgm:t>
    </dgm:pt>
    <dgm:pt modelId="{37532F9F-D5F9-454A-B0C9-2141B22688D5}" type="parTrans" cxnId="{CE585859-866D-40D2-B163-6BA1951237B1}">
      <dgm:prSet/>
      <dgm:spPr/>
      <dgm:t>
        <a:bodyPr/>
        <a:lstStyle/>
        <a:p>
          <a:endParaRPr lang="en-US"/>
        </a:p>
      </dgm:t>
    </dgm:pt>
    <dgm:pt modelId="{8D244661-7F0E-4AFB-A27D-12FB78A38F0F}" type="sibTrans" cxnId="{CE585859-866D-40D2-B163-6BA1951237B1}">
      <dgm:prSet/>
      <dgm:spPr/>
      <dgm:t>
        <a:bodyPr/>
        <a:lstStyle/>
        <a:p>
          <a:endParaRPr lang="en-US"/>
        </a:p>
      </dgm:t>
    </dgm:pt>
    <dgm:pt modelId="{3909744A-02E4-497A-BDD5-D0A7219B2EE3}">
      <dgm:prSet phldrT="[Text]" custT="1"/>
      <dgm:spPr/>
      <dgm:t>
        <a:bodyPr/>
        <a:lstStyle/>
        <a:p>
          <a:r>
            <a:rPr lang="en-GB" sz="1100" baseline="0" dirty="0"/>
            <a:t>Developments based on commodity skills</a:t>
          </a:r>
          <a:endParaRPr lang="en-US" sz="1100" dirty="0"/>
        </a:p>
      </dgm:t>
    </dgm:pt>
    <dgm:pt modelId="{FB6832BD-CDEC-4721-B4D6-3A69B0FAF5AC}" type="parTrans" cxnId="{5F3DA462-4619-4C73-BB42-4BCDB7F72D89}">
      <dgm:prSet/>
      <dgm:spPr/>
      <dgm:t>
        <a:bodyPr/>
        <a:lstStyle/>
        <a:p>
          <a:endParaRPr lang="en-US"/>
        </a:p>
      </dgm:t>
    </dgm:pt>
    <dgm:pt modelId="{6251E84C-BA47-43FD-8046-188E2F78F434}" type="sibTrans" cxnId="{5F3DA462-4619-4C73-BB42-4BCDB7F72D89}">
      <dgm:prSet/>
      <dgm:spPr/>
      <dgm:t>
        <a:bodyPr/>
        <a:lstStyle/>
        <a:p>
          <a:endParaRPr lang="en-US"/>
        </a:p>
      </dgm:t>
    </dgm:pt>
    <dgm:pt modelId="{86703546-7F98-4533-8212-03C5745413B7}">
      <dgm:prSet phldrT="[Text]"/>
      <dgm:spPr/>
      <dgm:t>
        <a:bodyPr/>
        <a:lstStyle/>
        <a:p>
          <a:r>
            <a:rPr lang="en-GB" dirty="0"/>
            <a:t>Reduced Total Cost of Ownership</a:t>
          </a:r>
          <a:endParaRPr lang="en-US" dirty="0"/>
        </a:p>
      </dgm:t>
    </dgm:pt>
    <dgm:pt modelId="{57E0C730-941E-4B55-BC1E-60601811E45F}" type="parTrans" cxnId="{C63B8D02-0C40-4627-A20A-66A074CFDE61}">
      <dgm:prSet/>
      <dgm:spPr/>
      <dgm:t>
        <a:bodyPr/>
        <a:lstStyle/>
        <a:p>
          <a:endParaRPr lang="en-US"/>
        </a:p>
      </dgm:t>
    </dgm:pt>
    <dgm:pt modelId="{45C95950-5DB2-441D-A1DA-CAE359B8693E}" type="sibTrans" cxnId="{C63B8D02-0C40-4627-A20A-66A074CFDE61}">
      <dgm:prSet/>
      <dgm:spPr/>
      <dgm:t>
        <a:bodyPr/>
        <a:lstStyle/>
        <a:p>
          <a:endParaRPr lang="en-US"/>
        </a:p>
      </dgm:t>
    </dgm:pt>
    <dgm:pt modelId="{1D919893-FC87-4F42-8070-65504170A1EF}">
      <dgm:prSet phldrT="[Text]"/>
      <dgm:spPr/>
      <dgm:t>
        <a:bodyPr/>
        <a:lstStyle/>
        <a:p>
          <a:r>
            <a:rPr lang="en-GB" dirty="0"/>
            <a:t>Reduced dependency on hardware</a:t>
          </a:r>
          <a:r>
            <a:rPr lang="en-GB" baseline="0" dirty="0"/>
            <a:t> and software vendors, reduced chance of vendor lock in</a:t>
          </a:r>
          <a:endParaRPr lang="en-US" dirty="0"/>
        </a:p>
      </dgm:t>
    </dgm:pt>
    <dgm:pt modelId="{7507A491-D373-405B-8744-5B788BAE6528}" type="parTrans" cxnId="{5D7308C3-C48F-4B90-8038-DF2A9F269418}">
      <dgm:prSet/>
      <dgm:spPr/>
      <dgm:t>
        <a:bodyPr/>
        <a:lstStyle/>
        <a:p>
          <a:endParaRPr lang="en-US"/>
        </a:p>
      </dgm:t>
    </dgm:pt>
    <dgm:pt modelId="{3F9B4254-EBF5-4C16-B485-0E8AC8645BD6}" type="sibTrans" cxnId="{5D7308C3-C48F-4B90-8038-DF2A9F269418}">
      <dgm:prSet/>
      <dgm:spPr/>
      <dgm:t>
        <a:bodyPr/>
        <a:lstStyle/>
        <a:p>
          <a:endParaRPr lang="en-US"/>
        </a:p>
      </dgm:t>
    </dgm:pt>
    <dgm:pt modelId="{D48A65C6-62FE-4DC3-918E-417783D3DBA7}">
      <dgm:prSet phldrT="[Text]"/>
      <dgm:spPr/>
      <dgm:t>
        <a:bodyPr/>
        <a:lstStyle/>
        <a:p>
          <a:r>
            <a:rPr lang="en-GB" dirty="0"/>
            <a:t>Modern run environments enabling greater automation for provisioning and run.</a:t>
          </a:r>
          <a:endParaRPr lang="en-US" dirty="0"/>
        </a:p>
      </dgm:t>
    </dgm:pt>
    <dgm:pt modelId="{6931103F-59E8-46F5-BDB2-BB94FAC59FB9}" type="parTrans" cxnId="{AC617E31-BD45-47E3-AFD6-E006B71E15E4}">
      <dgm:prSet/>
      <dgm:spPr/>
      <dgm:t>
        <a:bodyPr/>
        <a:lstStyle/>
        <a:p>
          <a:endParaRPr lang="en-US"/>
        </a:p>
      </dgm:t>
    </dgm:pt>
    <dgm:pt modelId="{D8D1C131-3EDE-4FCA-B716-C37D6BB5830B}" type="sibTrans" cxnId="{AC617E31-BD45-47E3-AFD6-E006B71E15E4}">
      <dgm:prSet/>
      <dgm:spPr/>
      <dgm:t>
        <a:bodyPr/>
        <a:lstStyle/>
        <a:p>
          <a:endParaRPr lang="en-US"/>
        </a:p>
      </dgm:t>
    </dgm:pt>
    <dgm:pt modelId="{0EBAED4A-C34B-476F-966B-836525AC5A7E}">
      <dgm:prSet phldrT="[Text]" custT="1"/>
      <dgm:spPr/>
      <dgm:t>
        <a:bodyPr/>
        <a:lstStyle/>
        <a:p>
          <a:r>
            <a:rPr lang="en-US" sz="1100" dirty="0"/>
            <a:t>Modern development environments, Attract</a:t>
          </a:r>
          <a:r>
            <a:rPr lang="en-US" sz="1100" baseline="0" dirty="0"/>
            <a:t> and retain qualified technical graduates</a:t>
          </a:r>
          <a:endParaRPr lang="en-US" sz="1100" dirty="0"/>
        </a:p>
      </dgm:t>
    </dgm:pt>
    <dgm:pt modelId="{8F968AD8-2B1F-4D77-B167-747A6F18DFC4}" type="parTrans" cxnId="{974B4651-859F-4842-AD06-150FF6211032}">
      <dgm:prSet/>
      <dgm:spPr/>
      <dgm:t>
        <a:bodyPr/>
        <a:lstStyle/>
        <a:p>
          <a:endParaRPr lang="en-US"/>
        </a:p>
      </dgm:t>
    </dgm:pt>
    <dgm:pt modelId="{BFB70B21-2DD3-4C5C-93A0-5C002A45A768}" type="sibTrans" cxnId="{974B4651-859F-4842-AD06-150FF6211032}">
      <dgm:prSet/>
      <dgm:spPr/>
      <dgm:t>
        <a:bodyPr/>
        <a:lstStyle/>
        <a:p>
          <a:endParaRPr lang="en-US"/>
        </a:p>
      </dgm:t>
    </dgm:pt>
    <dgm:pt modelId="{89F2FA7E-4238-4932-A1EE-5E1AD1409DAC}">
      <dgm:prSet phldrT="[Text]"/>
      <dgm:spPr/>
      <dgm:t>
        <a:bodyPr/>
        <a:lstStyle/>
        <a:p>
          <a:r>
            <a:rPr lang="en-GB" dirty="0"/>
            <a:t>Technical</a:t>
          </a:r>
          <a:r>
            <a:rPr lang="en-GB" baseline="0" dirty="0"/>
            <a:t> Credibility</a:t>
          </a:r>
          <a:endParaRPr lang="en-US" dirty="0"/>
        </a:p>
      </dgm:t>
    </dgm:pt>
    <dgm:pt modelId="{FBDEF453-F43B-4229-8752-2FC77B388B69}" type="parTrans" cxnId="{6CF7B0BF-163C-4FC6-9E00-C4A50CF51FFB}">
      <dgm:prSet/>
      <dgm:spPr/>
      <dgm:t>
        <a:bodyPr/>
        <a:lstStyle/>
        <a:p>
          <a:endParaRPr lang="en-US"/>
        </a:p>
      </dgm:t>
    </dgm:pt>
    <dgm:pt modelId="{878C4230-EA0E-4356-A341-D633578EECF3}" type="sibTrans" cxnId="{6CF7B0BF-163C-4FC6-9E00-C4A50CF51FFB}">
      <dgm:prSet/>
      <dgm:spPr/>
      <dgm:t>
        <a:bodyPr/>
        <a:lstStyle/>
        <a:p>
          <a:endParaRPr lang="en-US"/>
        </a:p>
      </dgm:t>
    </dgm:pt>
    <dgm:pt modelId="{7A75E1F6-1584-412D-88C3-38C7D94DAE2B}">
      <dgm:prSet phldrT="[Text]" custT="1"/>
      <dgm:spPr/>
      <dgm:t>
        <a:bodyPr/>
        <a:lstStyle/>
        <a:p>
          <a:r>
            <a:rPr lang="en-GB" sz="1100" dirty="0"/>
            <a:t>Niche </a:t>
          </a:r>
          <a:r>
            <a:rPr lang="en-GB" sz="1100" baseline="0" dirty="0"/>
            <a:t>knowledge requirements greatly reduced due to legacy isolation</a:t>
          </a:r>
          <a:endParaRPr lang="en-US" sz="1100" dirty="0"/>
        </a:p>
      </dgm:t>
    </dgm:pt>
    <dgm:pt modelId="{51A6D3EF-94A3-4C36-8583-DD1A29C6BC29}" type="parTrans" cxnId="{76A7E12C-EA16-43C4-A751-B938BA60674A}">
      <dgm:prSet/>
      <dgm:spPr/>
      <dgm:t>
        <a:bodyPr/>
        <a:lstStyle/>
        <a:p>
          <a:endParaRPr lang="en-US"/>
        </a:p>
      </dgm:t>
    </dgm:pt>
    <dgm:pt modelId="{5F282E15-537D-4FC6-A37F-5A3FE49B044A}" type="sibTrans" cxnId="{76A7E12C-EA16-43C4-A751-B938BA60674A}">
      <dgm:prSet/>
      <dgm:spPr/>
      <dgm:t>
        <a:bodyPr/>
        <a:lstStyle/>
        <a:p>
          <a:endParaRPr lang="en-US"/>
        </a:p>
      </dgm:t>
    </dgm:pt>
    <dgm:pt modelId="{785FB182-9BE7-41D0-97F5-45098F9F7B5B}">
      <dgm:prSet phldrT="[Text]" custT="1"/>
      <dgm:spPr/>
      <dgm:t>
        <a:bodyPr/>
        <a:lstStyle/>
        <a:p>
          <a:r>
            <a:rPr lang="en-GB" sz="1100" dirty="0"/>
            <a:t>Simplifies the sourcing strategy</a:t>
          </a:r>
          <a:endParaRPr lang="en-US" sz="1100" dirty="0"/>
        </a:p>
      </dgm:t>
    </dgm:pt>
    <dgm:pt modelId="{90E21A3F-3F96-457F-A7D3-4D07969BDAB6}" type="parTrans" cxnId="{A088CDB4-4E29-4983-831D-4B80A0EE65CE}">
      <dgm:prSet/>
      <dgm:spPr/>
      <dgm:t>
        <a:bodyPr/>
        <a:lstStyle/>
        <a:p>
          <a:endParaRPr lang="en-US"/>
        </a:p>
      </dgm:t>
    </dgm:pt>
    <dgm:pt modelId="{128A6737-36AD-4E31-A77D-44EE67428095}" type="sibTrans" cxnId="{A088CDB4-4E29-4983-831D-4B80A0EE65CE}">
      <dgm:prSet/>
      <dgm:spPr/>
      <dgm:t>
        <a:bodyPr/>
        <a:lstStyle/>
        <a:p>
          <a:endParaRPr lang="en-US"/>
        </a:p>
      </dgm:t>
    </dgm:pt>
    <dgm:pt modelId="{FB5BF2F2-B528-4ACF-BBE7-601957043A2B}">
      <dgm:prSet phldrT="[Text]" custT="1"/>
      <dgm:spPr/>
      <dgm:t>
        <a:bodyPr/>
        <a:lstStyle/>
        <a:p>
          <a:r>
            <a:rPr lang="en-GB" sz="1100" dirty="0"/>
            <a:t>Modern tooling allows significant automation</a:t>
          </a:r>
          <a:endParaRPr lang="en-US" sz="1100" dirty="0"/>
        </a:p>
      </dgm:t>
    </dgm:pt>
    <dgm:pt modelId="{7BCDD5B2-0C42-4D86-BE7B-F21B7CE92B75}" type="parTrans" cxnId="{9BEA0DB1-DD4D-46CE-AC1E-C9973FA65F12}">
      <dgm:prSet/>
      <dgm:spPr/>
      <dgm:t>
        <a:bodyPr/>
        <a:lstStyle/>
        <a:p>
          <a:endParaRPr lang="en-US"/>
        </a:p>
      </dgm:t>
    </dgm:pt>
    <dgm:pt modelId="{CF1FE69F-33C3-47F6-8CAA-D3957DA0F658}" type="sibTrans" cxnId="{9BEA0DB1-DD4D-46CE-AC1E-C9973FA65F12}">
      <dgm:prSet/>
      <dgm:spPr/>
      <dgm:t>
        <a:bodyPr/>
        <a:lstStyle/>
        <a:p>
          <a:endParaRPr lang="en-US"/>
        </a:p>
      </dgm:t>
    </dgm:pt>
    <dgm:pt modelId="{53A7692C-D066-4774-A81D-7A0CC6F16D43}">
      <dgm:prSet phldrT="[Text]"/>
      <dgm:spPr/>
      <dgm:t>
        <a:bodyPr/>
        <a:lstStyle/>
        <a:p>
          <a:r>
            <a:rPr lang="en-GB" dirty="0"/>
            <a:t>Built for cloud and virtualisation</a:t>
          </a:r>
          <a:endParaRPr lang="en-US" dirty="0"/>
        </a:p>
      </dgm:t>
    </dgm:pt>
    <dgm:pt modelId="{BB3DEEA8-3E6C-46C0-ACD0-1294D3FE33FB}" type="parTrans" cxnId="{3DB72352-5EEA-4565-B4CA-9079D65625B0}">
      <dgm:prSet/>
      <dgm:spPr/>
      <dgm:t>
        <a:bodyPr/>
        <a:lstStyle/>
        <a:p>
          <a:endParaRPr lang="en-US"/>
        </a:p>
      </dgm:t>
    </dgm:pt>
    <dgm:pt modelId="{FAB58E9A-D430-47E2-8F79-71664CC9CB0E}" type="sibTrans" cxnId="{3DB72352-5EEA-4565-B4CA-9079D65625B0}">
      <dgm:prSet/>
      <dgm:spPr/>
      <dgm:t>
        <a:bodyPr/>
        <a:lstStyle/>
        <a:p>
          <a:endParaRPr lang="en-US"/>
        </a:p>
      </dgm:t>
    </dgm:pt>
    <dgm:pt modelId="{10C7E9D3-884E-459A-95A7-17E499C16818}" type="pres">
      <dgm:prSet presAssocID="{41541933-D2B0-4F4D-B633-E0AF35300BF6}" presName="linear" presStyleCnt="0">
        <dgm:presLayoutVars>
          <dgm:dir/>
          <dgm:resizeHandles val="exact"/>
        </dgm:presLayoutVars>
      </dgm:prSet>
      <dgm:spPr/>
      <dgm:t>
        <a:bodyPr/>
        <a:lstStyle/>
        <a:p>
          <a:endParaRPr lang="en-US"/>
        </a:p>
      </dgm:t>
    </dgm:pt>
    <dgm:pt modelId="{41BDAA24-E407-48BF-8E38-37972DF83F59}" type="pres">
      <dgm:prSet presAssocID="{E57A91A8-9D1F-4296-AAFC-71632AC61E4A}" presName="comp" presStyleCnt="0"/>
      <dgm:spPr/>
    </dgm:pt>
    <dgm:pt modelId="{8CE49E16-90FD-43C2-BECE-136C7E0470EC}" type="pres">
      <dgm:prSet presAssocID="{E57A91A8-9D1F-4296-AAFC-71632AC61E4A}" presName="box" presStyleLbl="node1" presStyleIdx="0" presStyleCnt="2" custLinFactNeighborX="1667"/>
      <dgm:spPr/>
      <dgm:t>
        <a:bodyPr/>
        <a:lstStyle/>
        <a:p>
          <a:endParaRPr lang="en-US"/>
        </a:p>
      </dgm:t>
    </dgm:pt>
    <dgm:pt modelId="{766A0EB4-4986-4186-8FFB-851380961CEB}" type="pres">
      <dgm:prSet presAssocID="{E57A91A8-9D1F-4296-AAFC-71632AC61E4A}" presName="img" presStyleLbl="fgImgPlace1" presStyleIdx="0" presStyleCnt="2"/>
      <dgm:spPr>
        <a:blipFill rotWithShape="1">
          <a:blip xmlns:r="http://schemas.openxmlformats.org/officeDocument/2006/relationships" r:embed="rId1"/>
          <a:stretch>
            <a:fillRect/>
          </a:stretch>
        </a:blipFill>
      </dgm:spPr>
    </dgm:pt>
    <dgm:pt modelId="{161004DA-9CD3-4041-B7F5-1C961A22EC22}" type="pres">
      <dgm:prSet presAssocID="{E57A91A8-9D1F-4296-AAFC-71632AC61E4A}" presName="text" presStyleLbl="node1" presStyleIdx="0" presStyleCnt="2">
        <dgm:presLayoutVars>
          <dgm:bulletEnabled val="1"/>
        </dgm:presLayoutVars>
      </dgm:prSet>
      <dgm:spPr/>
      <dgm:t>
        <a:bodyPr/>
        <a:lstStyle/>
        <a:p>
          <a:endParaRPr lang="en-US"/>
        </a:p>
      </dgm:t>
    </dgm:pt>
    <dgm:pt modelId="{59FAEAB4-5439-4D2C-B836-548A943CDD53}" type="pres">
      <dgm:prSet presAssocID="{8D244661-7F0E-4AFB-A27D-12FB78A38F0F}" presName="spacer" presStyleCnt="0"/>
      <dgm:spPr/>
    </dgm:pt>
    <dgm:pt modelId="{893AFF2F-D1A7-463F-AB52-8CF924C113DF}" type="pres">
      <dgm:prSet presAssocID="{86703546-7F98-4533-8212-03C5745413B7}" presName="comp" presStyleCnt="0"/>
      <dgm:spPr/>
    </dgm:pt>
    <dgm:pt modelId="{D154B93F-BA34-44DB-A2E8-AFA731AC5591}" type="pres">
      <dgm:prSet presAssocID="{86703546-7F98-4533-8212-03C5745413B7}" presName="box" presStyleLbl="node1" presStyleIdx="1" presStyleCnt="2"/>
      <dgm:spPr/>
      <dgm:t>
        <a:bodyPr/>
        <a:lstStyle/>
        <a:p>
          <a:endParaRPr lang="en-US"/>
        </a:p>
      </dgm:t>
    </dgm:pt>
    <dgm:pt modelId="{B3BEEF3D-A5A5-46B9-8AB7-D3BB247921C6}" type="pres">
      <dgm:prSet presAssocID="{86703546-7F98-4533-8212-03C5745413B7}" presName="img" presStyleLbl="fgImgPlace1" presStyleIdx="1" presStyleCnt="2"/>
      <dgm:spPr>
        <a:blipFill rotWithShape="1">
          <a:blip xmlns:r="http://schemas.openxmlformats.org/officeDocument/2006/relationships" r:embed="rId2"/>
          <a:stretch>
            <a:fillRect/>
          </a:stretch>
        </a:blipFill>
      </dgm:spPr>
    </dgm:pt>
    <dgm:pt modelId="{F4E153B2-2371-4968-9AC0-DF177DAB17B6}" type="pres">
      <dgm:prSet presAssocID="{86703546-7F98-4533-8212-03C5745413B7}" presName="text" presStyleLbl="node1" presStyleIdx="1" presStyleCnt="2">
        <dgm:presLayoutVars>
          <dgm:bulletEnabled val="1"/>
        </dgm:presLayoutVars>
      </dgm:prSet>
      <dgm:spPr/>
      <dgm:t>
        <a:bodyPr/>
        <a:lstStyle/>
        <a:p>
          <a:endParaRPr lang="en-US"/>
        </a:p>
      </dgm:t>
    </dgm:pt>
  </dgm:ptLst>
  <dgm:cxnLst>
    <dgm:cxn modelId="{76A7E12C-EA16-43C4-A751-B938BA60674A}" srcId="{E57A91A8-9D1F-4296-AAFC-71632AC61E4A}" destId="{7A75E1F6-1584-412D-88C3-38C7D94DAE2B}" srcOrd="2" destOrd="0" parTransId="{51A6D3EF-94A3-4C36-8583-DD1A29C6BC29}" sibTransId="{5F282E15-537D-4FC6-A37F-5A3FE49B044A}"/>
    <dgm:cxn modelId="{6CF7B0BF-163C-4FC6-9E00-C4A50CF51FFB}" srcId="{86703546-7F98-4533-8212-03C5745413B7}" destId="{89F2FA7E-4238-4932-A1EE-5E1AD1409DAC}" srcOrd="3" destOrd="0" parTransId="{FBDEF453-F43B-4229-8752-2FC77B388B69}" sibTransId="{878C4230-EA0E-4356-A341-D633578EECF3}"/>
    <dgm:cxn modelId="{C63B8D02-0C40-4627-A20A-66A074CFDE61}" srcId="{41541933-D2B0-4F4D-B633-E0AF35300BF6}" destId="{86703546-7F98-4533-8212-03C5745413B7}" srcOrd="1" destOrd="0" parTransId="{57E0C730-941E-4B55-BC1E-60601811E45F}" sibTransId="{45C95950-5DB2-441D-A1DA-CAE359B8693E}"/>
    <dgm:cxn modelId="{17AB3E94-C83E-4B43-A974-226EB45865D9}" type="presOf" srcId="{53A7692C-D066-4774-A81D-7A0CC6F16D43}" destId="{F4E153B2-2371-4968-9AC0-DF177DAB17B6}" srcOrd="1" destOrd="3" presId="urn:microsoft.com/office/officeart/2005/8/layout/vList4"/>
    <dgm:cxn modelId="{6760709C-DAF0-4EBA-BBA9-1B81BD3DC6F4}" type="presOf" srcId="{3909744A-02E4-497A-BDD5-D0A7219B2EE3}" destId="{161004DA-9CD3-4041-B7F5-1C961A22EC22}" srcOrd="1" destOrd="1" presId="urn:microsoft.com/office/officeart/2005/8/layout/vList4"/>
    <dgm:cxn modelId="{ABCD5452-FC8D-4B0A-918D-62055E521018}" type="presOf" srcId="{D48A65C6-62FE-4DC3-918E-417783D3DBA7}" destId="{F4E153B2-2371-4968-9AC0-DF177DAB17B6}" srcOrd="1" destOrd="2" presId="urn:microsoft.com/office/officeart/2005/8/layout/vList4"/>
    <dgm:cxn modelId="{EBA909C9-3C49-4025-BC14-D2A34733D6CD}" type="presOf" srcId="{D48A65C6-62FE-4DC3-918E-417783D3DBA7}" destId="{D154B93F-BA34-44DB-A2E8-AFA731AC5591}" srcOrd="0" destOrd="2" presId="urn:microsoft.com/office/officeart/2005/8/layout/vList4"/>
    <dgm:cxn modelId="{874F49EA-8385-486D-B751-8C933BE6EA29}" type="presOf" srcId="{1D919893-FC87-4F42-8070-65504170A1EF}" destId="{F4E153B2-2371-4968-9AC0-DF177DAB17B6}" srcOrd="1" destOrd="1" presId="urn:microsoft.com/office/officeart/2005/8/layout/vList4"/>
    <dgm:cxn modelId="{AC617E31-BD45-47E3-AFD6-E006B71E15E4}" srcId="{86703546-7F98-4533-8212-03C5745413B7}" destId="{D48A65C6-62FE-4DC3-918E-417783D3DBA7}" srcOrd="1" destOrd="0" parTransId="{6931103F-59E8-46F5-BDB2-BB94FAC59FB9}" sibTransId="{D8D1C131-3EDE-4FCA-B716-C37D6BB5830B}"/>
    <dgm:cxn modelId="{16F2C17C-D4A5-4530-87BE-4A11A04FF904}" type="presOf" srcId="{785FB182-9BE7-41D0-97F5-45098F9F7B5B}" destId="{161004DA-9CD3-4041-B7F5-1C961A22EC22}" srcOrd="1" destOrd="2" presId="urn:microsoft.com/office/officeart/2005/8/layout/vList4"/>
    <dgm:cxn modelId="{E00C28A2-87C3-40AD-AF89-5DC810DCD94E}" type="presOf" srcId="{7A75E1F6-1584-412D-88C3-38C7D94DAE2B}" destId="{8CE49E16-90FD-43C2-BECE-136C7E0470EC}" srcOrd="0" destOrd="3" presId="urn:microsoft.com/office/officeart/2005/8/layout/vList4"/>
    <dgm:cxn modelId="{F1054A34-65A6-4FE8-8935-0BED6EB82E83}" type="presOf" srcId="{785FB182-9BE7-41D0-97F5-45098F9F7B5B}" destId="{8CE49E16-90FD-43C2-BECE-136C7E0470EC}" srcOrd="0" destOrd="2" presId="urn:microsoft.com/office/officeart/2005/8/layout/vList4"/>
    <dgm:cxn modelId="{9BEA0DB1-DD4D-46CE-AC1E-C9973FA65F12}" srcId="{E57A91A8-9D1F-4296-AAFC-71632AC61E4A}" destId="{FB5BF2F2-B528-4ACF-BBE7-601957043A2B}" srcOrd="4" destOrd="0" parTransId="{7BCDD5B2-0C42-4D86-BE7B-F21B7CE92B75}" sibTransId="{CF1FE69F-33C3-47F6-8CAA-D3957DA0F658}"/>
    <dgm:cxn modelId="{974B4651-859F-4842-AD06-150FF6211032}" srcId="{E57A91A8-9D1F-4296-AAFC-71632AC61E4A}" destId="{0EBAED4A-C34B-476F-966B-836525AC5A7E}" srcOrd="3" destOrd="0" parTransId="{8F968AD8-2B1F-4D77-B167-747A6F18DFC4}" sibTransId="{BFB70B21-2DD3-4C5C-93A0-5C002A45A768}"/>
    <dgm:cxn modelId="{BE9E6149-BAAB-4D52-84E5-EF2B0B5D7193}" type="presOf" srcId="{E57A91A8-9D1F-4296-AAFC-71632AC61E4A}" destId="{161004DA-9CD3-4041-B7F5-1C961A22EC22}" srcOrd="1" destOrd="0" presId="urn:microsoft.com/office/officeart/2005/8/layout/vList4"/>
    <dgm:cxn modelId="{A088CDB4-4E29-4983-831D-4B80A0EE65CE}" srcId="{E57A91A8-9D1F-4296-AAFC-71632AC61E4A}" destId="{785FB182-9BE7-41D0-97F5-45098F9F7B5B}" srcOrd="1" destOrd="0" parTransId="{90E21A3F-3F96-457F-A7D3-4D07969BDAB6}" sibTransId="{128A6737-36AD-4E31-A77D-44EE67428095}"/>
    <dgm:cxn modelId="{5D7308C3-C48F-4B90-8038-DF2A9F269418}" srcId="{86703546-7F98-4533-8212-03C5745413B7}" destId="{1D919893-FC87-4F42-8070-65504170A1EF}" srcOrd="0" destOrd="0" parTransId="{7507A491-D373-405B-8744-5B788BAE6528}" sibTransId="{3F9B4254-EBF5-4C16-B485-0E8AC8645BD6}"/>
    <dgm:cxn modelId="{2B4E0BA5-F4C6-4414-ACE6-A56FFC379775}" type="presOf" srcId="{7A75E1F6-1584-412D-88C3-38C7D94DAE2B}" destId="{161004DA-9CD3-4041-B7F5-1C961A22EC22}" srcOrd="1" destOrd="3" presId="urn:microsoft.com/office/officeart/2005/8/layout/vList4"/>
    <dgm:cxn modelId="{35B69696-DD5E-481F-84AA-722567AE409B}" type="presOf" srcId="{0EBAED4A-C34B-476F-966B-836525AC5A7E}" destId="{161004DA-9CD3-4041-B7F5-1C961A22EC22}" srcOrd="1" destOrd="4" presId="urn:microsoft.com/office/officeart/2005/8/layout/vList4"/>
    <dgm:cxn modelId="{C69B5FBF-D059-4A29-B946-CB529A0A32F4}" type="presOf" srcId="{FB5BF2F2-B528-4ACF-BBE7-601957043A2B}" destId="{161004DA-9CD3-4041-B7F5-1C961A22EC22}" srcOrd="1" destOrd="5" presId="urn:microsoft.com/office/officeart/2005/8/layout/vList4"/>
    <dgm:cxn modelId="{5F3DA462-4619-4C73-BB42-4BCDB7F72D89}" srcId="{E57A91A8-9D1F-4296-AAFC-71632AC61E4A}" destId="{3909744A-02E4-497A-BDD5-D0A7219B2EE3}" srcOrd="0" destOrd="0" parTransId="{FB6832BD-CDEC-4721-B4D6-3A69B0FAF5AC}" sibTransId="{6251E84C-BA47-43FD-8046-188E2F78F434}"/>
    <dgm:cxn modelId="{8F306ACC-A191-4086-8EF4-270FB2BB93F7}" type="presOf" srcId="{0EBAED4A-C34B-476F-966B-836525AC5A7E}" destId="{8CE49E16-90FD-43C2-BECE-136C7E0470EC}" srcOrd="0" destOrd="4" presId="urn:microsoft.com/office/officeart/2005/8/layout/vList4"/>
    <dgm:cxn modelId="{4BCAACA5-BEAA-4C5E-9531-AD4F6911721C}" type="presOf" srcId="{89F2FA7E-4238-4932-A1EE-5E1AD1409DAC}" destId="{D154B93F-BA34-44DB-A2E8-AFA731AC5591}" srcOrd="0" destOrd="4" presId="urn:microsoft.com/office/officeart/2005/8/layout/vList4"/>
    <dgm:cxn modelId="{CC9475BA-4231-4BF0-ABA5-A4AA13487EEB}" type="presOf" srcId="{86703546-7F98-4533-8212-03C5745413B7}" destId="{F4E153B2-2371-4968-9AC0-DF177DAB17B6}" srcOrd="1" destOrd="0" presId="urn:microsoft.com/office/officeart/2005/8/layout/vList4"/>
    <dgm:cxn modelId="{7BDCD85E-D3B9-4485-BC20-8DBCB5499FB6}" type="presOf" srcId="{3909744A-02E4-497A-BDD5-D0A7219B2EE3}" destId="{8CE49E16-90FD-43C2-BECE-136C7E0470EC}" srcOrd="0" destOrd="1" presId="urn:microsoft.com/office/officeart/2005/8/layout/vList4"/>
    <dgm:cxn modelId="{1F217B31-91E3-4267-B6B0-51E8F92DA7C0}" type="presOf" srcId="{89F2FA7E-4238-4932-A1EE-5E1AD1409DAC}" destId="{F4E153B2-2371-4968-9AC0-DF177DAB17B6}" srcOrd="1" destOrd="4" presId="urn:microsoft.com/office/officeart/2005/8/layout/vList4"/>
    <dgm:cxn modelId="{514B681D-95DA-4265-9753-41B696D2393E}" type="presOf" srcId="{1D919893-FC87-4F42-8070-65504170A1EF}" destId="{D154B93F-BA34-44DB-A2E8-AFA731AC5591}" srcOrd="0" destOrd="1" presId="urn:microsoft.com/office/officeart/2005/8/layout/vList4"/>
    <dgm:cxn modelId="{9CD8F708-212F-4FF0-9413-8DA3D45E84A6}" type="presOf" srcId="{41541933-D2B0-4F4D-B633-E0AF35300BF6}" destId="{10C7E9D3-884E-459A-95A7-17E499C16818}" srcOrd="0" destOrd="0" presId="urn:microsoft.com/office/officeart/2005/8/layout/vList4"/>
    <dgm:cxn modelId="{340CD159-AF8C-453E-8F88-FB088094B8FD}" type="presOf" srcId="{53A7692C-D066-4774-A81D-7A0CC6F16D43}" destId="{D154B93F-BA34-44DB-A2E8-AFA731AC5591}" srcOrd="0" destOrd="3" presId="urn:microsoft.com/office/officeart/2005/8/layout/vList4"/>
    <dgm:cxn modelId="{CE585859-866D-40D2-B163-6BA1951237B1}" srcId="{41541933-D2B0-4F4D-B633-E0AF35300BF6}" destId="{E57A91A8-9D1F-4296-AAFC-71632AC61E4A}" srcOrd="0" destOrd="0" parTransId="{37532F9F-D5F9-454A-B0C9-2141B22688D5}" sibTransId="{8D244661-7F0E-4AFB-A27D-12FB78A38F0F}"/>
    <dgm:cxn modelId="{4CF165E3-FC03-4C01-9149-9B0D8DBD29C1}" type="presOf" srcId="{E57A91A8-9D1F-4296-AAFC-71632AC61E4A}" destId="{8CE49E16-90FD-43C2-BECE-136C7E0470EC}" srcOrd="0" destOrd="0" presId="urn:microsoft.com/office/officeart/2005/8/layout/vList4"/>
    <dgm:cxn modelId="{6323B540-DD65-4790-BB3E-432739FF45E8}" type="presOf" srcId="{FB5BF2F2-B528-4ACF-BBE7-601957043A2B}" destId="{8CE49E16-90FD-43C2-BECE-136C7E0470EC}" srcOrd="0" destOrd="5" presId="urn:microsoft.com/office/officeart/2005/8/layout/vList4"/>
    <dgm:cxn modelId="{3DB72352-5EEA-4565-B4CA-9079D65625B0}" srcId="{86703546-7F98-4533-8212-03C5745413B7}" destId="{53A7692C-D066-4774-A81D-7A0CC6F16D43}" srcOrd="2" destOrd="0" parTransId="{BB3DEEA8-3E6C-46C0-ACD0-1294D3FE33FB}" sibTransId="{FAB58E9A-D430-47E2-8F79-71664CC9CB0E}"/>
    <dgm:cxn modelId="{6F03A85D-7324-44D2-BC80-5BAB9655B737}" type="presOf" srcId="{86703546-7F98-4533-8212-03C5745413B7}" destId="{D154B93F-BA34-44DB-A2E8-AFA731AC5591}" srcOrd="0" destOrd="0" presId="urn:microsoft.com/office/officeart/2005/8/layout/vList4"/>
    <dgm:cxn modelId="{37F1BB5A-EE89-40CC-9178-DDBA3D7002E0}" type="presParOf" srcId="{10C7E9D3-884E-459A-95A7-17E499C16818}" destId="{41BDAA24-E407-48BF-8E38-37972DF83F59}" srcOrd="0" destOrd="0" presId="urn:microsoft.com/office/officeart/2005/8/layout/vList4"/>
    <dgm:cxn modelId="{9C13F228-6945-40CD-A597-7AB79FB6D8F1}" type="presParOf" srcId="{41BDAA24-E407-48BF-8E38-37972DF83F59}" destId="{8CE49E16-90FD-43C2-BECE-136C7E0470EC}" srcOrd="0" destOrd="0" presId="urn:microsoft.com/office/officeart/2005/8/layout/vList4"/>
    <dgm:cxn modelId="{47123BE5-B9B0-4DDC-8B7D-0180C8EB4546}" type="presParOf" srcId="{41BDAA24-E407-48BF-8E38-37972DF83F59}" destId="{766A0EB4-4986-4186-8FFB-851380961CEB}" srcOrd="1" destOrd="0" presId="urn:microsoft.com/office/officeart/2005/8/layout/vList4"/>
    <dgm:cxn modelId="{6105BCD6-0851-424F-A112-3F9C08A26126}" type="presParOf" srcId="{41BDAA24-E407-48BF-8E38-37972DF83F59}" destId="{161004DA-9CD3-4041-B7F5-1C961A22EC22}" srcOrd="2" destOrd="0" presId="urn:microsoft.com/office/officeart/2005/8/layout/vList4"/>
    <dgm:cxn modelId="{F7C05B98-FE90-4DF1-835C-757BB07157C4}" type="presParOf" srcId="{10C7E9D3-884E-459A-95A7-17E499C16818}" destId="{59FAEAB4-5439-4D2C-B836-548A943CDD53}" srcOrd="1" destOrd="0" presId="urn:microsoft.com/office/officeart/2005/8/layout/vList4"/>
    <dgm:cxn modelId="{A6CA8EA2-61EA-4C47-9509-C950442CB3AB}" type="presParOf" srcId="{10C7E9D3-884E-459A-95A7-17E499C16818}" destId="{893AFF2F-D1A7-463F-AB52-8CF924C113DF}" srcOrd="2" destOrd="0" presId="urn:microsoft.com/office/officeart/2005/8/layout/vList4"/>
    <dgm:cxn modelId="{7933E2C4-2971-4727-A095-A18197E2EF50}" type="presParOf" srcId="{893AFF2F-D1A7-463F-AB52-8CF924C113DF}" destId="{D154B93F-BA34-44DB-A2E8-AFA731AC5591}" srcOrd="0" destOrd="0" presId="urn:microsoft.com/office/officeart/2005/8/layout/vList4"/>
    <dgm:cxn modelId="{2B16DAD0-8E22-49D6-A67C-80C91A7D4161}" type="presParOf" srcId="{893AFF2F-D1A7-463F-AB52-8CF924C113DF}" destId="{B3BEEF3D-A5A5-46B9-8AB7-D3BB247921C6}" srcOrd="1" destOrd="0" presId="urn:microsoft.com/office/officeart/2005/8/layout/vList4"/>
    <dgm:cxn modelId="{10B78BC6-3B76-4EC3-A992-8B2138FE13F4}" type="presParOf" srcId="{893AFF2F-D1A7-463F-AB52-8CF924C113DF}" destId="{F4E153B2-2371-4968-9AC0-DF177DAB17B6}" srcOrd="2" destOrd="0" presId="urn:microsoft.com/office/officeart/2005/8/layout/vList4"/>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C06EE2-29B3-4209-AEBB-C78D8D0AE299}">
      <dsp:nvSpPr>
        <dsp:cNvPr id="0" name=""/>
        <dsp:cNvSpPr/>
      </dsp:nvSpPr>
      <dsp:spPr>
        <a:xfrm>
          <a:off x="3360442" y="96204"/>
          <a:ext cx="1517104" cy="15171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r>
            <a:rPr lang="en-US" sz="6500" kern="1200" dirty="0"/>
            <a:t> </a:t>
          </a:r>
        </a:p>
      </dsp:txBody>
      <dsp:txXfrm>
        <a:off x="3360442" y="96204"/>
        <a:ext cx="1517104" cy="1517104"/>
      </dsp:txXfrm>
    </dsp:sp>
    <dsp:sp modelId="{B164645F-AD62-4541-915D-E268FD7BA7E8}">
      <dsp:nvSpPr>
        <dsp:cNvPr id="0" name=""/>
        <dsp:cNvSpPr/>
      </dsp:nvSpPr>
      <dsp:spPr>
        <a:xfrm>
          <a:off x="761980" y="232"/>
          <a:ext cx="4287600" cy="4287600"/>
        </a:xfrm>
        <a:prstGeom prst="circularArrow">
          <a:avLst>
            <a:gd name="adj1" fmla="val 6900"/>
            <a:gd name="adj2" fmla="val 465172"/>
            <a:gd name="adj3" fmla="val 550174"/>
            <a:gd name="adj4" fmla="val 20584654"/>
            <a:gd name="adj5" fmla="val 805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B4754A0B-28D6-4B53-AE2B-7086C33805F8}">
      <dsp:nvSpPr>
        <dsp:cNvPr id="0" name=""/>
        <dsp:cNvSpPr/>
      </dsp:nvSpPr>
      <dsp:spPr>
        <a:xfrm>
          <a:off x="3360442" y="2674756"/>
          <a:ext cx="1517104" cy="15171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r>
            <a:rPr lang="en-US" sz="6500" kern="1200" dirty="0"/>
            <a:t> </a:t>
          </a:r>
        </a:p>
      </dsp:txBody>
      <dsp:txXfrm>
        <a:off x="3360442" y="2674756"/>
        <a:ext cx="1517104" cy="1517104"/>
      </dsp:txXfrm>
    </dsp:sp>
    <dsp:sp modelId="{4154445F-3B7F-44AB-B040-4F76E96BD7F1}">
      <dsp:nvSpPr>
        <dsp:cNvPr id="0" name=""/>
        <dsp:cNvSpPr/>
      </dsp:nvSpPr>
      <dsp:spPr>
        <a:xfrm>
          <a:off x="558062" y="232"/>
          <a:ext cx="4287600" cy="4287600"/>
        </a:xfrm>
        <a:prstGeom prst="circularArrow">
          <a:avLst>
            <a:gd name="adj1" fmla="val 6900"/>
            <a:gd name="adj2" fmla="val 465172"/>
            <a:gd name="adj3" fmla="val 5950174"/>
            <a:gd name="adj4" fmla="val 4384654"/>
            <a:gd name="adj5" fmla="val 805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05CDEB0B-DA3F-40BD-AC73-0072A1AB4AA0}">
      <dsp:nvSpPr>
        <dsp:cNvPr id="0" name=""/>
        <dsp:cNvSpPr/>
      </dsp:nvSpPr>
      <dsp:spPr>
        <a:xfrm>
          <a:off x="781889" y="2674756"/>
          <a:ext cx="1517104" cy="15171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r>
            <a:rPr lang="en-US" sz="6500" kern="1200" dirty="0"/>
            <a:t> </a:t>
          </a:r>
        </a:p>
      </dsp:txBody>
      <dsp:txXfrm>
        <a:off x="781889" y="2674756"/>
        <a:ext cx="1517104" cy="1517104"/>
      </dsp:txXfrm>
    </dsp:sp>
    <dsp:sp modelId="{D1A836B2-FD90-49DD-BE32-9909FD362551}">
      <dsp:nvSpPr>
        <dsp:cNvPr id="0" name=""/>
        <dsp:cNvSpPr/>
      </dsp:nvSpPr>
      <dsp:spPr>
        <a:xfrm>
          <a:off x="283098" y="232"/>
          <a:ext cx="4287600" cy="4287600"/>
        </a:xfrm>
        <a:prstGeom prst="circularArrow">
          <a:avLst>
            <a:gd name="adj1" fmla="val 6900"/>
            <a:gd name="adj2" fmla="val 465172"/>
            <a:gd name="adj3" fmla="val 11350174"/>
            <a:gd name="adj4" fmla="val 9784654"/>
            <a:gd name="adj5" fmla="val 805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5764ACC3-801D-4402-91E4-050A2B91CA39}">
      <dsp:nvSpPr>
        <dsp:cNvPr id="0" name=""/>
        <dsp:cNvSpPr/>
      </dsp:nvSpPr>
      <dsp:spPr>
        <a:xfrm>
          <a:off x="781889" y="96204"/>
          <a:ext cx="1517104" cy="15171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r>
            <a:rPr lang="en-US" sz="6500" kern="1200" dirty="0"/>
            <a:t> </a:t>
          </a:r>
        </a:p>
      </dsp:txBody>
      <dsp:txXfrm>
        <a:off x="781889" y="96204"/>
        <a:ext cx="1517104" cy="1517104"/>
      </dsp:txXfrm>
    </dsp:sp>
    <dsp:sp modelId="{D70942D5-DA49-4170-AFFD-EB56A2A8BA23}">
      <dsp:nvSpPr>
        <dsp:cNvPr id="0" name=""/>
        <dsp:cNvSpPr/>
      </dsp:nvSpPr>
      <dsp:spPr>
        <a:xfrm>
          <a:off x="741399" y="232"/>
          <a:ext cx="4287600" cy="4287600"/>
        </a:xfrm>
        <a:prstGeom prst="circularArrow">
          <a:avLst>
            <a:gd name="adj1" fmla="val 6900"/>
            <a:gd name="adj2" fmla="val 465172"/>
            <a:gd name="adj3" fmla="val 16750174"/>
            <a:gd name="adj4" fmla="val 15184654"/>
            <a:gd name="adj5" fmla="val 805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21A920-B6BB-4D34-BA4E-F0FE7DFEFD75}">
      <dsp:nvSpPr>
        <dsp:cNvPr id="0" name=""/>
        <dsp:cNvSpPr/>
      </dsp:nvSpPr>
      <dsp:spPr>
        <a:xfrm>
          <a:off x="0" y="0"/>
          <a:ext cx="5659437" cy="99664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US" sz="1600" kern="1200" dirty="0"/>
            <a:t>Design</a:t>
          </a:r>
        </a:p>
        <a:p>
          <a:pPr marL="114300" lvl="1" indent="-114300" algn="l" defTabSz="533400">
            <a:lnSpc>
              <a:spcPct val="90000"/>
            </a:lnSpc>
            <a:spcBef>
              <a:spcPct val="0"/>
            </a:spcBef>
            <a:spcAft>
              <a:spcPct val="15000"/>
            </a:spcAft>
            <a:buChar char="••"/>
          </a:pPr>
          <a:r>
            <a:rPr lang="en-US" sz="1200" kern="1200" dirty="0"/>
            <a:t>OTM - Nouns</a:t>
          </a:r>
        </a:p>
        <a:p>
          <a:pPr marL="114300" lvl="1" indent="-114300" algn="l" defTabSz="533400">
            <a:lnSpc>
              <a:spcPct val="90000"/>
            </a:lnSpc>
            <a:spcBef>
              <a:spcPct val="0"/>
            </a:spcBef>
            <a:spcAft>
              <a:spcPct val="15000"/>
            </a:spcAft>
            <a:buChar char="••"/>
          </a:pPr>
          <a:r>
            <a:rPr lang="en-US" sz="1200" kern="1200" dirty="0"/>
            <a:t>Process – Verbs</a:t>
          </a:r>
        </a:p>
        <a:p>
          <a:pPr marL="114300" lvl="1" indent="-114300" algn="l" defTabSz="533400">
            <a:lnSpc>
              <a:spcPct val="90000"/>
            </a:lnSpc>
            <a:spcBef>
              <a:spcPct val="0"/>
            </a:spcBef>
            <a:spcAft>
              <a:spcPct val="15000"/>
            </a:spcAft>
            <a:buChar char="••"/>
          </a:pPr>
          <a:r>
            <a:rPr lang="en-US" sz="1200" kern="1200" dirty="0"/>
            <a:t>Libraries</a:t>
          </a:r>
        </a:p>
      </dsp:txBody>
      <dsp:txXfrm>
        <a:off x="1231551" y="0"/>
        <a:ext cx="4427885" cy="996640"/>
      </dsp:txXfrm>
    </dsp:sp>
    <dsp:sp modelId="{7B45D805-E5D4-4F9F-9B95-62CE7CEC8A59}">
      <dsp:nvSpPr>
        <dsp:cNvPr id="0" name=""/>
        <dsp:cNvSpPr/>
      </dsp:nvSpPr>
      <dsp:spPr>
        <a:xfrm>
          <a:off x="99664" y="99664"/>
          <a:ext cx="1131887" cy="797312"/>
        </a:xfrm>
        <a:prstGeom prst="roundRect">
          <a:avLst>
            <a:gd name="adj" fmla="val 1000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6C85584-3D6C-4A99-AD55-BE54C22775EB}">
      <dsp:nvSpPr>
        <dsp:cNvPr id="0" name=""/>
        <dsp:cNvSpPr/>
      </dsp:nvSpPr>
      <dsp:spPr>
        <a:xfrm>
          <a:off x="0" y="1096304"/>
          <a:ext cx="5659437" cy="99664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US" sz="1600" kern="1200" dirty="0"/>
            <a:t>Development</a:t>
          </a:r>
        </a:p>
        <a:p>
          <a:pPr marL="114300" lvl="1" indent="-114300" algn="l" defTabSz="533400">
            <a:lnSpc>
              <a:spcPct val="90000"/>
            </a:lnSpc>
            <a:spcBef>
              <a:spcPct val="0"/>
            </a:spcBef>
            <a:spcAft>
              <a:spcPct val="15000"/>
            </a:spcAft>
            <a:buChar char="••"/>
          </a:pPr>
          <a:r>
            <a:rPr lang="en-US" sz="1200" kern="1200" dirty="0"/>
            <a:t>Implementation Models</a:t>
          </a:r>
        </a:p>
        <a:p>
          <a:pPr marL="114300" lvl="1" indent="-114300" algn="l" defTabSz="533400">
            <a:lnSpc>
              <a:spcPct val="90000"/>
            </a:lnSpc>
            <a:spcBef>
              <a:spcPct val="0"/>
            </a:spcBef>
            <a:spcAft>
              <a:spcPct val="15000"/>
            </a:spcAft>
            <a:buChar char="••"/>
          </a:pPr>
          <a:r>
            <a:rPr lang="en-US" sz="1200" kern="1200" dirty="0"/>
            <a:t>Resource Mappings</a:t>
          </a:r>
        </a:p>
        <a:p>
          <a:pPr marL="114300" lvl="1" indent="-114300" algn="l" defTabSz="533400">
            <a:lnSpc>
              <a:spcPct val="90000"/>
            </a:lnSpc>
            <a:spcBef>
              <a:spcPct val="0"/>
            </a:spcBef>
            <a:spcAft>
              <a:spcPct val="15000"/>
            </a:spcAft>
            <a:buChar char="••"/>
          </a:pPr>
          <a:r>
            <a:rPr lang="en-US" sz="1200" kern="1200" dirty="0"/>
            <a:t>Build Integration</a:t>
          </a:r>
        </a:p>
      </dsp:txBody>
      <dsp:txXfrm>
        <a:off x="1231551" y="1096304"/>
        <a:ext cx="4427885" cy="996640"/>
      </dsp:txXfrm>
    </dsp:sp>
    <dsp:sp modelId="{9E4E36B5-AE76-4168-A204-1CBF81CEBAF2}">
      <dsp:nvSpPr>
        <dsp:cNvPr id="0" name=""/>
        <dsp:cNvSpPr/>
      </dsp:nvSpPr>
      <dsp:spPr>
        <a:xfrm>
          <a:off x="99664" y="1195968"/>
          <a:ext cx="1131887" cy="797312"/>
        </a:xfrm>
        <a:prstGeom prst="roundRect">
          <a:avLst>
            <a:gd name="adj" fmla="val 1000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B2C1497-DC05-45C4-A310-2948C9601B60}">
      <dsp:nvSpPr>
        <dsp:cNvPr id="0" name=""/>
        <dsp:cNvSpPr/>
      </dsp:nvSpPr>
      <dsp:spPr>
        <a:xfrm>
          <a:off x="0" y="2192608"/>
          <a:ext cx="5659437" cy="99664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US" sz="1600" kern="1200" dirty="0"/>
            <a:t>Testing</a:t>
          </a:r>
        </a:p>
        <a:p>
          <a:pPr marL="114300" lvl="1" indent="-114300" algn="l" defTabSz="533400">
            <a:lnSpc>
              <a:spcPct val="90000"/>
            </a:lnSpc>
            <a:spcBef>
              <a:spcPct val="0"/>
            </a:spcBef>
            <a:spcAft>
              <a:spcPct val="15000"/>
            </a:spcAft>
            <a:buChar char="••"/>
          </a:pPr>
          <a:r>
            <a:rPr lang="en-US" sz="1200" kern="1200" dirty="0"/>
            <a:t>Compiled Unit Tests</a:t>
          </a:r>
        </a:p>
        <a:p>
          <a:pPr marL="114300" lvl="1" indent="-114300" algn="l" defTabSz="533400">
            <a:lnSpc>
              <a:spcPct val="90000"/>
            </a:lnSpc>
            <a:spcBef>
              <a:spcPct val="0"/>
            </a:spcBef>
            <a:spcAft>
              <a:spcPct val="15000"/>
            </a:spcAft>
            <a:buChar char="••"/>
          </a:pPr>
          <a:r>
            <a:rPr lang="en-US" sz="1200" kern="1200" dirty="0"/>
            <a:t>Integration Test Framework</a:t>
          </a:r>
        </a:p>
        <a:p>
          <a:pPr marL="114300" lvl="1" indent="-114300" algn="l" defTabSz="533400">
            <a:lnSpc>
              <a:spcPct val="90000"/>
            </a:lnSpc>
            <a:spcBef>
              <a:spcPct val="0"/>
            </a:spcBef>
            <a:spcAft>
              <a:spcPct val="15000"/>
            </a:spcAft>
            <a:buChar char="••"/>
          </a:pPr>
          <a:endParaRPr lang="en-US" sz="1200" kern="1200" dirty="0"/>
        </a:p>
      </dsp:txBody>
      <dsp:txXfrm>
        <a:off x="1231551" y="2192608"/>
        <a:ext cx="4427885" cy="996640"/>
      </dsp:txXfrm>
    </dsp:sp>
    <dsp:sp modelId="{3A0A86EB-CAE9-48AE-9AD6-C2DE5AF8006C}">
      <dsp:nvSpPr>
        <dsp:cNvPr id="0" name=""/>
        <dsp:cNvSpPr/>
      </dsp:nvSpPr>
      <dsp:spPr>
        <a:xfrm>
          <a:off x="99664" y="2292272"/>
          <a:ext cx="1131887" cy="797312"/>
        </a:xfrm>
        <a:prstGeom prst="roundRect">
          <a:avLst>
            <a:gd name="adj" fmla="val 1000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7CE41F7-732A-428D-B355-0D8DD2F50D8B}">
      <dsp:nvSpPr>
        <dsp:cNvPr id="0" name=""/>
        <dsp:cNvSpPr/>
      </dsp:nvSpPr>
      <dsp:spPr>
        <a:xfrm>
          <a:off x="0" y="3288913"/>
          <a:ext cx="5659437" cy="99664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US" sz="1600" kern="1200" dirty="0"/>
            <a:t>Framework</a:t>
          </a:r>
        </a:p>
        <a:p>
          <a:pPr marL="114300" lvl="1" indent="-114300" algn="l" defTabSz="533400">
            <a:lnSpc>
              <a:spcPct val="90000"/>
            </a:lnSpc>
            <a:spcBef>
              <a:spcPct val="0"/>
            </a:spcBef>
            <a:spcAft>
              <a:spcPct val="15000"/>
            </a:spcAft>
            <a:buChar char="••"/>
          </a:pPr>
          <a:r>
            <a:rPr lang="en-US" sz="1200" kern="1200" dirty="0"/>
            <a:t>Manageability</a:t>
          </a:r>
        </a:p>
        <a:p>
          <a:pPr marL="114300" lvl="1" indent="-114300" algn="l" defTabSz="533400">
            <a:lnSpc>
              <a:spcPct val="90000"/>
            </a:lnSpc>
            <a:spcBef>
              <a:spcPct val="0"/>
            </a:spcBef>
            <a:spcAft>
              <a:spcPct val="15000"/>
            </a:spcAft>
            <a:buChar char="••"/>
          </a:pPr>
          <a:r>
            <a:rPr lang="en-US" sz="1200" kern="1200" dirty="0"/>
            <a:t>Deployment (Packaging/Platform)</a:t>
          </a:r>
        </a:p>
        <a:p>
          <a:pPr marL="114300" lvl="1" indent="-114300" algn="l" defTabSz="533400">
            <a:lnSpc>
              <a:spcPct val="90000"/>
            </a:lnSpc>
            <a:spcBef>
              <a:spcPct val="0"/>
            </a:spcBef>
            <a:spcAft>
              <a:spcPct val="15000"/>
            </a:spcAft>
            <a:buChar char="••"/>
          </a:pPr>
          <a:r>
            <a:rPr lang="en-US" sz="1200" kern="1200" dirty="0"/>
            <a:t>Registry/Routing/Addressing/Optimization</a:t>
          </a:r>
        </a:p>
      </dsp:txBody>
      <dsp:txXfrm>
        <a:off x="1231551" y="3288913"/>
        <a:ext cx="4427885" cy="996640"/>
      </dsp:txXfrm>
    </dsp:sp>
    <dsp:sp modelId="{9ACFD7CC-BC0D-48DF-83B5-DD6A28699E5F}">
      <dsp:nvSpPr>
        <dsp:cNvPr id="0" name=""/>
        <dsp:cNvSpPr/>
      </dsp:nvSpPr>
      <dsp:spPr>
        <a:xfrm>
          <a:off x="99664" y="3388577"/>
          <a:ext cx="1131887" cy="797312"/>
        </a:xfrm>
        <a:prstGeom prst="roundRect">
          <a:avLst>
            <a:gd name="adj" fmla="val 1000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E49E16-90FD-43C2-BECE-136C7E0470EC}">
      <dsp:nvSpPr>
        <dsp:cNvPr id="0" name=""/>
        <dsp:cNvSpPr/>
      </dsp:nvSpPr>
      <dsp:spPr>
        <a:xfrm>
          <a:off x="0" y="0"/>
          <a:ext cx="4851715" cy="19478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lvl="0" algn="l" defTabSz="755650">
            <a:lnSpc>
              <a:spcPct val="90000"/>
            </a:lnSpc>
            <a:spcBef>
              <a:spcPct val="0"/>
            </a:spcBef>
            <a:spcAft>
              <a:spcPct val="35000"/>
            </a:spcAft>
          </a:pPr>
          <a:r>
            <a:rPr lang="en-GB" sz="1700" kern="1200" dirty="0"/>
            <a:t>Increased Productivity</a:t>
          </a:r>
          <a:endParaRPr lang="en-US" sz="1700" kern="1200" dirty="0"/>
        </a:p>
        <a:p>
          <a:pPr marL="114300" lvl="1" indent="-114300" algn="l" defTabSz="577850">
            <a:lnSpc>
              <a:spcPct val="90000"/>
            </a:lnSpc>
            <a:spcBef>
              <a:spcPct val="0"/>
            </a:spcBef>
            <a:spcAft>
              <a:spcPct val="15000"/>
            </a:spcAft>
            <a:buChar char="••"/>
          </a:pPr>
          <a:r>
            <a:rPr lang="en-GB" sz="1300" kern="1200" baseline="0" dirty="0"/>
            <a:t>Simpler, industry standard  based components</a:t>
          </a:r>
          <a:endParaRPr lang="en-US" sz="1300" kern="1200" dirty="0"/>
        </a:p>
        <a:p>
          <a:pPr marL="114300" lvl="1" indent="-114300" algn="l" defTabSz="577850">
            <a:lnSpc>
              <a:spcPct val="90000"/>
            </a:lnSpc>
            <a:spcBef>
              <a:spcPct val="0"/>
            </a:spcBef>
            <a:spcAft>
              <a:spcPct val="15000"/>
            </a:spcAft>
            <a:buChar char="••"/>
          </a:pPr>
          <a:r>
            <a:rPr lang="en-GB" sz="1300" kern="1200" dirty="0"/>
            <a:t>Core Isolation</a:t>
          </a:r>
          <a:endParaRPr lang="en-US" sz="1300" kern="1200" dirty="0"/>
        </a:p>
        <a:p>
          <a:pPr marL="114300" lvl="1" indent="-114300" algn="l" defTabSz="577850">
            <a:lnSpc>
              <a:spcPct val="90000"/>
            </a:lnSpc>
            <a:spcBef>
              <a:spcPct val="0"/>
            </a:spcBef>
            <a:spcAft>
              <a:spcPct val="15000"/>
            </a:spcAft>
            <a:buChar char="••"/>
          </a:pPr>
          <a:r>
            <a:rPr lang="en-GB" sz="1300" kern="1200" dirty="0"/>
            <a:t>Standard</a:t>
          </a:r>
          <a:r>
            <a:rPr lang="en-GB" sz="1300" kern="1200" baseline="0" dirty="0"/>
            <a:t>s based development tools and lifecycles</a:t>
          </a:r>
          <a:endParaRPr lang="en-US" sz="1300" kern="1200" dirty="0"/>
        </a:p>
        <a:p>
          <a:pPr marL="114300" lvl="1" indent="-114300" algn="l" defTabSz="577850">
            <a:lnSpc>
              <a:spcPct val="90000"/>
            </a:lnSpc>
            <a:spcBef>
              <a:spcPct val="0"/>
            </a:spcBef>
            <a:spcAft>
              <a:spcPct val="15000"/>
            </a:spcAft>
            <a:buChar char="••"/>
          </a:pPr>
          <a:r>
            <a:rPr lang="en-GB" sz="1300" kern="1200" dirty="0"/>
            <a:t>Reduces ongoing investment in legacy components </a:t>
          </a:r>
          <a:endParaRPr lang="en-US" sz="1300" kern="1200" dirty="0"/>
        </a:p>
        <a:p>
          <a:pPr marL="114300" lvl="1" indent="-114300" algn="l" defTabSz="577850">
            <a:lnSpc>
              <a:spcPct val="90000"/>
            </a:lnSpc>
            <a:spcBef>
              <a:spcPct val="0"/>
            </a:spcBef>
            <a:spcAft>
              <a:spcPct val="15000"/>
            </a:spcAft>
            <a:buChar char="••"/>
          </a:pPr>
          <a:endParaRPr lang="en-US" sz="1300" kern="1200" dirty="0"/>
        </a:p>
      </dsp:txBody>
      <dsp:txXfrm>
        <a:off x="1165129" y="0"/>
        <a:ext cx="3686585" cy="1947866"/>
      </dsp:txXfrm>
    </dsp:sp>
    <dsp:sp modelId="{766A0EB4-4986-4186-8FFB-851380961CEB}">
      <dsp:nvSpPr>
        <dsp:cNvPr id="0" name=""/>
        <dsp:cNvSpPr/>
      </dsp:nvSpPr>
      <dsp:spPr>
        <a:xfrm>
          <a:off x="194786" y="194786"/>
          <a:ext cx="970343" cy="1558293"/>
        </a:xfrm>
        <a:prstGeom prst="roundRect">
          <a:avLst>
            <a:gd name="adj" fmla="val 10000"/>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154B93F-BA34-44DB-A2E8-AFA731AC5591}">
      <dsp:nvSpPr>
        <dsp:cNvPr id="0" name=""/>
        <dsp:cNvSpPr/>
      </dsp:nvSpPr>
      <dsp:spPr>
        <a:xfrm>
          <a:off x="0" y="2142653"/>
          <a:ext cx="4851715" cy="19478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lvl="0" algn="l" defTabSz="755650">
            <a:lnSpc>
              <a:spcPct val="90000"/>
            </a:lnSpc>
            <a:spcBef>
              <a:spcPct val="0"/>
            </a:spcBef>
            <a:spcAft>
              <a:spcPct val="35000"/>
            </a:spcAft>
          </a:pPr>
          <a:r>
            <a:rPr lang="en-GB" sz="1700" kern="1200" dirty="0"/>
            <a:t>Improve Partner Adoption &amp; Retention</a:t>
          </a:r>
          <a:endParaRPr lang="en-US" sz="1700" kern="1200" dirty="0"/>
        </a:p>
        <a:p>
          <a:pPr marL="114300" lvl="1" indent="-114300" algn="l" defTabSz="577850">
            <a:lnSpc>
              <a:spcPct val="90000"/>
            </a:lnSpc>
            <a:spcBef>
              <a:spcPct val="0"/>
            </a:spcBef>
            <a:spcAft>
              <a:spcPct val="15000"/>
            </a:spcAft>
            <a:buChar char="••"/>
          </a:pPr>
          <a:r>
            <a:rPr lang="en-GB" sz="1300" kern="1200" dirty="0"/>
            <a:t>Reduced adoption development effort </a:t>
          </a:r>
          <a:endParaRPr lang="en-US" sz="1300" kern="1200" dirty="0"/>
        </a:p>
        <a:p>
          <a:pPr marL="114300" lvl="1" indent="-114300" algn="l" defTabSz="577850">
            <a:lnSpc>
              <a:spcPct val="90000"/>
            </a:lnSpc>
            <a:spcBef>
              <a:spcPct val="0"/>
            </a:spcBef>
            <a:spcAft>
              <a:spcPct val="15000"/>
            </a:spcAft>
            <a:buChar char="••"/>
          </a:pPr>
          <a:r>
            <a:rPr lang="en-GB" sz="1300" kern="1200" dirty="0"/>
            <a:t>Technical</a:t>
          </a:r>
          <a:r>
            <a:rPr lang="en-GB" sz="1300" kern="1200" baseline="0" dirty="0"/>
            <a:t> Credibility</a:t>
          </a:r>
          <a:endParaRPr lang="en-US" sz="1300" kern="1200" dirty="0"/>
        </a:p>
        <a:p>
          <a:pPr marL="114300" lvl="1" indent="-114300" algn="l" defTabSz="577850">
            <a:lnSpc>
              <a:spcPct val="90000"/>
            </a:lnSpc>
            <a:spcBef>
              <a:spcPct val="0"/>
            </a:spcBef>
            <a:spcAft>
              <a:spcPct val="15000"/>
            </a:spcAft>
            <a:buChar char="••"/>
          </a:pPr>
          <a:r>
            <a:rPr lang="en-GB" sz="1300" kern="1200" dirty="0"/>
            <a:t>Stable scalable Products</a:t>
          </a:r>
          <a:endParaRPr lang="en-US" sz="1300" kern="1200" dirty="0"/>
        </a:p>
        <a:p>
          <a:pPr marL="114300" lvl="1" indent="-114300" algn="l" defTabSz="577850">
            <a:lnSpc>
              <a:spcPct val="90000"/>
            </a:lnSpc>
            <a:spcBef>
              <a:spcPct val="0"/>
            </a:spcBef>
            <a:spcAft>
              <a:spcPct val="15000"/>
            </a:spcAft>
            <a:buChar char="••"/>
          </a:pPr>
          <a:r>
            <a:rPr lang="en-GB" sz="1300" kern="1200" dirty="0"/>
            <a:t>Enabling new channels</a:t>
          </a:r>
          <a:endParaRPr lang="en-US" sz="1300" kern="1200" dirty="0"/>
        </a:p>
        <a:p>
          <a:pPr marL="114300" lvl="1" indent="-114300" algn="l" defTabSz="577850">
            <a:lnSpc>
              <a:spcPct val="90000"/>
            </a:lnSpc>
            <a:spcBef>
              <a:spcPct val="0"/>
            </a:spcBef>
            <a:spcAft>
              <a:spcPct val="15000"/>
            </a:spcAft>
            <a:buChar char="••"/>
          </a:pPr>
          <a:r>
            <a:rPr lang="en-GB" sz="1300" kern="1200" dirty="0"/>
            <a:t>Enabling rapid change</a:t>
          </a:r>
          <a:endParaRPr lang="en-US" sz="1300" kern="1200" dirty="0"/>
        </a:p>
      </dsp:txBody>
      <dsp:txXfrm>
        <a:off x="1165129" y="2142653"/>
        <a:ext cx="3686585" cy="1947866"/>
      </dsp:txXfrm>
    </dsp:sp>
    <dsp:sp modelId="{B3BEEF3D-A5A5-46B9-8AB7-D3BB247921C6}">
      <dsp:nvSpPr>
        <dsp:cNvPr id="0" name=""/>
        <dsp:cNvSpPr/>
      </dsp:nvSpPr>
      <dsp:spPr>
        <a:xfrm>
          <a:off x="194786" y="2337440"/>
          <a:ext cx="970343" cy="1558293"/>
        </a:xfrm>
        <a:prstGeom prst="roundRect">
          <a:avLst>
            <a:gd name="adj" fmla="val 10000"/>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E49E16-90FD-43C2-BECE-136C7E0470EC}">
      <dsp:nvSpPr>
        <dsp:cNvPr id="0" name=""/>
        <dsp:cNvSpPr/>
      </dsp:nvSpPr>
      <dsp:spPr>
        <a:xfrm>
          <a:off x="0" y="0"/>
          <a:ext cx="4851715" cy="19478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t" anchorCtr="0">
          <a:noAutofit/>
        </a:bodyPr>
        <a:lstStyle/>
        <a:p>
          <a:pPr lvl="0" algn="l" defTabSz="577850">
            <a:lnSpc>
              <a:spcPct val="90000"/>
            </a:lnSpc>
            <a:spcBef>
              <a:spcPct val="0"/>
            </a:spcBef>
            <a:spcAft>
              <a:spcPct val="35000"/>
            </a:spcAft>
          </a:pPr>
          <a:r>
            <a:rPr lang="en-GB" sz="1300" kern="1200" dirty="0"/>
            <a:t>Reducing Skills Dependencies</a:t>
          </a:r>
          <a:endParaRPr lang="en-US" sz="1300" kern="1200" dirty="0"/>
        </a:p>
        <a:p>
          <a:pPr marL="57150" lvl="1" indent="-57150" algn="l" defTabSz="488950">
            <a:lnSpc>
              <a:spcPct val="90000"/>
            </a:lnSpc>
            <a:spcBef>
              <a:spcPct val="0"/>
            </a:spcBef>
            <a:spcAft>
              <a:spcPct val="15000"/>
            </a:spcAft>
            <a:buChar char="••"/>
          </a:pPr>
          <a:r>
            <a:rPr lang="en-GB" sz="1100" kern="1200" baseline="0" dirty="0"/>
            <a:t>Developments based on commodity skills</a:t>
          </a:r>
          <a:endParaRPr lang="en-US" sz="1100" kern="1200" dirty="0"/>
        </a:p>
        <a:p>
          <a:pPr marL="57150" lvl="1" indent="-57150" algn="l" defTabSz="488950">
            <a:lnSpc>
              <a:spcPct val="90000"/>
            </a:lnSpc>
            <a:spcBef>
              <a:spcPct val="0"/>
            </a:spcBef>
            <a:spcAft>
              <a:spcPct val="15000"/>
            </a:spcAft>
            <a:buChar char="••"/>
          </a:pPr>
          <a:r>
            <a:rPr lang="en-GB" sz="1100" kern="1200" dirty="0"/>
            <a:t>Simplifies the sourcing strategy</a:t>
          </a:r>
          <a:endParaRPr lang="en-US" sz="1100" kern="1200" dirty="0"/>
        </a:p>
        <a:p>
          <a:pPr marL="57150" lvl="1" indent="-57150" algn="l" defTabSz="488950">
            <a:lnSpc>
              <a:spcPct val="90000"/>
            </a:lnSpc>
            <a:spcBef>
              <a:spcPct val="0"/>
            </a:spcBef>
            <a:spcAft>
              <a:spcPct val="15000"/>
            </a:spcAft>
            <a:buChar char="••"/>
          </a:pPr>
          <a:r>
            <a:rPr lang="en-GB" sz="1100" kern="1200" dirty="0"/>
            <a:t>Niche </a:t>
          </a:r>
          <a:r>
            <a:rPr lang="en-GB" sz="1100" kern="1200" baseline="0" dirty="0"/>
            <a:t>knowledge requirements greatly reduced due to legacy isolation</a:t>
          </a:r>
          <a:endParaRPr lang="en-US" sz="1100" kern="1200" dirty="0"/>
        </a:p>
        <a:p>
          <a:pPr marL="57150" lvl="1" indent="-57150" algn="l" defTabSz="488950">
            <a:lnSpc>
              <a:spcPct val="90000"/>
            </a:lnSpc>
            <a:spcBef>
              <a:spcPct val="0"/>
            </a:spcBef>
            <a:spcAft>
              <a:spcPct val="15000"/>
            </a:spcAft>
            <a:buChar char="••"/>
          </a:pPr>
          <a:r>
            <a:rPr lang="en-US" sz="1100" kern="1200" dirty="0"/>
            <a:t>Modern development environments, Attract</a:t>
          </a:r>
          <a:r>
            <a:rPr lang="en-US" sz="1100" kern="1200" baseline="0" dirty="0"/>
            <a:t> and retain qualified technical graduates</a:t>
          </a:r>
          <a:endParaRPr lang="en-US" sz="1100" kern="1200" dirty="0"/>
        </a:p>
        <a:p>
          <a:pPr marL="57150" lvl="1" indent="-57150" algn="l" defTabSz="488950">
            <a:lnSpc>
              <a:spcPct val="90000"/>
            </a:lnSpc>
            <a:spcBef>
              <a:spcPct val="0"/>
            </a:spcBef>
            <a:spcAft>
              <a:spcPct val="15000"/>
            </a:spcAft>
            <a:buChar char="••"/>
          </a:pPr>
          <a:r>
            <a:rPr lang="en-GB" sz="1100" kern="1200" dirty="0"/>
            <a:t>Modern tooling allows significant automation</a:t>
          </a:r>
          <a:endParaRPr lang="en-US" sz="1100" kern="1200" dirty="0"/>
        </a:p>
      </dsp:txBody>
      <dsp:txXfrm>
        <a:off x="1165129" y="0"/>
        <a:ext cx="3686585" cy="1947866"/>
      </dsp:txXfrm>
    </dsp:sp>
    <dsp:sp modelId="{766A0EB4-4986-4186-8FFB-851380961CEB}">
      <dsp:nvSpPr>
        <dsp:cNvPr id="0" name=""/>
        <dsp:cNvSpPr/>
      </dsp:nvSpPr>
      <dsp:spPr>
        <a:xfrm>
          <a:off x="194786" y="194786"/>
          <a:ext cx="970343" cy="1558293"/>
        </a:xfrm>
        <a:prstGeom prst="roundRect">
          <a:avLst>
            <a:gd name="adj" fmla="val 10000"/>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154B93F-BA34-44DB-A2E8-AFA731AC5591}">
      <dsp:nvSpPr>
        <dsp:cNvPr id="0" name=""/>
        <dsp:cNvSpPr/>
      </dsp:nvSpPr>
      <dsp:spPr>
        <a:xfrm>
          <a:off x="0" y="2142653"/>
          <a:ext cx="4851715" cy="19478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lvl="0" algn="l" defTabSz="755650">
            <a:lnSpc>
              <a:spcPct val="90000"/>
            </a:lnSpc>
            <a:spcBef>
              <a:spcPct val="0"/>
            </a:spcBef>
            <a:spcAft>
              <a:spcPct val="35000"/>
            </a:spcAft>
          </a:pPr>
          <a:r>
            <a:rPr lang="en-GB" sz="1700" kern="1200" dirty="0"/>
            <a:t>Reduced Total Cost of Ownership</a:t>
          </a:r>
          <a:endParaRPr lang="en-US" sz="1700" kern="1200" dirty="0"/>
        </a:p>
        <a:p>
          <a:pPr marL="114300" lvl="1" indent="-114300" algn="l" defTabSz="577850">
            <a:lnSpc>
              <a:spcPct val="90000"/>
            </a:lnSpc>
            <a:spcBef>
              <a:spcPct val="0"/>
            </a:spcBef>
            <a:spcAft>
              <a:spcPct val="15000"/>
            </a:spcAft>
            <a:buChar char="••"/>
          </a:pPr>
          <a:r>
            <a:rPr lang="en-GB" sz="1300" kern="1200" dirty="0"/>
            <a:t>Reduced dependency on hardware</a:t>
          </a:r>
          <a:r>
            <a:rPr lang="en-GB" sz="1300" kern="1200" baseline="0" dirty="0"/>
            <a:t> and software vendors, reduced chance of vendor lock in</a:t>
          </a:r>
          <a:endParaRPr lang="en-US" sz="1300" kern="1200" dirty="0"/>
        </a:p>
        <a:p>
          <a:pPr marL="114300" lvl="1" indent="-114300" algn="l" defTabSz="577850">
            <a:lnSpc>
              <a:spcPct val="90000"/>
            </a:lnSpc>
            <a:spcBef>
              <a:spcPct val="0"/>
            </a:spcBef>
            <a:spcAft>
              <a:spcPct val="15000"/>
            </a:spcAft>
            <a:buChar char="••"/>
          </a:pPr>
          <a:r>
            <a:rPr lang="en-GB" sz="1300" kern="1200" dirty="0"/>
            <a:t>Modern run environments enabling greater automation for provisioning and run.</a:t>
          </a:r>
          <a:endParaRPr lang="en-US" sz="1300" kern="1200" dirty="0"/>
        </a:p>
        <a:p>
          <a:pPr marL="114300" lvl="1" indent="-114300" algn="l" defTabSz="577850">
            <a:lnSpc>
              <a:spcPct val="90000"/>
            </a:lnSpc>
            <a:spcBef>
              <a:spcPct val="0"/>
            </a:spcBef>
            <a:spcAft>
              <a:spcPct val="15000"/>
            </a:spcAft>
            <a:buChar char="••"/>
          </a:pPr>
          <a:r>
            <a:rPr lang="en-GB" sz="1300" kern="1200" dirty="0"/>
            <a:t>Built for cloud and virtualisation</a:t>
          </a:r>
          <a:endParaRPr lang="en-US" sz="1300" kern="1200" dirty="0"/>
        </a:p>
        <a:p>
          <a:pPr marL="114300" lvl="1" indent="-114300" algn="l" defTabSz="577850">
            <a:lnSpc>
              <a:spcPct val="90000"/>
            </a:lnSpc>
            <a:spcBef>
              <a:spcPct val="0"/>
            </a:spcBef>
            <a:spcAft>
              <a:spcPct val="15000"/>
            </a:spcAft>
            <a:buChar char="••"/>
          </a:pPr>
          <a:r>
            <a:rPr lang="en-GB" sz="1300" kern="1200" dirty="0"/>
            <a:t>Technical</a:t>
          </a:r>
          <a:r>
            <a:rPr lang="en-GB" sz="1300" kern="1200" baseline="0" dirty="0"/>
            <a:t> Credibility</a:t>
          </a:r>
          <a:endParaRPr lang="en-US" sz="1300" kern="1200" dirty="0"/>
        </a:p>
      </dsp:txBody>
      <dsp:txXfrm>
        <a:off x="1165129" y="2142653"/>
        <a:ext cx="3686585" cy="1947866"/>
      </dsp:txXfrm>
    </dsp:sp>
    <dsp:sp modelId="{B3BEEF3D-A5A5-46B9-8AB7-D3BB247921C6}">
      <dsp:nvSpPr>
        <dsp:cNvPr id="0" name=""/>
        <dsp:cNvSpPr/>
      </dsp:nvSpPr>
      <dsp:spPr>
        <a:xfrm>
          <a:off x="194786" y="2337440"/>
          <a:ext cx="970343" cy="1558293"/>
        </a:xfrm>
        <a:prstGeom prst="roundRect">
          <a:avLst>
            <a:gd name="adj" fmla="val 10000"/>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1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3737E646-F6E2-4713-9769-0213707992C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xmlns="" id="{515F3E3F-7567-4B95-A9A0-13212D8A083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3498D74-7E2D-4F99-A59D-ECE28452CD9D}" type="datetimeFigureOut">
              <a:rPr lang="en-US" smtClean="0"/>
              <a:t>4/10/2018</a:t>
            </a:fld>
            <a:endParaRPr lang="en-US"/>
          </a:p>
        </p:txBody>
      </p:sp>
      <p:sp>
        <p:nvSpPr>
          <p:cNvPr id="4" name="Footer Placeholder 3">
            <a:extLst>
              <a:ext uri="{FF2B5EF4-FFF2-40B4-BE49-F238E27FC236}">
                <a16:creationId xmlns:a16="http://schemas.microsoft.com/office/drawing/2014/main" xmlns="" id="{96204194-9F05-41D8-B606-6B070F52EDC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xmlns="" id="{5BF87B41-AE16-411B-A014-E939FDC60CE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5652E94-4A66-4909-84E4-5499C05E904F}" type="slidenum">
              <a:rPr lang="en-US" smtClean="0"/>
              <a:t>‹#›</a:t>
            </a:fld>
            <a:endParaRPr lang="en-US"/>
          </a:p>
        </p:txBody>
      </p:sp>
    </p:spTree>
    <p:extLst>
      <p:ext uri="{BB962C8B-B14F-4D97-AF65-F5344CB8AC3E}">
        <p14:creationId xmlns:p14="http://schemas.microsoft.com/office/powerpoint/2010/main" val="25413111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4CB303A-236B-4D33-A07A-D13B64010389}" type="datetimeFigureOut">
              <a:rPr lang="en-US" smtClean="0"/>
              <a:t>4/10/2018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BA64852-1362-4F49-9AAC-F4225CC7AF74}" type="slidenum">
              <a:rPr lang="en-US" smtClean="0"/>
              <a:t>‹#›</a:t>
            </a:fld>
            <a:endParaRPr lang="en-US"/>
          </a:p>
        </p:txBody>
      </p:sp>
    </p:spTree>
    <p:extLst>
      <p:ext uri="{BB962C8B-B14F-4D97-AF65-F5344CB8AC3E}">
        <p14:creationId xmlns:p14="http://schemas.microsoft.com/office/powerpoint/2010/main" val="22464692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Presentatio</a:t>
            </a:r>
            <a:r>
              <a:rPr lang="de-DE" baseline="0" dirty="0" err="1"/>
              <a:t>n</a:t>
            </a:r>
            <a:r>
              <a:rPr lang="de-DE" baseline="0" dirty="0"/>
              <a:t> </a:t>
            </a:r>
            <a:r>
              <a:rPr lang="de-DE" baseline="0" dirty="0" err="1"/>
              <a:t>held</a:t>
            </a:r>
            <a:r>
              <a:rPr lang="de-DE" baseline="0" dirty="0"/>
              <a:t> at the  Advisory </a:t>
            </a:r>
            <a:r>
              <a:rPr lang="de-DE" baseline="0" dirty="0" err="1"/>
              <a:t>Forumm</a:t>
            </a:r>
            <a:r>
              <a:rPr lang="de-DE" baseline="0" dirty="0"/>
              <a:t> OTA in Amsterdam;  MASAI and OTA – </a:t>
            </a:r>
            <a:r>
              <a:rPr lang="de-DE" baseline="0" dirty="0" err="1"/>
              <a:t>interaction</a:t>
            </a:r>
            <a:r>
              <a:rPr lang="de-DE" baseline="0" dirty="0"/>
              <a:t> and </a:t>
            </a:r>
            <a:r>
              <a:rPr lang="de-DE" baseline="0" dirty="0" err="1"/>
              <a:t>achivments</a:t>
            </a:r>
            <a:endParaRPr lang="de-DE" sz="1200" kern="1200" dirty="0">
              <a:solidFill>
                <a:schemeClr val="tx1"/>
              </a:solidFill>
              <a:effectLst/>
              <a:latin typeface="Times" charset="0"/>
              <a:ea typeface="+mn-ea"/>
              <a:cs typeface="+mn-cs"/>
            </a:endParaRPr>
          </a:p>
          <a:p>
            <a:endParaRPr lang="en-US" sz="1200" kern="1200" dirty="0">
              <a:solidFill>
                <a:schemeClr val="tx1"/>
              </a:solidFill>
              <a:effectLst/>
              <a:latin typeface="Times" charset="0"/>
              <a:ea typeface="+mn-ea"/>
              <a:cs typeface="+mn-cs"/>
            </a:endParaRPr>
          </a:p>
          <a:p>
            <a:r>
              <a:rPr lang="en-US" sz="1200" kern="1200" dirty="0">
                <a:solidFill>
                  <a:schemeClr val="tx1"/>
                </a:solidFill>
                <a:effectLst/>
                <a:latin typeface="Times" charset="0"/>
                <a:ea typeface="+mn-ea"/>
                <a:cs typeface="+mn-cs"/>
              </a:rPr>
              <a:t>Content:  </a:t>
            </a:r>
            <a:endParaRPr lang="de-DE" sz="1200" kern="1200" dirty="0">
              <a:solidFill>
                <a:schemeClr val="tx1"/>
              </a:solidFill>
              <a:effectLst/>
              <a:latin typeface="Times" charset="0"/>
              <a:ea typeface="+mn-ea"/>
              <a:cs typeface="+mn-cs"/>
            </a:endParaRPr>
          </a:p>
          <a:p>
            <a:pPr lvl="0"/>
            <a:r>
              <a:rPr lang="en-US" sz="1200" kern="1200" dirty="0">
                <a:solidFill>
                  <a:schemeClr val="tx1"/>
                </a:solidFill>
                <a:effectLst/>
                <a:latin typeface="Times" charset="0"/>
                <a:ea typeface="+mn-ea"/>
                <a:cs typeface="+mn-cs"/>
              </a:rPr>
              <a:t>brief notice where we come from (EU Project/ Consortium) – starting with the challenge we like to solve</a:t>
            </a:r>
            <a:endParaRPr lang="de-DE" sz="1200" kern="1200" dirty="0">
              <a:solidFill>
                <a:schemeClr val="tx1"/>
              </a:solidFill>
              <a:effectLst/>
              <a:latin typeface="Times" charset="0"/>
              <a:ea typeface="+mn-ea"/>
              <a:cs typeface="+mn-cs"/>
            </a:endParaRPr>
          </a:p>
          <a:p>
            <a:pPr lvl="0"/>
            <a:r>
              <a:rPr lang="en-US" sz="1200" kern="1200" dirty="0">
                <a:solidFill>
                  <a:schemeClr val="tx1"/>
                </a:solidFill>
                <a:effectLst/>
                <a:latin typeface="Times" charset="0"/>
                <a:ea typeface="+mn-ea"/>
                <a:cs typeface="+mn-cs"/>
              </a:rPr>
              <a:t>vision and mission; what MASAI</a:t>
            </a:r>
            <a:r>
              <a:rPr lang="en-US" sz="1200" kern="1200" baseline="0" dirty="0">
                <a:solidFill>
                  <a:schemeClr val="tx1"/>
                </a:solidFill>
                <a:effectLst/>
                <a:latin typeface="Times" charset="0"/>
                <a:ea typeface="+mn-ea"/>
                <a:cs typeface="+mn-cs"/>
              </a:rPr>
              <a:t> is about</a:t>
            </a:r>
            <a:endParaRPr lang="de-DE" sz="1200" kern="1200" dirty="0">
              <a:solidFill>
                <a:schemeClr val="tx1"/>
              </a:solidFill>
              <a:effectLst/>
              <a:latin typeface="Times" charset="0"/>
              <a:ea typeface="+mn-ea"/>
              <a:cs typeface="+mn-cs"/>
            </a:endParaRPr>
          </a:p>
          <a:p>
            <a:pPr lvl="0"/>
            <a:r>
              <a:rPr lang="en-US" sz="1200" kern="1200" dirty="0">
                <a:solidFill>
                  <a:schemeClr val="tx1"/>
                </a:solidFill>
                <a:effectLst/>
                <a:latin typeface="Times" charset="0"/>
                <a:ea typeface="+mn-ea"/>
                <a:cs typeface="+mn-cs"/>
              </a:rPr>
              <a:t>where OTA comes in </a:t>
            </a:r>
            <a:endParaRPr lang="de-DE" sz="1200" kern="1200" dirty="0">
              <a:solidFill>
                <a:schemeClr val="tx1"/>
              </a:solidFill>
              <a:effectLst/>
              <a:latin typeface="Times" charset="0"/>
              <a:ea typeface="+mn-ea"/>
              <a:cs typeface="+mn-cs"/>
            </a:endParaRPr>
          </a:p>
          <a:p>
            <a:pPr lvl="0"/>
            <a:r>
              <a:rPr lang="en-US" sz="1200" kern="1200" dirty="0">
                <a:solidFill>
                  <a:schemeClr val="tx1"/>
                </a:solidFill>
                <a:effectLst/>
                <a:latin typeface="Times" charset="0"/>
                <a:ea typeface="+mn-ea"/>
                <a:cs typeface="+mn-cs"/>
              </a:rPr>
              <a:t>achievements - here we can show our functional scenario – how we use OTA and what we created; Research &amp; Discovery; concierge; ground transport; and want to create – long distance bus …</a:t>
            </a:r>
            <a:endParaRPr lang="de-DE" sz="1200" kern="1200" dirty="0">
              <a:solidFill>
                <a:schemeClr val="tx1"/>
              </a:solidFill>
              <a:effectLst/>
              <a:latin typeface="Times" charset="0"/>
              <a:ea typeface="+mn-ea"/>
              <a:cs typeface="+mn-cs"/>
            </a:endParaRPr>
          </a:p>
          <a:p>
            <a:pPr lvl="0"/>
            <a:r>
              <a:rPr lang="en-US" sz="1200" kern="1200" dirty="0">
                <a:solidFill>
                  <a:schemeClr val="tx1"/>
                </a:solidFill>
                <a:effectLst/>
                <a:latin typeface="Times" charset="0"/>
                <a:ea typeface="+mn-ea"/>
                <a:cs typeface="+mn-cs"/>
              </a:rPr>
              <a:t>the benefits, meanings for the different verticals</a:t>
            </a:r>
            <a:endParaRPr lang="de-DE" sz="1200" kern="1200" dirty="0">
              <a:solidFill>
                <a:schemeClr val="tx1"/>
              </a:solidFill>
              <a:effectLst/>
              <a:latin typeface="Times" charset="0"/>
              <a:ea typeface="+mn-ea"/>
              <a:cs typeface="+mn-cs"/>
            </a:endParaRPr>
          </a:p>
          <a:p>
            <a:r>
              <a:rPr lang="en-US" sz="1200" kern="1200" dirty="0">
                <a:solidFill>
                  <a:schemeClr val="tx1"/>
                </a:solidFill>
                <a:effectLst/>
                <a:latin typeface="Times" charset="0"/>
                <a:ea typeface="+mn-ea"/>
                <a:cs typeface="+mn-cs"/>
              </a:rPr>
              <a:t> </a:t>
            </a:r>
            <a:endParaRPr lang="de-DE" sz="1200" kern="1200" dirty="0">
              <a:solidFill>
                <a:schemeClr val="tx1"/>
              </a:solidFill>
              <a:effectLst/>
              <a:latin typeface="Times" charset="0"/>
              <a:ea typeface="+mn-ea"/>
              <a:cs typeface="+mn-cs"/>
            </a:endParaRPr>
          </a:p>
          <a:p>
            <a:pPr lvl="0"/>
            <a:r>
              <a:rPr lang="en-US" sz="1200" kern="1200" dirty="0">
                <a:solidFill>
                  <a:schemeClr val="tx1"/>
                </a:solidFill>
                <a:effectLst/>
                <a:latin typeface="Times" charset="0"/>
                <a:ea typeface="+mn-ea"/>
                <a:cs typeface="+mn-cs"/>
              </a:rPr>
              <a:t>in this session you learn how an idea driven by a EU Research project on seamless traveling became materialized creating solutions supported by OTA standards and tools as an basic element and how this helps the provider of travel services to create new business models and customer experience.</a:t>
            </a:r>
          </a:p>
          <a:p>
            <a:pPr lvl="0"/>
            <a:r>
              <a:rPr lang="en-US" sz="1200" kern="1200" dirty="0">
                <a:solidFill>
                  <a:schemeClr val="tx1"/>
                </a:solidFill>
                <a:effectLst/>
                <a:latin typeface="Times" charset="0"/>
                <a:ea typeface="+mn-ea"/>
                <a:cs typeface="+mn-cs"/>
              </a:rPr>
              <a:t>---</a:t>
            </a:r>
            <a:r>
              <a:rPr lang="en-US" sz="1200" kern="1200" baseline="0" dirty="0">
                <a:solidFill>
                  <a:schemeClr val="tx1"/>
                </a:solidFill>
                <a:effectLst/>
                <a:latin typeface="Times" charset="0"/>
                <a:ea typeface="+mn-ea"/>
                <a:cs typeface="+mn-cs"/>
              </a:rPr>
              <a:t> questioning how FSM and OTA might complement.</a:t>
            </a:r>
            <a:endParaRPr lang="en-US" sz="1200" kern="1200" dirty="0">
              <a:solidFill>
                <a:schemeClr val="tx1"/>
              </a:solidFill>
              <a:effectLst/>
              <a:latin typeface="Times" charset="0"/>
              <a:ea typeface="+mn-ea"/>
              <a:cs typeface="+mn-cs"/>
            </a:endParaRPr>
          </a:p>
          <a:p>
            <a:pPr lvl="0"/>
            <a:endParaRPr lang="de-DE" sz="1200" kern="1200" dirty="0">
              <a:solidFill>
                <a:schemeClr val="tx1"/>
              </a:solidFill>
              <a:effectLst/>
              <a:latin typeface="Times" charset="0"/>
              <a:ea typeface="+mn-ea"/>
              <a:cs typeface="+mn-cs"/>
            </a:endParaRPr>
          </a:p>
          <a:p>
            <a:endParaRPr lang="de-DE" baseline="0" dirty="0"/>
          </a:p>
          <a:p>
            <a:endParaRPr lang="de-DE" baseline="0" dirty="0"/>
          </a:p>
          <a:p>
            <a:endParaRPr lang="de-DE" baseline="0" dirty="0"/>
          </a:p>
        </p:txBody>
      </p:sp>
      <p:sp>
        <p:nvSpPr>
          <p:cNvPr id="4" name="Foliennummernplatzhalter 3"/>
          <p:cNvSpPr>
            <a:spLocks noGrp="1"/>
          </p:cNvSpPr>
          <p:nvPr>
            <p:ph type="sldNum" sz="quarter" idx="10"/>
          </p:nvPr>
        </p:nvSpPr>
        <p:spPr/>
        <p:txBody>
          <a:bodyPr/>
          <a:lstStyle/>
          <a:p>
            <a:fld id="{714CCABA-F85A-4B3B-91A6-8765DC77C594}" type="slidenum">
              <a:rPr lang="de-DE" altLang="en-US" smtClean="0"/>
              <a:pPr/>
              <a:t>52</a:t>
            </a:fld>
            <a:endParaRPr lang="de-DE" altLang="en-US"/>
          </a:p>
        </p:txBody>
      </p:sp>
    </p:spTree>
    <p:extLst>
      <p:ext uri="{BB962C8B-B14F-4D97-AF65-F5344CB8AC3E}">
        <p14:creationId xmlns:p14="http://schemas.microsoft.com/office/powerpoint/2010/main" val="916760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Two near term initiatives</a:t>
            </a:r>
          </a:p>
          <a:p>
            <a:pPr lvl="1"/>
            <a:r>
              <a:rPr lang="en-US" sz="1200" kern="1200" dirty="0">
                <a:solidFill>
                  <a:schemeClr val="tx1"/>
                </a:solidFill>
                <a:effectLst/>
                <a:latin typeface="+mn-lt"/>
                <a:ea typeface="+mn-ea"/>
                <a:cs typeface="+mn-cs"/>
              </a:rPr>
              <a:t>Reinventing Rental</a:t>
            </a:r>
          </a:p>
          <a:p>
            <a:pPr lvl="1"/>
            <a:r>
              <a:rPr lang="en-US" sz="1200" kern="1200" dirty="0">
                <a:solidFill>
                  <a:schemeClr val="tx1"/>
                </a:solidFill>
                <a:effectLst/>
                <a:latin typeface="+mn-lt"/>
                <a:ea typeface="+mn-ea"/>
                <a:cs typeface="+mn-cs"/>
              </a:rPr>
              <a:t>Connected Cars &amp; Drivers</a:t>
            </a:r>
          </a:p>
          <a:p>
            <a:pPr lvl="0"/>
            <a:r>
              <a:rPr lang="en-US" sz="1200" kern="1200" dirty="0">
                <a:solidFill>
                  <a:schemeClr val="tx1"/>
                </a:solidFill>
                <a:effectLst/>
                <a:latin typeface="+mn-lt"/>
                <a:ea typeface="+mn-ea"/>
                <a:cs typeface="+mn-cs"/>
              </a:rPr>
              <a:t>Two long term initiatives</a:t>
            </a:r>
          </a:p>
          <a:p>
            <a:pPr lvl="1"/>
            <a:r>
              <a:rPr lang="en-US" sz="1200" kern="1200" dirty="0">
                <a:solidFill>
                  <a:schemeClr val="tx1"/>
                </a:solidFill>
                <a:effectLst/>
                <a:latin typeface="+mn-lt"/>
                <a:ea typeface="+mn-ea"/>
                <a:cs typeface="+mn-cs"/>
              </a:rPr>
              <a:t>Autonomous Cars</a:t>
            </a:r>
          </a:p>
          <a:p>
            <a:pPr lvl="1"/>
            <a:r>
              <a:rPr lang="en-US" sz="1200" kern="1200" dirty="0">
                <a:solidFill>
                  <a:schemeClr val="tx1"/>
                </a:solidFill>
                <a:effectLst/>
                <a:latin typeface="+mn-lt"/>
                <a:ea typeface="+mn-ea"/>
                <a:cs typeface="+mn-cs"/>
              </a:rPr>
              <a:t>Fleet Management &amp; Data as a Service</a:t>
            </a:r>
          </a:p>
          <a:p>
            <a:endParaRPr lang="en-US" dirty="0"/>
          </a:p>
        </p:txBody>
      </p:sp>
      <p:sp>
        <p:nvSpPr>
          <p:cNvPr id="4" name="Slide Number Placeholder 3"/>
          <p:cNvSpPr>
            <a:spLocks noGrp="1"/>
          </p:cNvSpPr>
          <p:nvPr>
            <p:ph type="sldNum" sz="quarter" idx="10"/>
          </p:nvPr>
        </p:nvSpPr>
        <p:spPr/>
        <p:txBody>
          <a:bodyPr/>
          <a:lstStyle/>
          <a:p>
            <a:fld id="{07620E8E-FDE5-904C-93B1-6624D2B358C1}" type="slidenum">
              <a:rPr lang="en-US" smtClean="0"/>
              <a:t>86</a:t>
            </a:fld>
            <a:endParaRPr lang="en-US"/>
          </a:p>
        </p:txBody>
      </p:sp>
    </p:spTree>
    <p:extLst>
      <p:ext uri="{BB962C8B-B14F-4D97-AF65-F5344CB8AC3E}">
        <p14:creationId xmlns:p14="http://schemas.microsoft.com/office/powerpoint/2010/main" val="38989270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3" defTabSz="1150938" fontAlgn="b">
              <a:tabLst>
                <a:tab pos="1198563" algn="l"/>
                <a:tab pos="1655763" algn="l"/>
              </a:tabLst>
            </a:pPr>
            <a:r>
              <a:rPr lang="en-US" b="1" dirty="0"/>
              <a:t>Choose the exact car</a:t>
            </a:r>
            <a:r>
              <a:rPr lang="en-US" dirty="0"/>
              <a:t> </a:t>
            </a:r>
          </a:p>
          <a:p>
            <a:pPr lvl="3" defTabSz="1150938">
              <a:tabLst>
                <a:tab pos="1198563" algn="l"/>
                <a:tab pos="1655763" algn="l"/>
              </a:tabLst>
            </a:pPr>
            <a:r>
              <a:rPr lang="en-US" b="1" dirty="0"/>
              <a:t>Control their rental experience from start to finish: </a:t>
            </a:r>
          </a:p>
          <a:p>
            <a:pPr lvl="4" defTabSz="1150938">
              <a:tabLst>
                <a:tab pos="1198563" algn="l"/>
                <a:tab pos="1655763" algn="l"/>
              </a:tabLst>
            </a:pPr>
            <a:r>
              <a:rPr lang="en-US" dirty="0"/>
              <a:t>Confirm, cancel or extend a rental in the app. Lock and unlock doors, or flash the headlights to help find their car. Return the car without assistance, with speed and simplicity</a:t>
            </a:r>
            <a:endParaRPr lang="en-US" b="1" dirty="0"/>
          </a:p>
          <a:p>
            <a:pPr lvl="3" defTabSz="1150938">
              <a:tabLst>
                <a:tab pos="1198563" algn="l"/>
                <a:tab pos="1655763" algn="l"/>
              </a:tabLst>
            </a:pPr>
            <a:r>
              <a:rPr lang="en-US" b="1" dirty="0"/>
              <a:t>Get real-time updates for peace of mind:</a:t>
            </a:r>
          </a:p>
          <a:p>
            <a:pPr lvl="4" defTabSz="1150938">
              <a:tabLst>
                <a:tab pos="1198563" algn="l"/>
                <a:tab pos="1655763" algn="l"/>
              </a:tabLst>
            </a:pPr>
            <a:r>
              <a:rPr lang="en-US" dirty="0"/>
              <a:t>Receive important real-time notifications about their trip. Access an instant view of the rental agreement, confirm fuel or mileage and obtain assistance on demand. </a:t>
            </a:r>
          </a:p>
          <a:p>
            <a:endParaRPr lang="en-US" dirty="0"/>
          </a:p>
        </p:txBody>
      </p:sp>
      <p:sp>
        <p:nvSpPr>
          <p:cNvPr id="4" name="Slide Number Placeholder 3"/>
          <p:cNvSpPr>
            <a:spLocks noGrp="1"/>
          </p:cNvSpPr>
          <p:nvPr>
            <p:ph type="sldNum" sz="quarter" idx="10"/>
          </p:nvPr>
        </p:nvSpPr>
        <p:spPr/>
        <p:txBody>
          <a:bodyPr/>
          <a:lstStyle/>
          <a:p>
            <a:fld id="{E1078E5D-BC9A-4C47-BC51-F2C5B555655D}" type="slidenum">
              <a:rPr lang="en-US" smtClean="0"/>
              <a:t>87</a:t>
            </a:fld>
            <a:endParaRPr lang="en-US"/>
          </a:p>
        </p:txBody>
      </p:sp>
    </p:spTree>
    <p:extLst>
      <p:ext uri="{BB962C8B-B14F-4D97-AF65-F5344CB8AC3E}">
        <p14:creationId xmlns:p14="http://schemas.microsoft.com/office/powerpoint/2010/main" val="36588756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 y="914400"/>
            <a:ext cx="4572000" cy="4572000"/>
          </a:xfrm>
        </p:spPr>
      </p:sp>
      <p:sp>
        <p:nvSpPr>
          <p:cNvPr id="3" name="Notes Placeholder 2"/>
          <p:cNvSpPr>
            <a:spLocks noGrp="1"/>
          </p:cNvSpPr>
          <p:nvPr>
            <p:ph type="body" idx="1"/>
          </p:nvPr>
        </p:nvSpPr>
        <p:spPr/>
        <p:txBody>
          <a:bodyPr/>
          <a:lstStyle/>
          <a:p>
            <a:endParaRPr lang="en-US" sz="2000" dirty="0"/>
          </a:p>
          <a:p>
            <a:r>
              <a:rPr lang="en-US" sz="2000" dirty="0"/>
              <a:t>See mobility as complex ecosystem.  </a:t>
            </a:r>
          </a:p>
          <a:p>
            <a:endParaRPr lang="en-US" sz="2000" dirty="0"/>
          </a:p>
          <a:p>
            <a:r>
              <a:rPr lang="en-US" sz="2000" dirty="0"/>
              <a:t>Our goal – work with government to promote more sustainable options today, leverage public parking, public transit…  </a:t>
            </a:r>
          </a:p>
          <a:p>
            <a:endParaRPr lang="en-US" sz="2000" dirty="0"/>
          </a:p>
          <a:p>
            <a:r>
              <a:rPr lang="en-US" sz="2000" dirty="0"/>
              <a:t>Promote mix of options, make more visible…  </a:t>
            </a:r>
          </a:p>
          <a:p>
            <a:endParaRPr lang="en-US" sz="2000" dirty="0"/>
          </a:p>
          <a:p>
            <a:r>
              <a:rPr lang="en-US" sz="2000" dirty="0"/>
              <a:t>It’s an ecosystem….  Cultivated, complex.  </a:t>
            </a:r>
          </a:p>
          <a:p>
            <a:endParaRPr lang="en-US" sz="2000" dirty="0"/>
          </a:p>
          <a:p>
            <a:r>
              <a:rPr lang="en-US" sz="2000" dirty="0"/>
              <a:t>Public partnerships… hard</a:t>
            </a:r>
          </a:p>
          <a:p>
            <a:endParaRPr lang="en-US" sz="2000" dirty="0"/>
          </a:p>
          <a:p>
            <a:endParaRPr lang="en-US" sz="2000" dirty="0"/>
          </a:p>
          <a:p>
            <a:endParaRPr lang="en-US" sz="2000" dirty="0"/>
          </a:p>
          <a:p>
            <a:endParaRPr lang="en-US" sz="2000" dirty="0"/>
          </a:p>
        </p:txBody>
      </p:sp>
      <p:sp>
        <p:nvSpPr>
          <p:cNvPr id="4" name="Slide Number Placeholder 3"/>
          <p:cNvSpPr>
            <a:spLocks noGrp="1"/>
          </p:cNvSpPr>
          <p:nvPr>
            <p:ph type="sldNum" sz="quarter" idx="10"/>
          </p:nvPr>
        </p:nvSpPr>
        <p:spPr/>
        <p:txBody>
          <a:bodyPr/>
          <a:lstStyle/>
          <a:p>
            <a:fld id="{9362C156-3420-4C4B-B596-7F21D1E88666}" type="slidenum">
              <a:rPr lang="en-US" smtClean="0">
                <a:solidFill>
                  <a:prstClr val="black"/>
                </a:solidFill>
              </a:rPr>
              <a:pPr/>
              <a:t>89</a:t>
            </a:fld>
            <a:endParaRPr lang="en-US">
              <a:solidFill>
                <a:prstClr val="black"/>
              </a:solidFill>
            </a:endParaRPr>
          </a:p>
        </p:txBody>
      </p:sp>
    </p:spTree>
    <p:extLst>
      <p:ext uri="{BB962C8B-B14F-4D97-AF65-F5344CB8AC3E}">
        <p14:creationId xmlns:p14="http://schemas.microsoft.com/office/powerpoint/2010/main" val="34976049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Call to Action: open standards, collaboration and integration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Pace of innovation too fast for any single company to do it all</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Interoperability and integration will result in better customer experiences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Open Travel Alliance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NAB PILOT Program</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Details on our goals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UK Smart Mobility Living Lab</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All of us in this room should be looking for ways to work together to leverage these powerful new connected platforms</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7620E8E-FDE5-904C-93B1-6624D2B358C1}" type="slidenum">
              <a:rPr lang="en-US" smtClean="0"/>
              <a:t>91</a:t>
            </a:fld>
            <a:endParaRPr lang="en-US"/>
          </a:p>
        </p:txBody>
      </p:sp>
    </p:spTree>
    <p:extLst>
      <p:ext uri="{BB962C8B-B14F-4D97-AF65-F5344CB8AC3E}">
        <p14:creationId xmlns:p14="http://schemas.microsoft.com/office/powerpoint/2010/main" val="39018943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MASAI</a:t>
            </a:r>
            <a:r>
              <a:rPr lang="de-DE" baseline="0" dirty="0"/>
              <a:t> </a:t>
            </a:r>
            <a:r>
              <a:rPr lang="de-DE" baseline="0" dirty="0" err="1"/>
              <a:t>is</a:t>
            </a:r>
            <a:r>
              <a:rPr lang="de-DE" baseline="0" dirty="0"/>
              <a:t> an EU Research Project </a:t>
            </a:r>
            <a:r>
              <a:rPr lang="de-DE" baseline="0" dirty="0" err="1"/>
              <a:t>driven</a:t>
            </a:r>
            <a:r>
              <a:rPr lang="de-DE" baseline="0" dirty="0"/>
              <a:t> </a:t>
            </a:r>
            <a:r>
              <a:rPr lang="de-DE" baseline="0" dirty="0" err="1"/>
              <a:t>by</a:t>
            </a:r>
            <a:r>
              <a:rPr lang="de-DE" baseline="0" dirty="0"/>
              <a:t> the EU </a:t>
            </a:r>
            <a:r>
              <a:rPr lang="de-DE" baseline="0" dirty="0" err="1"/>
              <a:t>Comission</a:t>
            </a:r>
            <a:r>
              <a:rPr lang="de-DE" baseline="0" dirty="0"/>
              <a:t> </a:t>
            </a:r>
            <a:r>
              <a:rPr lang="de-DE" baseline="0" dirty="0" err="1"/>
              <a:t>under</a:t>
            </a:r>
            <a:r>
              <a:rPr lang="de-DE" baseline="0" dirty="0"/>
              <a:t> Chapter H2020 </a:t>
            </a:r>
            <a:r>
              <a:rPr lang="de-DE" baseline="0" dirty="0" err="1"/>
              <a:t>with</a:t>
            </a:r>
            <a:r>
              <a:rPr lang="de-DE" baseline="0" dirty="0"/>
              <a:t> the </a:t>
            </a:r>
            <a:r>
              <a:rPr lang="de-DE" baseline="0" dirty="0" err="1"/>
              <a:t>goal</a:t>
            </a:r>
            <a:r>
              <a:rPr lang="de-DE" baseline="0" dirty="0"/>
              <a:t> </a:t>
            </a:r>
            <a:r>
              <a:rPr lang="de-DE" baseline="0" dirty="0" err="1"/>
              <a:t>to</a:t>
            </a:r>
            <a:r>
              <a:rPr lang="de-DE" baseline="0" dirty="0"/>
              <a:t> </a:t>
            </a:r>
            <a:r>
              <a:rPr lang="de-DE" baseline="0" dirty="0" err="1"/>
              <a:t>enable</a:t>
            </a:r>
            <a:r>
              <a:rPr lang="de-DE" baseline="0" dirty="0"/>
              <a:t> the </a:t>
            </a:r>
            <a:r>
              <a:rPr lang="de-DE" baseline="0" dirty="0" err="1"/>
              <a:t>travel</a:t>
            </a:r>
            <a:r>
              <a:rPr lang="de-DE" baseline="0" dirty="0"/>
              <a:t> </a:t>
            </a:r>
            <a:r>
              <a:rPr lang="de-DE" baseline="0" dirty="0" err="1"/>
              <a:t>industry</a:t>
            </a:r>
            <a:r>
              <a:rPr lang="de-DE" baseline="0" dirty="0"/>
              <a:t> </a:t>
            </a:r>
            <a:r>
              <a:rPr lang="de-DE" baseline="0" dirty="0" err="1"/>
              <a:t>to</a:t>
            </a:r>
            <a:r>
              <a:rPr lang="de-DE" baseline="0" dirty="0"/>
              <a:t> </a:t>
            </a:r>
            <a:r>
              <a:rPr lang="de-DE" baseline="0" dirty="0" err="1"/>
              <a:t>easily</a:t>
            </a:r>
            <a:r>
              <a:rPr lang="de-DE" baseline="0" dirty="0"/>
              <a:t> </a:t>
            </a:r>
            <a:r>
              <a:rPr lang="de-DE" baseline="0" dirty="0" err="1"/>
              <a:t>provide</a:t>
            </a:r>
            <a:r>
              <a:rPr lang="de-DE" baseline="0" dirty="0"/>
              <a:t> </a:t>
            </a:r>
            <a:r>
              <a:rPr lang="de-DE" baseline="0" dirty="0" err="1"/>
              <a:t>solutions</a:t>
            </a:r>
            <a:r>
              <a:rPr lang="de-DE" baseline="0" dirty="0"/>
              <a:t> and </a:t>
            </a:r>
            <a:r>
              <a:rPr lang="de-DE" baseline="0" dirty="0" err="1"/>
              <a:t>services</a:t>
            </a:r>
            <a:r>
              <a:rPr lang="de-DE" baseline="0" dirty="0"/>
              <a:t>  in the </a:t>
            </a:r>
            <a:r>
              <a:rPr lang="de-DE" baseline="0" dirty="0" err="1"/>
              <a:t>travel</a:t>
            </a:r>
            <a:r>
              <a:rPr lang="de-DE" baseline="0" dirty="0"/>
              <a:t> </a:t>
            </a:r>
            <a:r>
              <a:rPr lang="de-DE" baseline="0" dirty="0" err="1"/>
              <a:t>market</a:t>
            </a:r>
            <a:r>
              <a:rPr lang="de-DE" baseline="0" dirty="0"/>
              <a:t> </a:t>
            </a:r>
            <a:r>
              <a:rPr lang="de-DE" baseline="0" dirty="0" err="1"/>
              <a:t>to</a:t>
            </a:r>
            <a:r>
              <a:rPr lang="de-DE" baseline="0" dirty="0"/>
              <a:t> </a:t>
            </a:r>
            <a:r>
              <a:rPr lang="de-DE" baseline="0" dirty="0" err="1"/>
              <a:t>create</a:t>
            </a:r>
            <a:r>
              <a:rPr lang="de-DE" baseline="0" dirty="0"/>
              <a:t> </a:t>
            </a:r>
            <a:r>
              <a:rPr lang="de-DE" baseline="0" dirty="0" err="1"/>
              <a:t>seamless</a:t>
            </a:r>
            <a:r>
              <a:rPr lang="de-DE" baseline="0" dirty="0"/>
              <a:t> </a:t>
            </a:r>
            <a:r>
              <a:rPr lang="de-DE" baseline="0" dirty="0" err="1"/>
              <a:t>travel</a:t>
            </a:r>
            <a:r>
              <a:rPr lang="de-DE" baseline="0" dirty="0"/>
              <a:t> </a:t>
            </a:r>
            <a:r>
              <a:rPr lang="de-DE" baseline="0" dirty="0" err="1"/>
              <a:t>experience</a:t>
            </a:r>
            <a:r>
              <a:rPr lang="de-DE" baseline="0" dirty="0"/>
              <a:t> </a:t>
            </a:r>
            <a:r>
              <a:rPr lang="de-DE" baseline="0" dirty="0" err="1"/>
              <a:t>to</a:t>
            </a:r>
            <a:r>
              <a:rPr lang="de-DE" baseline="0" dirty="0"/>
              <a:t> </a:t>
            </a:r>
            <a:r>
              <a:rPr lang="de-DE" baseline="0" dirty="0" err="1"/>
              <a:t>their</a:t>
            </a:r>
            <a:r>
              <a:rPr lang="de-DE" baseline="0" dirty="0"/>
              <a:t> </a:t>
            </a:r>
            <a:r>
              <a:rPr lang="de-DE" baseline="0" dirty="0" err="1"/>
              <a:t>customer</a:t>
            </a:r>
            <a:r>
              <a:rPr lang="de-DE" baseline="0" dirty="0"/>
              <a:t>.</a:t>
            </a:r>
          </a:p>
          <a:p>
            <a:endParaRPr lang="de-DE" baseline="0" dirty="0"/>
          </a:p>
          <a:p>
            <a:r>
              <a:rPr lang="de-DE" baseline="0" dirty="0" err="1"/>
              <a:t>Started</a:t>
            </a:r>
            <a:r>
              <a:rPr lang="de-DE" baseline="0" dirty="0"/>
              <a:t> in June 2015 </a:t>
            </a:r>
            <a:r>
              <a:rPr lang="de-DE" baseline="0" dirty="0" err="1"/>
              <a:t>under</a:t>
            </a:r>
            <a:r>
              <a:rPr lang="de-DE" baseline="0" dirty="0"/>
              <a:t> the Grant </a:t>
            </a:r>
            <a:r>
              <a:rPr lang="de-DE" baseline="0" dirty="0" err="1"/>
              <a:t>Agreeement</a:t>
            </a:r>
            <a:r>
              <a:rPr lang="de-DE" baseline="0" dirty="0"/>
              <a:t> 636281 </a:t>
            </a:r>
            <a:r>
              <a:rPr lang="de-DE" baseline="0" dirty="0" err="1"/>
              <a:t>since</a:t>
            </a:r>
            <a:r>
              <a:rPr lang="de-DE" baseline="0" dirty="0"/>
              <a:t> </a:t>
            </a:r>
            <a:r>
              <a:rPr lang="de-DE" baseline="0" dirty="0" err="1"/>
              <a:t>then</a:t>
            </a:r>
            <a:r>
              <a:rPr lang="de-DE" baseline="0" dirty="0"/>
              <a:t> a </a:t>
            </a:r>
            <a:r>
              <a:rPr lang="de-DE" baseline="0" dirty="0" err="1"/>
              <a:t>consortium</a:t>
            </a:r>
            <a:r>
              <a:rPr lang="de-DE" baseline="0" dirty="0"/>
              <a:t> </a:t>
            </a:r>
            <a:r>
              <a:rPr lang="de-DE" baseline="0" dirty="0" err="1"/>
              <a:t>of</a:t>
            </a:r>
            <a:r>
              <a:rPr lang="de-DE" baseline="0" dirty="0"/>
              <a:t> 5 Companies </a:t>
            </a:r>
            <a:r>
              <a:rPr lang="de-DE" baseline="0" dirty="0" err="1"/>
              <a:t>has</a:t>
            </a:r>
            <a:r>
              <a:rPr lang="de-DE" baseline="0" dirty="0"/>
              <a:t> </a:t>
            </a:r>
            <a:r>
              <a:rPr lang="de-DE" baseline="0" dirty="0" err="1"/>
              <a:t>been</a:t>
            </a:r>
            <a:r>
              <a:rPr lang="de-DE" baseline="0" dirty="0"/>
              <a:t> </a:t>
            </a:r>
            <a:r>
              <a:rPr lang="de-DE" baseline="0" dirty="0" err="1"/>
              <a:t>working</a:t>
            </a:r>
            <a:r>
              <a:rPr lang="de-DE" baseline="0" dirty="0"/>
              <a:t> on the </a:t>
            </a:r>
            <a:r>
              <a:rPr lang="de-DE" baseline="0" dirty="0" err="1"/>
              <a:t>perspective</a:t>
            </a:r>
            <a:r>
              <a:rPr lang="de-DE" baseline="0" dirty="0"/>
              <a:t> </a:t>
            </a:r>
            <a:r>
              <a:rPr lang="de-DE" baseline="0" dirty="0" err="1"/>
              <a:t>of</a:t>
            </a:r>
            <a:r>
              <a:rPr lang="de-DE" baseline="0" dirty="0"/>
              <a:t> </a:t>
            </a:r>
            <a:r>
              <a:rPr lang="de-DE" baseline="0" dirty="0" err="1"/>
              <a:t>future</a:t>
            </a:r>
            <a:r>
              <a:rPr lang="de-DE" baseline="0" dirty="0"/>
              <a:t> </a:t>
            </a:r>
            <a:r>
              <a:rPr lang="de-DE" baseline="0" dirty="0" err="1"/>
              <a:t>travelling</a:t>
            </a:r>
            <a:r>
              <a:rPr lang="de-DE" baseline="0" dirty="0"/>
              <a:t> and </a:t>
            </a:r>
            <a:r>
              <a:rPr lang="de-DE" baseline="0" dirty="0" err="1"/>
              <a:t>its</a:t>
            </a:r>
            <a:r>
              <a:rPr lang="de-DE" baseline="0" dirty="0"/>
              <a:t> </a:t>
            </a:r>
            <a:r>
              <a:rPr lang="de-DE" baseline="0" dirty="0" err="1"/>
              <a:t>gap</a:t>
            </a:r>
            <a:r>
              <a:rPr lang="de-DE" baseline="0" dirty="0"/>
              <a:t> </a:t>
            </a:r>
            <a:r>
              <a:rPr lang="de-DE" baseline="0" dirty="0" err="1"/>
              <a:t>regarding</a:t>
            </a:r>
            <a:r>
              <a:rPr lang="de-DE" baseline="0" dirty="0"/>
              <a:t> </a:t>
            </a:r>
            <a:r>
              <a:rPr lang="de-DE" baseline="0" dirty="0" err="1"/>
              <a:t>todays</a:t>
            </a:r>
            <a:r>
              <a:rPr lang="de-DE" baseline="0" dirty="0"/>
              <a:t> </a:t>
            </a:r>
            <a:r>
              <a:rPr lang="de-DE" baseline="0" dirty="0" err="1"/>
              <a:t>travel</a:t>
            </a:r>
            <a:r>
              <a:rPr lang="de-DE" baseline="0" dirty="0"/>
              <a:t> </a:t>
            </a:r>
            <a:r>
              <a:rPr lang="de-DE" baseline="0" dirty="0" err="1"/>
              <a:t>market</a:t>
            </a:r>
            <a:r>
              <a:rPr lang="de-DE" baseline="0" dirty="0"/>
              <a:t> </a:t>
            </a:r>
            <a:r>
              <a:rPr lang="de-DE" baseline="0" dirty="0" err="1"/>
              <a:t>offering</a:t>
            </a:r>
            <a:r>
              <a:rPr lang="de-DE" baseline="0" dirty="0"/>
              <a:t> and the </a:t>
            </a:r>
            <a:r>
              <a:rPr lang="de-DE" baseline="0" dirty="0" err="1"/>
              <a:t>customer</a:t>
            </a:r>
            <a:r>
              <a:rPr lang="de-DE" baseline="0" dirty="0"/>
              <a:t> </a:t>
            </a:r>
            <a:r>
              <a:rPr lang="de-DE" baseline="0" dirty="0" err="1"/>
              <a:t>demand</a:t>
            </a:r>
            <a:r>
              <a:rPr lang="de-DE" baseline="0" dirty="0"/>
              <a:t>. </a:t>
            </a:r>
            <a:r>
              <a:rPr lang="de-DE" baseline="0" dirty="0" err="1"/>
              <a:t>How</a:t>
            </a:r>
            <a:r>
              <a:rPr lang="de-DE" baseline="0" dirty="0"/>
              <a:t> </a:t>
            </a:r>
            <a:r>
              <a:rPr lang="de-DE" baseline="0" dirty="0" err="1"/>
              <a:t>can</a:t>
            </a:r>
            <a:r>
              <a:rPr lang="de-DE" baseline="0" dirty="0"/>
              <a:t> </a:t>
            </a:r>
            <a:r>
              <a:rPr lang="de-DE" baseline="0" dirty="0" err="1"/>
              <a:t>this</a:t>
            </a:r>
            <a:r>
              <a:rPr lang="de-DE" baseline="0" dirty="0"/>
              <a:t> </a:t>
            </a:r>
            <a:r>
              <a:rPr lang="de-DE" baseline="0" dirty="0" err="1"/>
              <a:t>gap</a:t>
            </a:r>
            <a:r>
              <a:rPr lang="de-DE" baseline="0" dirty="0"/>
              <a:t> </a:t>
            </a:r>
            <a:r>
              <a:rPr lang="de-DE" baseline="0" dirty="0" err="1"/>
              <a:t>been</a:t>
            </a:r>
            <a:r>
              <a:rPr lang="de-DE" baseline="0" dirty="0"/>
              <a:t> </a:t>
            </a:r>
            <a:r>
              <a:rPr lang="de-DE" baseline="0" dirty="0" err="1"/>
              <a:t>closed</a:t>
            </a:r>
            <a:r>
              <a:rPr lang="de-DE" baseline="0" dirty="0"/>
              <a:t>?</a:t>
            </a:r>
          </a:p>
          <a:p>
            <a:r>
              <a:rPr lang="de-DE" baseline="0" dirty="0"/>
              <a:t>MASAI </a:t>
            </a:r>
            <a:r>
              <a:rPr lang="de-DE" baseline="0" dirty="0" err="1"/>
              <a:t>takes</a:t>
            </a:r>
            <a:r>
              <a:rPr lang="de-DE" baseline="0" dirty="0"/>
              <a:t> the </a:t>
            </a:r>
            <a:r>
              <a:rPr lang="de-DE" baseline="0" dirty="0" err="1"/>
              <a:t>customers</a:t>
            </a:r>
            <a:r>
              <a:rPr lang="de-DE" baseline="0" dirty="0"/>
              <a:t> </a:t>
            </a:r>
            <a:r>
              <a:rPr lang="de-DE" baseline="0" dirty="0" err="1"/>
              <a:t>perspective</a:t>
            </a:r>
            <a:r>
              <a:rPr lang="de-DE" baseline="0" dirty="0"/>
              <a:t>, </a:t>
            </a:r>
            <a:r>
              <a:rPr lang="de-DE" baseline="0" dirty="0" err="1"/>
              <a:t>working</a:t>
            </a:r>
            <a:r>
              <a:rPr lang="de-DE" baseline="0" dirty="0"/>
              <a:t> out </a:t>
            </a:r>
            <a:r>
              <a:rPr lang="de-DE" baseline="0" dirty="0" err="1"/>
              <a:t>tools</a:t>
            </a:r>
            <a:r>
              <a:rPr lang="de-DE" baseline="0" dirty="0"/>
              <a:t> and </a:t>
            </a:r>
            <a:r>
              <a:rPr lang="de-DE" baseline="0" dirty="0" err="1"/>
              <a:t>specification</a:t>
            </a:r>
            <a:r>
              <a:rPr lang="de-DE" baseline="0" dirty="0"/>
              <a:t> </a:t>
            </a:r>
            <a:r>
              <a:rPr lang="de-DE" baseline="0" dirty="0" err="1"/>
              <a:t>to</a:t>
            </a:r>
            <a:r>
              <a:rPr lang="de-DE" baseline="0" dirty="0"/>
              <a:t> </a:t>
            </a:r>
            <a:r>
              <a:rPr lang="de-DE" baseline="0" dirty="0" err="1"/>
              <a:t>help</a:t>
            </a:r>
            <a:r>
              <a:rPr lang="de-DE" baseline="0" dirty="0"/>
              <a:t> the </a:t>
            </a:r>
            <a:r>
              <a:rPr lang="de-DE" baseline="0" dirty="0" err="1"/>
              <a:t>travel</a:t>
            </a:r>
            <a:r>
              <a:rPr lang="de-DE" baseline="0" dirty="0"/>
              <a:t> </a:t>
            </a:r>
            <a:r>
              <a:rPr lang="de-DE" baseline="0" dirty="0" err="1"/>
              <a:t>industry</a:t>
            </a:r>
            <a:r>
              <a:rPr lang="de-DE" baseline="0" dirty="0"/>
              <a:t> </a:t>
            </a:r>
            <a:r>
              <a:rPr lang="de-DE" baseline="0" dirty="0" err="1"/>
              <a:t>to</a:t>
            </a:r>
            <a:r>
              <a:rPr lang="de-DE" baseline="0" dirty="0"/>
              <a:t> </a:t>
            </a:r>
            <a:r>
              <a:rPr lang="de-DE" baseline="0" dirty="0" err="1"/>
              <a:t>meet</a:t>
            </a:r>
            <a:r>
              <a:rPr lang="de-DE" baseline="0" dirty="0"/>
              <a:t> the </a:t>
            </a:r>
            <a:r>
              <a:rPr lang="de-DE" baseline="0" dirty="0" err="1"/>
              <a:t>travelers</a:t>
            </a:r>
            <a:r>
              <a:rPr lang="de-DE" baseline="0" dirty="0"/>
              <a:t> </a:t>
            </a:r>
            <a:r>
              <a:rPr lang="de-DE" baseline="0" dirty="0" err="1"/>
              <a:t>demand</a:t>
            </a:r>
            <a:r>
              <a:rPr lang="de-DE" baseline="0" dirty="0"/>
              <a:t>.</a:t>
            </a:r>
          </a:p>
          <a:p>
            <a:endParaRPr lang="de-DE" baseline="0" dirty="0"/>
          </a:p>
          <a:p>
            <a:r>
              <a:rPr lang="de-DE" baseline="0" dirty="0"/>
              <a:t>This </a:t>
            </a:r>
            <a:r>
              <a:rPr lang="de-DE" baseline="0" dirty="0" err="1"/>
              <a:t>project</a:t>
            </a:r>
            <a:r>
              <a:rPr lang="de-DE" baseline="0" dirty="0"/>
              <a:t> </a:t>
            </a:r>
            <a:r>
              <a:rPr lang="de-DE" baseline="0" dirty="0" err="1"/>
              <a:t>beside</a:t>
            </a:r>
            <a:r>
              <a:rPr lang="de-DE" baseline="0" dirty="0"/>
              <a:t> the </a:t>
            </a:r>
            <a:r>
              <a:rPr lang="de-DE" baseline="0" dirty="0" err="1"/>
              <a:t>theoretical</a:t>
            </a:r>
            <a:r>
              <a:rPr lang="de-DE" baseline="0" dirty="0"/>
              <a:t> </a:t>
            </a:r>
            <a:r>
              <a:rPr lang="de-DE" baseline="0" dirty="0" err="1"/>
              <a:t>observation</a:t>
            </a:r>
            <a:r>
              <a:rPr lang="de-DE" baseline="0" dirty="0"/>
              <a:t> </a:t>
            </a:r>
            <a:r>
              <a:rPr lang="de-DE" baseline="0" dirty="0" err="1"/>
              <a:t>delivers</a:t>
            </a:r>
            <a:r>
              <a:rPr lang="de-DE" baseline="0" dirty="0"/>
              <a:t> POCs and </a:t>
            </a:r>
            <a:r>
              <a:rPr lang="de-DE" baseline="0" dirty="0" err="1"/>
              <a:t>pilots</a:t>
            </a:r>
            <a:r>
              <a:rPr lang="de-DE" baseline="0" dirty="0"/>
              <a:t> </a:t>
            </a:r>
            <a:r>
              <a:rPr lang="de-DE" baseline="0" dirty="0" err="1"/>
              <a:t>to</a:t>
            </a:r>
            <a:r>
              <a:rPr lang="de-DE" baseline="0" dirty="0"/>
              <a:t> </a:t>
            </a:r>
            <a:r>
              <a:rPr lang="de-DE" baseline="0" dirty="0" err="1"/>
              <a:t>prove</a:t>
            </a:r>
            <a:r>
              <a:rPr lang="de-DE" baseline="0" dirty="0"/>
              <a:t> the </a:t>
            </a:r>
            <a:r>
              <a:rPr lang="de-DE" baseline="0" dirty="0" err="1"/>
              <a:t>functionality</a:t>
            </a:r>
            <a:r>
              <a:rPr lang="de-DE" baseline="0" dirty="0"/>
              <a:t> </a:t>
            </a:r>
            <a:r>
              <a:rPr lang="de-DE" baseline="0" dirty="0" err="1"/>
              <a:t>of</a:t>
            </a:r>
            <a:r>
              <a:rPr lang="de-DE" baseline="0" dirty="0"/>
              <a:t> the </a:t>
            </a:r>
            <a:r>
              <a:rPr lang="de-DE" baseline="0" dirty="0" err="1"/>
              <a:t>conception</a:t>
            </a:r>
            <a:r>
              <a:rPr lang="de-DE" baseline="0" dirty="0"/>
              <a:t> and </a:t>
            </a:r>
            <a:r>
              <a:rPr lang="de-DE" baseline="0" dirty="0" err="1"/>
              <a:t>research</a:t>
            </a:r>
            <a:r>
              <a:rPr lang="de-DE" baseline="0" dirty="0"/>
              <a:t> </a:t>
            </a:r>
            <a:r>
              <a:rPr lang="de-DE" baseline="0" dirty="0" err="1"/>
              <a:t>results</a:t>
            </a:r>
            <a:r>
              <a:rPr lang="de-DE" baseline="0" dirty="0"/>
              <a:t>.</a:t>
            </a:r>
          </a:p>
          <a:p>
            <a:endParaRPr lang="de-DE" baseline="0" dirty="0"/>
          </a:p>
          <a:p>
            <a:endParaRPr lang="de-DE" dirty="0"/>
          </a:p>
        </p:txBody>
      </p:sp>
      <p:sp>
        <p:nvSpPr>
          <p:cNvPr id="4" name="Foliennummernplatzhalter 3"/>
          <p:cNvSpPr>
            <a:spLocks noGrp="1"/>
          </p:cNvSpPr>
          <p:nvPr>
            <p:ph type="sldNum" sz="quarter" idx="10"/>
          </p:nvPr>
        </p:nvSpPr>
        <p:spPr/>
        <p:txBody>
          <a:bodyPr/>
          <a:lstStyle/>
          <a:p>
            <a:fld id="{714CCABA-F85A-4B3B-91A6-8765DC77C594}" type="slidenum">
              <a:rPr lang="de-DE" altLang="en-US" smtClean="0"/>
              <a:pPr/>
              <a:t>53</a:t>
            </a:fld>
            <a:endParaRPr lang="de-DE" altLang="en-US"/>
          </a:p>
        </p:txBody>
      </p:sp>
    </p:spTree>
    <p:extLst>
      <p:ext uri="{BB962C8B-B14F-4D97-AF65-F5344CB8AC3E}">
        <p14:creationId xmlns:p14="http://schemas.microsoft.com/office/powerpoint/2010/main" val="18546218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baseline="0" dirty="0"/>
          </a:p>
          <a:p>
            <a:r>
              <a:rPr lang="fr-FR" baseline="0" dirty="0" err="1"/>
              <a:t>We</a:t>
            </a:r>
            <a:r>
              <a:rPr lang="fr-FR" baseline="0" dirty="0"/>
              <a:t> have the </a:t>
            </a:r>
            <a:r>
              <a:rPr lang="fr-FR" baseline="0" dirty="0" err="1"/>
              <a:t>the</a:t>
            </a:r>
            <a:r>
              <a:rPr lang="fr-FR" baseline="0" dirty="0"/>
              <a:t> </a:t>
            </a:r>
            <a:r>
              <a:rPr lang="fr-FR" baseline="0" dirty="0" err="1"/>
              <a:t>following</a:t>
            </a:r>
            <a:r>
              <a:rPr lang="fr-FR" baseline="0" dirty="0"/>
              <a:t> initial position of the </a:t>
            </a:r>
            <a:r>
              <a:rPr lang="fr-FR" baseline="0" dirty="0" err="1"/>
              <a:t>travel</a:t>
            </a:r>
            <a:r>
              <a:rPr lang="fr-FR" baseline="0" dirty="0"/>
              <a:t> </a:t>
            </a:r>
            <a:r>
              <a:rPr lang="fr-FR" baseline="0" dirty="0" err="1"/>
              <a:t>market</a:t>
            </a:r>
            <a:r>
              <a:rPr lang="fr-FR" baseline="0" dirty="0"/>
              <a:t> </a:t>
            </a:r>
            <a:r>
              <a:rPr lang="fr-FR" baseline="0" dirty="0" err="1"/>
              <a:t>from</a:t>
            </a:r>
            <a:r>
              <a:rPr lang="fr-FR" baseline="0" dirty="0"/>
              <a:t> the </a:t>
            </a:r>
            <a:r>
              <a:rPr lang="fr-FR" baseline="0" dirty="0" err="1"/>
              <a:t>customers</a:t>
            </a:r>
            <a:r>
              <a:rPr lang="fr-FR" baseline="0" dirty="0"/>
              <a:t> </a:t>
            </a:r>
            <a:r>
              <a:rPr lang="fr-FR" baseline="0" dirty="0" err="1"/>
              <a:t>view</a:t>
            </a:r>
            <a:r>
              <a:rPr lang="fr-FR" baseline="0" dirty="0"/>
              <a:t>:</a:t>
            </a:r>
          </a:p>
          <a:p>
            <a:endParaRPr lang="fr-FR" baseline="0" dirty="0"/>
          </a:p>
          <a:p>
            <a:r>
              <a:rPr lang="fr-FR" baseline="0" dirty="0"/>
              <a:t>The traveller </a:t>
            </a:r>
            <a:r>
              <a:rPr lang="fr-FR" baseline="0" dirty="0" err="1"/>
              <a:t>wants</a:t>
            </a:r>
            <a:r>
              <a:rPr lang="fr-FR" baseline="0" dirty="0"/>
              <a:t>  an </a:t>
            </a:r>
            <a:r>
              <a:rPr lang="fr-FR" baseline="0" dirty="0" err="1"/>
              <a:t>easy</a:t>
            </a:r>
            <a:r>
              <a:rPr lang="fr-FR" baseline="0" dirty="0"/>
              <a:t> and </a:t>
            </a:r>
            <a:r>
              <a:rPr lang="fr-FR" baseline="0" dirty="0" err="1"/>
              <a:t>pleasant</a:t>
            </a:r>
            <a:r>
              <a:rPr lang="fr-FR" baseline="0" dirty="0"/>
              <a:t> </a:t>
            </a:r>
            <a:r>
              <a:rPr lang="fr-FR" baseline="0" dirty="0" err="1"/>
              <a:t>way</a:t>
            </a:r>
            <a:r>
              <a:rPr lang="fr-FR" baseline="0" dirty="0"/>
              <a:t> to </a:t>
            </a:r>
            <a:r>
              <a:rPr lang="fr-FR" baseline="0" dirty="0" err="1"/>
              <a:t>travel</a:t>
            </a:r>
            <a:r>
              <a:rPr lang="fr-FR" baseline="0" dirty="0"/>
              <a:t> </a:t>
            </a:r>
            <a:r>
              <a:rPr lang="fr-FR" baseline="0" dirty="0" err="1"/>
              <a:t>from</a:t>
            </a:r>
            <a:r>
              <a:rPr lang="fr-FR" baseline="0" dirty="0"/>
              <a:t> A to B and </a:t>
            </a:r>
            <a:r>
              <a:rPr lang="fr-FR" baseline="0" dirty="0" err="1"/>
              <a:t>he</a:t>
            </a:r>
            <a:r>
              <a:rPr lang="fr-FR" baseline="0" dirty="0"/>
              <a:t> </a:t>
            </a:r>
            <a:r>
              <a:rPr lang="fr-FR" baseline="0" dirty="0" err="1"/>
              <a:t>wants</a:t>
            </a:r>
            <a:r>
              <a:rPr lang="fr-FR" baseline="0" dirty="0"/>
              <a:t> </a:t>
            </a:r>
            <a:r>
              <a:rPr lang="fr-FR" baseline="0" dirty="0" err="1"/>
              <a:t>it</a:t>
            </a:r>
            <a:r>
              <a:rPr lang="fr-FR" baseline="0" dirty="0"/>
              <a:t> </a:t>
            </a:r>
            <a:r>
              <a:rPr lang="fr-FR" baseline="0" dirty="0" err="1"/>
              <a:t>personalized</a:t>
            </a:r>
            <a:r>
              <a:rPr lang="fr-FR" baseline="0" dirty="0"/>
              <a:t> – hi </a:t>
            </a:r>
            <a:r>
              <a:rPr lang="fr-FR" baseline="0" dirty="0" err="1"/>
              <a:t>idividual</a:t>
            </a:r>
            <a:r>
              <a:rPr lang="fr-FR" baseline="0" dirty="0"/>
              <a:t> </a:t>
            </a:r>
            <a:r>
              <a:rPr lang="fr-FR" baseline="0" dirty="0" err="1"/>
              <a:t>demand</a:t>
            </a:r>
            <a:r>
              <a:rPr lang="fr-FR" baseline="0" dirty="0"/>
              <a:t> in </a:t>
            </a:r>
            <a:r>
              <a:rPr lang="fr-FR" baseline="0" dirty="0" err="1"/>
              <a:t>every</a:t>
            </a:r>
            <a:r>
              <a:rPr lang="fr-FR" baseline="0" dirty="0"/>
              <a:t> aspect of </a:t>
            </a:r>
            <a:r>
              <a:rPr lang="fr-FR" baseline="0" dirty="0" err="1"/>
              <a:t>travel</a:t>
            </a:r>
            <a:endParaRPr lang="fr-FR" baseline="0" dirty="0"/>
          </a:p>
          <a:p>
            <a:r>
              <a:rPr lang="fr-FR" baseline="0" dirty="0"/>
              <a:t>The traveller </a:t>
            </a:r>
            <a:r>
              <a:rPr lang="fr-FR" baseline="0" dirty="0" err="1"/>
              <a:t>actually</a:t>
            </a:r>
            <a:r>
              <a:rPr lang="fr-FR" baseline="0" dirty="0"/>
              <a:t> mes high </a:t>
            </a:r>
            <a:r>
              <a:rPr lang="fr-FR" baseline="0" dirty="0" err="1"/>
              <a:t>fragmantation</a:t>
            </a:r>
            <a:r>
              <a:rPr lang="fr-FR" baseline="0" dirty="0"/>
              <a:t> </a:t>
            </a:r>
            <a:r>
              <a:rPr lang="fr-FR" baseline="0" dirty="0" err="1"/>
              <a:t>throghout</a:t>
            </a:r>
            <a:r>
              <a:rPr lang="fr-FR" baseline="0" dirty="0"/>
              <a:t> </a:t>
            </a:r>
            <a:r>
              <a:rPr lang="fr-FR" baseline="0" dirty="0" err="1"/>
              <a:t>his</a:t>
            </a:r>
            <a:r>
              <a:rPr lang="fr-FR" baseline="0" dirty="0"/>
              <a:t> </a:t>
            </a:r>
            <a:r>
              <a:rPr lang="fr-FR" baseline="0" dirty="0" err="1"/>
              <a:t>jouney</a:t>
            </a:r>
            <a:r>
              <a:rPr lang="fr-FR" baseline="0" dirty="0"/>
              <a:t> ‘ an </a:t>
            </a:r>
            <a:r>
              <a:rPr lang="fr-FR" baseline="0" dirty="0" err="1"/>
              <a:t>average</a:t>
            </a:r>
            <a:r>
              <a:rPr lang="fr-FR" baseline="0" dirty="0"/>
              <a:t> mess’ in </a:t>
            </a:r>
            <a:r>
              <a:rPr lang="fr-FR" baseline="0" dirty="0" err="1"/>
              <a:t>means</a:t>
            </a:r>
            <a:r>
              <a:rPr lang="fr-FR" baseline="0" dirty="0"/>
              <a:t> of transport, channels, </a:t>
            </a:r>
            <a:r>
              <a:rPr lang="fr-FR" baseline="0" dirty="0" err="1"/>
              <a:t>tools</a:t>
            </a:r>
            <a:r>
              <a:rPr lang="fr-FR" baseline="0" dirty="0"/>
              <a:t>, etc. and </a:t>
            </a:r>
            <a:r>
              <a:rPr lang="fr-FR" baseline="0" dirty="0" err="1"/>
              <a:t>needs</a:t>
            </a:r>
            <a:r>
              <a:rPr lang="fr-FR" baseline="0" dirty="0"/>
              <a:t> to </a:t>
            </a:r>
            <a:r>
              <a:rPr lang="fr-FR" baseline="0" dirty="0" err="1"/>
              <a:t>bring</a:t>
            </a:r>
            <a:r>
              <a:rPr lang="fr-FR" baseline="0" dirty="0"/>
              <a:t> effort to </a:t>
            </a:r>
            <a:r>
              <a:rPr lang="fr-FR" baseline="0" dirty="0" err="1"/>
              <a:t>get</a:t>
            </a:r>
            <a:r>
              <a:rPr lang="fr-FR" baseline="0" dirty="0"/>
              <a:t> </a:t>
            </a:r>
            <a:r>
              <a:rPr lang="fr-FR" baseline="0" dirty="0" err="1"/>
              <a:t>his</a:t>
            </a:r>
            <a:r>
              <a:rPr lang="fr-FR" baseline="0" dirty="0"/>
              <a:t> </a:t>
            </a:r>
            <a:r>
              <a:rPr lang="fr-FR" baseline="0" dirty="0" err="1"/>
              <a:t>journey</a:t>
            </a:r>
            <a:r>
              <a:rPr lang="fr-FR" baseline="0" dirty="0"/>
              <a:t> </a:t>
            </a:r>
            <a:r>
              <a:rPr lang="fr-FR" baseline="0" dirty="0" err="1"/>
              <a:t>provided</a:t>
            </a:r>
            <a:r>
              <a:rPr lang="fr-FR" baseline="0" dirty="0"/>
              <a:t> end to end.</a:t>
            </a:r>
          </a:p>
          <a:p>
            <a:endParaRPr lang="fr-FR" baseline="0" dirty="0"/>
          </a:p>
          <a:p>
            <a:r>
              <a:rPr lang="fr-FR" baseline="0" dirty="0"/>
              <a:t>Even </a:t>
            </a:r>
            <a:r>
              <a:rPr lang="fr-FR" baseline="0" dirty="0" err="1"/>
              <a:t>we</a:t>
            </a:r>
            <a:r>
              <a:rPr lang="fr-FR" baseline="0" dirty="0"/>
              <a:t> </a:t>
            </a:r>
            <a:r>
              <a:rPr lang="fr-FR" baseline="0" dirty="0" err="1"/>
              <a:t>find</a:t>
            </a:r>
            <a:r>
              <a:rPr lang="fr-FR" baseline="0" dirty="0"/>
              <a:t> </a:t>
            </a:r>
            <a:r>
              <a:rPr lang="fr-FR" baseline="0" dirty="0" err="1"/>
              <a:t>aggregators</a:t>
            </a:r>
            <a:r>
              <a:rPr lang="fr-FR" baseline="0" dirty="0"/>
              <a:t> on the </a:t>
            </a:r>
            <a:r>
              <a:rPr lang="fr-FR" baseline="0" dirty="0" err="1"/>
              <a:t>market</a:t>
            </a:r>
            <a:r>
              <a:rPr lang="fr-FR" baseline="0" dirty="0"/>
              <a:t> </a:t>
            </a:r>
            <a:r>
              <a:rPr lang="fr-FR" baseline="0" dirty="0" err="1"/>
              <a:t>today</a:t>
            </a:r>
            <a:r>
              <a:rPr lang="fr-FR" baseline="0" dirty="0"/>
              <a:t> </a:t>
            </a:r>
            <a:r>
              <a:rPr lang="fr-FR" baseline="0" dirty="0" err="1"/>
              <a:t>it</a:t>
            </a:r>
            <a:r>
              <a:rPr lang="fr-FR" baseline="0" dirty="0"/>
              <a:t> </a:t>
            </a:r>
            <a:r>
              <a:rPr lang="fr-FR" baseline="0" dirty="0" err="1"/>
              <a:t>is</a:t>
            </a:r>
            <a:r>
              <a:rPr lang="fr-FR" baseline="0" dirty="0"/>
              <a:t> a not </a:t>
            </a:r>
            <a:r>
              <a:rPr lang="fr-FR" baseline="0" dirty="0" err="1"/>
              <a:t>individualized</a:t>
            </a:r>
            <a:r>
              <a:rPr lang="fr-FR" baseline="0" dirty="0"/>
              <a:t>,  but </a:t>
            </a:r>
            <a:r>
              <a:rPr lang="fr-FR" baseline="0" dirty="0" err="1"/>
              <a:t>categorized</a:t>
            </a:r>
            <a:r>
              <a:rPr lang="fr-FR" baseline="0" dirty="0"/>
              <a:t>, not meeting the </a:t>
            </a:r>
            <a:r>
              <a:rPr lang="fr-FR" baseline="0" dirty="0" err="1"/>
              <a:t>individual</a:t>
            </a:r>
            <a:r>
              <a:rPr lang="fr-FR" baseline="0" dirty="0"/>
              <a:t> </a:t>
            </a:r>
            <a:r>
              <a:rPr lang="fr-FR" baseline="0" dirty="0" err="1"/>
              <a:t>demand</a:t>
            </a:r>
            <a:r>
              <a:rPr lang="fr-FR" baseline="0" dirty="0"/>
              <a:t>.</a:t>
            </a:r>
          </a:p>
          <a:p>
            <a:r>
              <a:rPr lang="fr-FR" baseline="0" dirty="0"/>
              <a:t>  </a:t>
            </a:r>
            <a:r>
              <a:rPr lang="de-DE" baseline="0" dirty="0"/>
              <a:t>5 Companies </a:t>
            </a:r>
            <a:r>
              <a:rPr lang="de-DE" baseline="0" dirty="0" err="1"/>
              <a:t>have</a:t>
            </a:r>
            <a:r>
              <a:rPr lang="de-DE" baseline="0" dirty="0"/>
              <a:t> </a:t>
            </a:r>
            <a:r>
              <a:rPr lang="de-DE" baseline="0" dirty="0" err="1"/>
              <a:t>been</a:t>
            </a:r>
            <a:r>
              <a:rPr lang="de-DE" baseline="0" dirty="0"/>
              <a:t> </a:t>
            </a:r>
            <a:r>
              <a:rPr lang="de-DE" baseline="0" dirty="0" err="1"/>
              <a:t>working</a:t>
            </a:r>
            <a:r>
              <a:rPr lang="de-DE" baseline="0" dirty="0"/>
              <a:t> on the </a:t>
            </a:r>
            <a:r>
              <a:rPr lang="de-DE" baseline="0" dirty="0" err="1"/>
              <a:t>perspective</a:t>
            </a:r>
            <a:r>
              <a:rPr lang="de-DE" baseline="0" dirty="0"/>
              <a:t> </a:t>
            </a:r>
            <a:r>
              <a:rPr lang="de-DE" baseline="0" dirty="0" err="1"/>
              <a:t>of</a:t>
            </a:r>
            <a:r>
              <a:rPr lang="de-DE" baseline="0" dirty="0"/>
              <a:t> </a:t>
            </a:r>
            <a:r>
              <a:rPr lang="de-DE" baseline="0" dirty="0" err="1"/>
              <a:t>future</a:t>
            </a:r>
            <a:r>
              <a:rPr lang="de-DE" baseline="0" dirty="0"/>
              <a:t> </a:t>
            </a:r>
            <a:r>
              <a:rPr lang="de-DE" baseline="0" dirty="0" err="1"/>
              <a:t>travelling</a:t>
            </a:r>
            <a:r>
              <a:rPr lang="de-DE" baseline="0" dirty="0"/>
              <a:t> and </a:t>
            </a:r>
            <a:r>
              <a:rPr lang="de-DE" baseline="0" dirty="0" err="1"/>
              <a:t>its</a:t>
            </a:r>
            <a:r>
              <a:rPr lang="de-DE" baseline="0" dirty="0"/>
              <a:t> </a:t>
            </a:r>
            <a:r>
              <a:rPr lang="de-DE" baseline="0" dirty="0" err="1"/>
              <a:t>gap</a:t>
            </a:r>
            <a:r>
              <a:rPr lang="de-DE" baseline="0" dirty="0"/>
              <a:t> </a:t>
            </a:r>
            <a:r>
              <a:rPr lang="de-DE" baseline="0" dirty="0" err="1"/>
              <a:t>regarding</a:t>
            </a:r>
            <a:r>
              <a:rPr lang="de-DE" baseline="0" dirty="0"/>
              <a:t> </a:t>
            </a:r>
            <a:r>
              <a:rPr lang="de-DE" baseline="0" dirty="0" err="1"/>
              <a:t>todays</a:t>
            </a:r>
            <a:r>
              <a:rPr lang="de-DE" baseline="0" dirty="0"/>
              <a:t> </a:t>
            </a:r>
            <a:r>
              <a:rPr lang="de-DE" baseline="0" dirty="0" err="1"/>
              <a:t>travel</a:t>
            </a:r>
            <a:r>
              <a:rPr lang="de-DE" baseline="0" dirty="0"/>
              <a:t> </a:t>
            </a:r>
            <a:r>
              <a:rPr lang="de-DE" baseline="0" dirty="0" err="1"/>
              <a:t>market</a:t>
            </a:r>
            <a:r>
              <a:rPr lang="de-DE" baseline="0" dirty="0"/>
              <a:t> </a:t>
            </a:r>
            <a:r>
              <a:rPr lang="de-DE" baseline="0" dirty="0" err="1"/>
              <a:t>offering</a:t>
            </a:r>
            <a:r>
              <a:rPr lang="de-DE" baseline="0" dirty="0"/>
              <a:t> and the </a:t>
            </a:r>
            <a:r>
              <a:rPr lang="de-DE" baseline="0" dirty="0" err="1"/>
              <a:t>customer</a:t>
            </a:r>
            <a:r>
              <a:rPr lang="de-DE" baseline="0" dirty="0"/>
              <a:t> </a:t>
            </a:r>
            <a:r>
              <a:rPr lang="de-DE" baseline="0" dirty="0" err="1"/>
              <a:t>demand</a:t>
            </a:r>
            <a:r>
              <a:rPr lang="de-DE" baseline="0" dirty="0"/>
              <a:t>. </a:t>
            </a:r>
            <a:r>
              <a:rPr lang="de-DE" baseline="0" dirty="0" err="1"/>
              <a:t>How</a:t>
            </a:r>
            <a:r>
              <a:rPr lang="de-DE" baseline="0" dirty="0"/>
              <a:t> </a:t>
            </a:r>
            <a:r>
              <a:rPr lang="de-DE" baseline="0" dirty="0" err="1"/>
              <a:t>can</a:t>
            </a:r>
            <a:r>
              <a:rPr lang="de-DE" baseline="0" dirty="0"/>
              <a:t> </a:t>
            </a:r>
            <a:r>
              <a:rPr lang="de-DE" baseline="0" dirty="0" err="1"/>
              <a:t>this</a:t>
            </a:r>
            <a:r>
              <a:rPr lang="de-DE" baseline="0" dirty="0"/>
              <a:t> </a:t>
            </a:r>
            <a:r>
              <a:rPr lang="de-DE" baseline="0" dirty="0" err="1"/>
              <a:t>gap</a:t>
            </a:r>
            <a:r>
              <a:rPr lang="de-DE" baseline="0" dirty="0"/>
              <a:t> </a:t>
            </a:r>
            <a:r>
              <a:rPr lang="de-DE" baseline="0" dirty="0" err="1"/>
              <a:t>been</a:t>
            </a:r>
            <a:r>
              <a:rPr lang="de-DE" baseline="0" dirty="0"/>
              <a:t> </a:t>
            </a:r>
            <a:r>
              <a:rPr lang="de-DE" baseline="0" dirty="0" err="1"/>
              <a:t>closed</a:t>
            </a:r>
            <a:r>
              <a:rPr lang="de-DE" baseline="0" dirty="0"/>
              <a:t>?</a:t>
            </a:r>
          </a:p>
          <a:p>
            <a:r>
              <a:rPr lang="de-DE" baseline="0" dirty="0"/>
              <a:t>MASAI </a:t>
            </a:r>
            <a:r>
              <a:rPr lang="de-DE" baseline="0" dirty="0" err="1"/>
              <a:t>takes</a:t>
            </a:r>
            <a:r>
              <a:rPr lang="de-DE" baseline="0" dirty="0"/>
              <a:t> the </a:t>
            </a:r>
            <a:r>
              <a:rPr lang="de-DE" baseline="0" dirty="0" err="1"/>
              <a:t>customers</a:t>
            </a:r>
            <a:r>
              <a:rPr lang="de-DE" baseline="0" dirty="0"/>
              <a:t> </a:t>
            </a:r>
            <a:r>
              <a:rPr lang="de-DE" baseline="0" dirty="0" err="1"/>
              <a:t>perspective</a:t>
            </a:r>
            <a:r>
              <a:rPr lang="de-DE" baseline="0" dirty="0"/>
              <a:t>, </a:t>
            </a:r>
            <a:r>
              <a:rPr lang="de-DE" baseline="0" dirty="0" err="1"/>
              <a:t>working</a:t>
            </a:r>
            <a:r>
              <a:rPr lang="de-DE" baseline="0" dirty="0"/>
              <a:t> out </a:t>
            </a:r>
            <a:r>
              <a:rPr lang="de-DE" baseline="0" dirty="0" err="1"/>
              <a:t>tools</a:t>
            </a:r>
            <a:r>
              <a:rPr lang="de-DE" baseline="0" dirty="0"/>
              <a:t> and </a:t>
            </a:r>
            <a:r>
              <a:rPr lang="de-DE" baseline="0" dirty="0" err="1"/>
              <a:t>specification</a:t>
            </a:r>
            <a:r>
              <a:rPr lang="de-DE" baseline="0" dirty="0"/>
              <a:t> </a:t>
            </a:r>
            <a:r>
              <a:rPr lang="de-DE" baseline="0" dirty="0" err="1"/>
              <a:t>to</a:t>
            </a:r>
            <a:r>
              <a:rPr lang="de-DE" baseline="0" dirty="0"/>
              <a:t> </a:t>
            </a:r>
            <a:r>
              <a:rPr lang="de-DE" baseline="0" dirty="0" err="1"/>
              <a:t>help</a:t>
            </a:r>
            <a:r>
              <a:rPr lang="de-DE" baseline="0" dirty="0"/>
              <a:t> the </a:t>
            </a:r>
            <a:r>
              <a:rPr lang="de-DE" baseline="0" dirty="0" err="1"/>
              <a:t>travel</a:t>
            </a:r>
            <a:r>
              <a:rPr lang="de-DE" baseline="0" dirty="0"/>
              <a:t> </a:t>
            </a:r>
            <a:r>
              <a:rPr lang="de-DE" baseline="0" dirty="0" err="1"/>
              <a:t>industry</a:t>
            </a:r>
            <a:r>
              <a:rPr lang="de-DE" baseline="0" dirty="0"/>
              <a:t> </a:t>
            </a:r>
            <a:r>
              <a:rPr lang="de-DE" baseline="0" dirty="0" err="1"/>
              <a:t>to</a:t>
            </a:r>
            <a:r>
              <a:rPr lang="de-DE" baseline="0" dirty="0"/>
              <a:t> </a:t>
            </a:r>
            <a:r>
              <a:rPr lang="de-DE" baseline="0" dirty="0" err="1"/>
              <a:t>meet</a:t>
            </a:r>
            <a:r>
              <a:rPr lang="de-DE" baseline="0" dirty="0"/>
              <a:t> the </a:t>
            </a:r>
            <a:r>
              <a:rPr lang="de-DE" baseline="0" dirty="0" err="1"/>
              <a:t>travelers</a:t>
            </a:r>
            <a:r>
              <a:rPr lang="de-DE" baseline="0" dirty="0"/>
              <a:t> </a:t>
            </a:r>
            <a:r>
              <a:rPr lang="de-DE" baseline="0" dirty="0" err="1"/>
              <a:t>demand</a:t>
            </a:r>
            <a:r>
              <a:rPr lang="de-DE" baseline="0" dirty="0"/>
              <a:t>.</a:t>
            </a:r>
          </a:p>
          <a:p>
            <a:endParaRPr lang="de-DE" baseline="0" dirty="0"/>
          </a:p>
          <a:p>
            <a:r>
              <a:rPr lang="de-DE" baseline="0" dirty="0"/>
              <a:t>This </a:t>
            </a:r>
            <a:r>
              <a:rPr lang="de-DE" baseline="0" dirty="0" err="1"/>
              <a:t>project</a:t>
            </a:r>
            <a:r>
              <a:rPr lang="de-DE" baseline="0" dirty="0"/>
              <a:t> </a:t>
            </a:r>
            <a:r>
              <a:rPr lang="de-DE" baseline="0" dirty="0" err="1"/>
              <a:t>beside</a:t>
            </a:r>
            <a:r>
              <a:rPr lang="de-DE" baseline="0" dirty="0"/>
              <a:t> the </a:t>
            </a:r>
            <a:r>
              <a:rPr lang="de-DE" baseline="0" dirty="0" err="1"/>
              <a:t>theoretical</a:t>
            </a:r>
            <a:r>
              <a:rPr lang="de-DE" baseline="0" dirty="0"/>
              <a:t> </a:t>
            </a:r>
            <a:r>
              <a:rPr lang="de-DE" baseline="0" dirty="0" err="1"/>
              <a:t>observation</a:t>
            </a:r>
            <a:r>
              <a:rPr lang="de-DE" baseline="0" dirty="0"/>
              <a:t> </a:t>
            </a:r>
            <a:r>
              <a:rPr lang="de-DE" baseline="0" dirty="0" err="1"/>
              <a:t>delivers</a:t>
            </a:r>
            <a:r>
              <a:rPr lang="de-DE" baseline="0" dirty="0"/>
              <a:t> POCs and </a:t>
            </a:r>
            <a:r>
              <a:rPr lang="de-DE" baseline="0" dirty="0" err="1"/>
              <a:t>pilots</a:t>
            </a:r>
            <a:r>
              <a:rPr lang="de-DE" baseline="0" dirty="0"/>
              <a:t> </a:t>
            </a:r>
            <a:r>
              <a:rPr lang="de-DE" baseline="0" dirty="0" err="1"/>
              <a:t>to</a:t>
            </a:r>
            <a:r>
              <a:rPr lang="de-DE" baseline="0" dirty="0"/>
              <a:t> </a:t>
            </a:r>
            <a:r>
              <a:rPr lang="de-DE" baseline="0" dirty="0" err="1"/>
              <a:t>prove</a:t>
            </a:r>
            <a:r>
              <a:rPr lang="de-DE" baseline="0" dirty="0"/>
              <a:t> the </a:t>
            </a:r>
            <a:r>
              <a:rPr lang="de-DE" baseline="0" dirty="0" err="1"/>
              <a:t>functionality</a:t>
            </a:r>
            <a:r>
              <a:rPr lang="de-DE" baseline="0" dirty="0"/>
              <a:t> </a:t>
            </a:r>
            <a:r>
              <a:rPr lang="de-DE" baseline="0" dirty="0" err="1"/>
              <a:t>of</a:t>
            </a:r>
            <a:r>
              <a:rPr lang="de-DE" baseline="0" dirty="0"/>
              <a:t> the </a:t>
            </a:r>
            <a:r>
              <a:rPr lang="de-DE" baseline="0" dirty="0" err="1"/>
              <a:t>conception</a:t>
            </a:r>
            <a:r>
              <a:rPr lang="de-DE" baseline="0" dirty="0"/>
              <a:t> and </a:t>
            </a:r>
            <a:r>
              <a:rPr lang="de-DE" baseline="0" dirty="0" err="1"/>
              <a:t>research</a:t>
            </a:r>
            <a:r>
              <a:rPr lang="de-DE" baseline="0" dirty="0"/>
              <a:t> </a:t>
            </a:r>
            <a:r>
              <a:rPr lang="de-DE" baseline="0" dirty="0" err="1"/>
              <a:t>results</a:t>
            </a:r>
            <a:r>
              <a:rPr lang="de-DE" baseline="0" dirty="0"/>
              <a:t>.</a:t>
            </a:r>
          </a:p>
          <a:p>
            <a:endParaRPr lang="de-DE" baseline="0" dirty="0"/>
          </a:p>
          <a:p>
            <a:endParaRPr lang="fr-FR" baseline="0" dirty="0"/>
          </a:p>
        </p:txBody>
      </p:sp>
      <p:sp>
        <p:nvSpPr>
          <p:cNvPr id="4" name="Espace réservé du numéro de diapositive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1D4F5A9-15EA-4FD0-A00E-31B8D9D7F0AF}" type="slidenum">
              <a:rPr kumimoji="0" lang="fr-FR" sz="1200" b="0" i="0" u="none" strike="noStrike" kern="1200" cap="none" spc="0" normalizeH="0" baseline="0" noProof="0" smtClean="0">
                <a:ln>
                  <a:noFill/>
                </a:ln>
                <a:solidFill>
                  <a:srgbClr val="000000"/>
                </a:solidFill>
                <a:effectLst/>
                <a:uLnTx/>
                <a:uFillTx/>
                <a:latin typeface="Times"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55</a:t>
            </a:fld>
            <a:endParaRPr kumimoji="0" lang="fr-FR" sz="1200" b="0" i="0" u="none" strike="noStrike" kern="1200" cap="none" spc="0" normalizeH="0" baseline="0" noProof="0">
              <a:ln>
                <a:noFill/>
              </a:ln>
              <a:solidFill>
                <a:srgbClr val="000000"/>
              </a:solidFill>
              <a:effectLst/>
              <a:uLnTx/>
              <a:uFillTx/>
              <a:latin typeface="Times" charset="0"/>
              <a:ea typeface="ＭＳ Ｐゴシック" panose="020B0600070205080204" pitchFamily="34" charset="-128"/>
              <a:cs typeface="+mn-cs"/>
            </a:endParaRPr>
          </a:p>
        </p:txBody>
      </p:sp>
    </p:spTree>
    <p:extLst>
      <p:ext uri="{BB962C8B-B14F-4D97-AF65-F5344CB8AC3E}">
        <p14:creationId xmlns:p14="http://schemas.microsoft.com/office/powerpoint/2010/main" val="28730074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Tx/>
              <a:buNone/>
            </a:pPr>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14CCABA-F85A-4B3B-91A6-8765DC77C594}" type="slidenum">
              <a:rPr kumimoji="0" lang="de-DE" altLang="en-US" sz="1200" b="0" i="0" u="none" strike="noStrike" kern="1200" cap="none" spc="0" normalizeH="0" baseline="0" noProof="0" smtClean="0">
                <a:ln>
                  <a:noFill/>
                </a:ln>
                <a:solidFill>
                  <a:srgbClr val="000000"/>
                </a:solidFill>
                <a:effectLst/>
                <a:uLnTx/>
                <a:uFillTx/>
                <a:latin typeface="DB Office"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59</a:t>
            </a:fld>
            <a:endParaRPr kumimoji="0" lang="de-DE" altLang="en-US" sz="1200" b="0" i="0" u="none" strike="noStrike" kern="1200" cap="none" spc="0" normalizeH="0" baseline="0" noProof="0">
              <a:ln>
                <a:noFill/>
              </a:ln>
              <a:solidFill>
                <a:srgbClr val="000000"/>
              </a:solidFill>
              <a:effectLst/>
              <a:uLnTx/>
              <a:uFillTx/>
              <a:latin typeface="DB Office" pitchFamily="34" charset="0"/>
              <a:ea typeface="+mn-ea"/>
              <a:cs typeface="+mn-cs"/>
            </a:endParaRPr>
          </a:p>
        </p:txBody>
      </p:sp>
    </p:spTree>
    <p:extLst>
      <p:ext uri="{BB962C8B-B14F-4D97-AF65-F5344CB8AC3E}">
        <p14:creationId xmlns:p14="http://schemas.microsoft.com/office/powerpoint/2010/main" val="6045545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PT" dirty="0"/>
              <a:t>Please</a:t>
            </a:r>
            <a:r>
              <a:rPr lang="pt-PT" baseline="0" dirty="0"/>
              <a:t> explain the story: third person does not understand</a:t>
            </a:r>
          </a:p>
          <a:p>
            <a:endParaRPr lang="pt-PT" baseline="0" dirty="0"/>
          </a:p>
          <a:p>
            <a:r>
              <a:rPr lang="pt-PT" baseline="0" dirty="0"/>
              <a:t>Domains etc – usage, what is delivered / what is it for -&gt; modelling – usage, what is delivered, what is it for... -&gt; publisher usage, what is delivered, what is it for ... Please descibe the arrows as well</a:t>
            </a:r>
          </a:p>
          <a:p>
            <a:endParaRPr lang="pt-PT"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14CCABA-F85A-4B3B-91A6-8765DC77C594}" type="slidenum">
              <a:rPr kumimoji="0" lang="de-DE" altLang="en-US" sz="1200" b="0" i="0" u="none" strike="noStrike" kern="1200" cap="none" spc="0" normalizeH="0" baseline="0" noProof="0" smtClean="0">
                <a:ln>
                  <a:noFill/>
                </a:ln>
                <a:solidFill>
                  <a:srgbClr val="000000"/>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60</a:t>
            </a:fld>
            <a:endParaRPr kumimoji="0" lang="de-DE" altLang="en-US" sz="1200" b="0" i="0" u="none" strike="noStrike" kern="1200" cap="none" spc="0" normalizeH="0" baseline="0" noProof="0">
              <a:ln>
                <a:noFill/>
              </a:ln>
              <a:solidFill>
                <a:srgbClr val="000000"/>
              </a:solidFill>
              <a:effectLst/>
              <a:uLnTx/>
              <a:uFillTx/>
              <a:latin typeface="Times" charset="0"/>
              <a:ea typeface="+mn-ea"/>
              <a:cs typeface="+mn-cs"/>
            </a:endParaRPr>
          </a:p>
        </p:txBody>
      </p:sp>
    </p:spTree>
    <p:extLst>
      <p:ext uri="{BB962C8B-B14F-4D97-AF65-F5344CB8AC3E}">
        <p14:creationId xmlns:p14="http://schemas.microsoft.com/office/powerpoint/2010/main" val="17494590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14CCABA-F85A-4B3B-91A6-8765DC77C594}" type="slidenum">
              <a:rPr lang="de-DE" altLang="en-US" smtClean="0"/>
              <a:pPr/>
              <a:t>61</a:t>
            </a:fld>
            <a:endParaRPr lang="de-DE" altLang="en-US"/>
          </a:p>
        </p:txBody>
      </p:sp>
    </p:spTree>
    <p:extLst>
      <p:ext uri="{BB962C8B-B14F-4D97-AF65-F5344CB8AC3E}">
        <p14:creationId xmlns:p14="http://schemas.microsoft.com/office/powerpoint/2010/main" val="39140179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14CCABA-F85A-4B3B-91A6-8765DC77C594}" type="slidenum">
              <a:rPr lang="de-DE" altLang="en-US" smtClean="0"/>
              <a:pPr/>
              <a:t>62</a:t>
            </a:fld>
            <a:endParaRPr lang="de-DE" altLang="en-US"/>
          </a:p>
        </p:txBody>
      </p:sp>
    </p:spTree>
    <p:extLst>
      <p:ext uri="{BB962C8B-B14F-4D97-AF65-F5344CB8AC3E}">
        <p14:creationId xmlns:p14="http://schemas.microsoft.com/office/powerpoint/2010/main" val="13259029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PT" dirty="0"/>
              <a:t>Please</a:t>
            </a:r>
            <a:r>
              <a:rPr lang="pt-PT" baseline="0" dirty="0"/>
              <a:t> explain the story: third person does not understand</a:t>
            </a:r>
          </a:p>
          <a:p>
            <a:endParaRPr lang="pt-PT" baseline="0" dirty="0"/>
          </a:p>
          <a:p>
            <a:r>
              <a:rPr lang="pt-PT" baseline="0" dirty="0"/>
              <a:t>Domains etc – usage, what is delivered / what is it for -&gt; modelling – usage, what is delivered, what is it for... -&gt; publisher usage, what is delivered, what is it for ... Please descibe the arrows as well</a:t>
            </a:r>
          </a:p>
          <a:p>
            <a:endParaRPr lang="pt-PT" baseline="0" dirty="0"/>
          </a:p>
        </p:txBody>
      </p:sp>
      <p:sp>
        <p:nvSpPr>
          <p:cNvPr id="4" name="Slide Number Placeholder 3"/>
          <p:cNvSpPr>
            <a:spLocks noGrp="1"/>
          </p:cNvSpPr>
          <p:nvPr>
            <p:ph type="sldNum" sz="quarter" idx="10"/>
          </p:nvPr>
        </p:nvSpPr>
        <p:spPr/>
        <p:txBody>
          <a:bodyPr/>
          <a:lstStyle/>
          <a:p>
            <a:fld id="{714CCABA-F85A-4B3B-91A6-8765DC77C594}" type="slidenum">
              <a:rPr lang="de-DE" altLang="en-US" smtClean="0"/>
              <a:pPr/>
              <a:t>63</a:t>
            </a:fld>
            <a:endParaRPr lang="de-DE" altLang="en-US"/>
          </a:p>
        </p:txBody>
      </p:sp>
    </p:spTree>
    <p:extLst>
      <p:ext uri="{BB962C8B-B14F-4D97-AF65-F5344CB8AC3E}">
        <p14:creationId xmlns:p14="http://schemas.microsoft.com/office/powerpoint/2010/main" val="1015867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xmlns="" id="{ADD50340-BBCB-493C-9F48-97F7E1FA55E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a:extLst>
              <a:ext uri="{FF2B5EF4-FFF2-40B4-BE49-F238E27FC236}">
                <a16:creationId xmlns:a16="http://schemas.microsoft.com/office/drawing/2014/main" xmlns="" id="{A272410D-8F83-486B-8003-8CFDAC8A370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Projects on the horizon include Air Availability and Booking, Hotel Descriptive Content, Rate and Inventory and Rail Availability and Reservation.  Our members influence our direction so being involved is key!</a:t>
            </a:r>
          </a:p>
        </p:txBody>
      </p:sp>
      <p:sp>
        <p:nvSpPr>
          <p:cNvPr id="61444" name="Slide Number Placeholder 3">
            <a:extLst>
              <a:ext uri="{FF2B5EF4-FFF2-40B4-BE49-F238E27FC236}">
                <a16:creationId xmlns:a16="http://schemas.microsoft.com/office/drawing/2014/main" xmlns="" id="{7AB211C8-509F-4C8A-8390-15CC356E424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DF0D00FA-7790-4667-A2BA-0F0F97BC304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76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4454717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8DDCF76-2B07-47BF-9869-5EAF5D48698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FD5B7951-EDA9-4245-8AD5-77C988A3F61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F3962A0C-8F73-4FCD-9614-1C1C7524F1AB}"/>
              </a:ext>
            </a:extLst>
          </p:cNvPr>
          <p:cNvSpPr>
            <a:spLocks noGrp="1"/>
          </p:cNvSpPr>
          <p:nvPr>
            <p:ph type="dt" sz="half" idx="10"/>
          </p:nvPr>
        </p:nvSpPr>
        <p:spPr/>
        <p:txBody>
          <a:bodyPr/>
          <a:lstStyle/>
          <a:p>
            <a:fld id="{054AD0A8-4AF4-49FD-B920-164272762590}" type="datetimeFigureOut">
              <a:rPr lang="en-US" smtClean="0"/>
              <a:t>4/10/2018</a:t>
            </a:fld>
            <a:endParaRPr lang="en-US"/>
          </a:p>
        </p:txBody>
      </p:sp>
      <p:sp>
        <p:nvSpPr>
          <p:cNvPr id="5" name="Footer Placeholder 4">
            <a:extLst>
              <a:ext uri="{FF2B5EF4-FFF2-40B4-BE49-F238E27FC236}">
                <a16:creationId xmlns:a16="http://schemas.microsoft.com/office/drawing/2014/main" xmlns="" id="{F1550734-649E-4D6C-B06F-65CB85F1DE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5866416-07B7-41ED-870B-6B321D880B6A}"/>
              </a:ext>
            </a:extLst>
          </p:cNvPr>
          <p:cNvSpPr>
            <a:spLocks noGrp="1"/>
          </p:cNvSpPr>
          <p:nvPr>
            <p:ph type="sldNum" sz="quarter" idx="12"/>
          </p:nvPr>
        </p:nvSpPr>
        <p:spPr/>
        <p:txBody>
          <a:bodyPr/>
          <a:lstStyle/>
          <a:p>
            <a:fld id="{0053ABC4-8F16-4806-8DDD-3894B3F5D8F0}" type="slidenum">
              <a:rPr lang="en-US" smtClean="0"/>
              <a:t>‹#›</a:t>
            </a:fld>
            <a:endParaRPr lang="en-US"/>
          </a:p>
        </p:txBody>
      </p:sp>
    </p:spTree>
    <p:extLst>
      <p:ext uri="{BB962C8B-B14F-4D97-AF65-F5344CB8AC3E}">
        <p14:creationId xmlns:p14="http://schemas.microsoft.com/office/powerpoint/2010/main" val="33078428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72D8689-98EB-42EE-8AC3-3C078CDEE6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E1227CA1-FBDA-4934-9845-E6512EFA871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8AEC756-E460-47E4-9F94-B72078C717C6}"/>
              </a:ext>
            </a:extLst>
          </p:cNvPr>
          <p:cNvSpPr>
            <a:spLocks noGrp="1"/>
          </p:cNvSpPr>
          <p:nvPr>
            <p:ph type="dt" sz="half" idx="10"/>
          </p:nvPr>
        </p:nvSpPr>
        <p:spPr/>
        <p:txBody>
          <a:bodyPr/>
          <a:lstStyle/>
          <a:p>
            <a:fld id="{054AD0A8-4AF4-49FD-B920-164272762590}" type="datetimeFigureOut">
              <a:rPr lang="en-US" smtClean="0"/>
              <a:t>4/10/2018</a:t>
            </a:fld>
            <a:endParaRPr lang="en-US"/>
          </a:p>
        </p:txBody>
      </p:sp>
      <p:sp>
        <p:nvSpPr>
          <p:cNvPr id="5" name="Footer Placeholder 4">
            <a:extLst>
              <a:ext uri="{FF2B5EF4-FFF2-40B4-BE49-F238E27FC236}">
                <a16:creationId xmlns:a16="http://schemas.microsoft.com/office/drawing/2014/main" xmlns="" id="{23211476-907B-4DEE-978C-A46328A179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265F1AC-4839-4C6C-8127-B55185E529DC}"/>
              </a:ext>
            </a:extLst>
          </p:cNvPr>
          <p:cNvSpPr>
            <a:spLocks noGrp="1"/>
          </p:cNvSpPr>
          <p:nvPr>
            <p:ph type="sldNum" sz="quarter" idx="12"/>
          </p:nvPr>
        </p:nvSpPr>
        <p:spPr/>
        <p:txBody>
          <a:bodyPr/>
          <a:lstStyle/>
          <a:p>
            <a:fld id="{0053ABC4-8F16-4806-8DDD-3894B3F5D8F0}" type="slidenum">
              <a:rPr lang="en-US" smtClean="0"/>
              <a:t>‹#›</a:t>
            </a:fld>
            <a:endParaRPr lang="en-US"/>
          </a:p>
        </p:txBody>
      </p:sp>
      <p:pic>
        <p:nvPicPr>
          <p:cNvPr id="9" name="Picture 8">
            <a:extLst>
              <a:ext uri="{FF2B5EF4-FFF2-40B4-BE49-F238E27FC236}">
                <a16:creationId xmlns:a16="http://schemas.microsoft.com/office/drawing/2014/main" xmlns="" id="{0ABAFDAC-9815-456A-AEEA-1A08B2AD301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245" t="77259" r="12128" b="-1837"/>
          <a:stretch/>
        </p:blipFill>
        <p:spPr>
          <a:xfrm>
            <a:off x="1" y="1310845"/>
            <a:ext cx="12192000" cy="437031"/>
          </a:xfrm>
          <a:prstGeom prst="rect">
            <a:avLst/>
          </a:prstGeom>
        </p:spPr>
      </p:pic>
      <p:pic>
        <p:nvPicPr>
          <p:cNvPr id="13" name="Picture 12">
            <a:extLst>
              <a:ext uri="{FF2B5EF4-FFF2-40B4-BE49-F238E27FC236}">
                <a16:creationId xmlns:a16="http://schemas.microsoft.com/office/drawing/2014/main" xmlns="" id="{8A614D5E-05E6-40DF-8CA7-59C887AFA36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54541" y="6077899"/>
            <a:ext cx="2904061" cy="618818"/>
          </a:xfrm>
          <a:prstGeom prst="rect">
            <a:avLst/>
          </a:prstGeom>
        </p:spPr>
      </p:pic>
      <p:pic>
        <p:nvPicPr>
          <p:cNvPr id="14" name="Picture 13">
            <a:extLst>
              <a:ext uri="{FF2B5EF4-FFF2-40B4-BE49-F238E27FC236}">
                <a16:creationId xmlns:a16="http://schemas.microsoft.com/office/drawing/2014/main" xmlns="" id="{55D92256-D276-4C00-BA6B-FC4388D07BB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28850" y="6077899"/>
            <a:ext cx="4596935" cy="618818"/>
          </a:xfrm>
          <a:prstGeom prst="rect">
            <a:avLst/>
          </a:prstGeom>
        </p:spPr>
      </p:pic>
    </p:spTree>
    <p:extLst>
      <p:ext uri="{BB962C8B-B14F-4D97-AF65-F5344CB8AC3E}">
        <p14:creationId xmlns:p14="http://schemas.microsoft.com/office/powerpoint/2010/main" val="2786456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CE10B821-62C1-4598-A879-4C61F95B1DD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03B08C89-060A-43F3-A71F-53F719D6711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3358360-267C-4FDC-A050-0C5CB2CD3295}"/>
              </a:ext>
            </a:extLst>
          </p:cNvPr>
          <p:cNvSpPr>
            <a:spLocks noGrp="1"/>
          </p:cNvSpPr>
          <p:nvPr>
            <p:ph type="dt" sz="half" idx="10"/>
          </p:nvPr>
        </p:nvSpPr>
        <p:spPr/>
        <p:txBody>
          <a:bodyPr/>
          <a:lstStyle/>
          <a:p>
            <a:fld id="{054AD0A8-4AF4-49FD-B920-164272762590}" type="datetimeFigureOut">
              <a:rPr lang="en-US" smtClean="0"/>
              <a:t>4/10/2018</a:t>
            </a:fld>
            <a:endParaRPr lang="en-US"/>
          </a:p>
        </p:txBody>
      </p:sp>
      <p:sp>
        <p:nvSpPr>
          <p:cNvPr id="5" name="Footer Placeholder 4">
            <a:extLst>
              <a:ext uri="{FF2B5EF4-FFF2-40B4-BE49-F238E27FC236}">
                <a16:creationId xmlns:a16="http://schemas.microsoft.com/office/drawing/2014/main" xmlns="" id="{42BD015D-4170-42AB-98B5-0BBB7BBBC1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3205612-D3DD-4B49-B6FD-7C70644EDA82}"/>
              </a:ext>
            </a:extLst>
          </p:cNvPr>
          <p:cNvSpPr>
            <a:spLocks noGrp="1"/>
          </p:cNvSpPr>
          <p:nvPr>
            <p:ph type="sldNum" sz="quarter" idx="12"/>
          </p:nvPr>
        </p:nvSpPr>
        <p:spPr/>
        <p:txBody>
          <a:bodyPr/>
          <a:lstStyle/>
          <a:p>
            <a:fld id="{0053ABC4-8F16-4806-8DDD-3894B3F5D8F0}" type="slidenum">
              <a:rPr lang="en-US" smtClean="0"/>
              <a:t>‹#›</a:t>
            </a:fld>
            <a:endParaRPr lang="en-US"/>
          </a:p>
        </p:txBody>
      </p:sp>
      <p:pic>
        <p:nvPicPr>
          <p:cNvPr id="9" name="Picture 8">
            <a:extLst>
              <a:ext uri="{FF2B5EF4-FFF2-40B4-BE49-F238E27FC236}">
                <a16:creationId xmlns:a16="http://schemas.microsoft.com/office/drawing/2014/main" xmlns="" id="{5E873905-8C8C-441B-8F5A-2CFC7AADAC3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245" t="77259" r="12128" b="-1837"/>
          <a:stretch/>
        </p:blipFill>
        <p:spPr>
          <a:xfrm>
            <a:off x="1" y="1310845"/>
            <a:ext cx="12192000" cy="437031"/>
          </a:xfrm>
          <a:prstGeom prst="rect">
            <a:avLst/>
          </a:prstGeom>
        </p:spPr>
      </p:pic>
      <p:pic>
        <p:nvPicPr>
          <p:cNvPr id="13" name="Picture 12">
            <a:extLst>
              <a:ext uri="{FF2B5EF4-FFF2-40B4-BE49-F238E27FC236}">
                <a16:creationId xmlns:a16="http://schemas.microsoft.com/office/drawing/2014/main" xmlns="" id="{F133932D-C219-49BD-B827-A4A6E8FC33D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54541" y="6077899"/>
            <a:ext cx="2904061" cy="618818"/>
          </a:xfrm>
          <a:prstGeom prst="rect">
            <a:avLst/>
          </a:prstGeom>
        </p:spPr>
      </p:pic>
      <p:pic>
        <p:nvPicPr>
          <p:cNvPr id="14" name="Picture 13">
            <a:extLst>
              <a:ext uri="{FF2B5EF4-FFF2-40B4-BE49-F238E27FC236}">
                <a16:creationId xmlns:a16="http://schemas.microsoft.com/office/drawing/2014/main" xmlns="" id="{D1C7B659-626A-421F-8C1C-8893F19124E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28850" y="6077899"/>
            <a:ext cx="4596935" cy="618818"/>
          </a:xfrm>
          <a:prstGeom prst="rect">
            <a:avLst/>
          </a:prstGeom>
        </p:spPr>
      </p:pic>
    </p:spTree>
    <p:extLst>
      <p:ext uri="{BB962C8B-B14F-4D97-AF65-F5344CB8AC3E}">
        <p14:creationId xmlns:p14="http://schemas.microsoft.com/office/powerpoint/2010/main" val="15523444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4" name="Rectangle 3"/>
          <p:cNvSpPr/>
          <p:nvPr userDrawn="1"/>
        </p:nvSpPr>
        <p:spPr>
          <a:xfrm>
            <a:off x="1"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userDrawn="1"/>
        </p:nvPicPr>
        <p:blipFill rotWithShape="1">
          <a:blip r:embed="rId2" cstate="email">
            <a:alphaModFix amt="53000"/>
            <a:extLst>
              <a:ext uri="{28A0092B-C50C-407E-A947-70E740481C1C}">
                <a14:useLocalDpi xmlns:a14="http://schemas.microsoft.com/office/drawing/2010/main"/>
              </a:ext>
            </a:extLst>
          </a:blip>
          <a:srcRect/>
          <a:stretch/>
        </p:blipFill>
        <p:spPr>
          <a:xfrm>
            <a:off x="2276775" y="0"/>
            <a:ext cx="9915223" cy="6858000"/>
          </a:xfrm>
          <a:prstGeom prst="rect">
            <a:avLst/>
          </a:prstGeom>
        </p:spPr>
      </p:pic>
      <p:sp>
        <p:nvSpPr>
          <p:cNvPr id="2" name="Delay 1"/>
          <p:cNvSpPr/>
          <p:nvPr userDrawn="1"/>
        </p:nvSpPr>
        <p:spPr>
          <a:xfrm>
            <a:off x="-1" y="-1"/>
            <a:ext cx="6208296" cy="6858001"/>
          </a:xfrm>
          <a:prstGeom prst="flowChartDe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ate Placeholder 6"/>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fld id="{CAE4BB8B-29E5-A34C-B962-DD52249AB68B}" type="slidenum">
              <a:rPr lang="en-US" smtClean="0"/>
              <a:pPr/>
              <a:t>‹#›</a:t>
            </a:fld>
            <a:endParaRPr lang="en-US" dirty="0"/>
          </a:p>
        </p:txBody>
      </p:sp>
      <p:sp>
        <p:nvSpPr>
          <p:cNvPr id="6" name="Title 1"/>
          <p:cNvSpPr>
            <a:spLocks noGrp="1"/>
          </p:cNvSpPr>
          <p:nvPr>
            <p:ph type="ctrTitle" hasCustomPrompt="1"/>
          </p:nvPr>
        </p:nvSpPr>
        <p:spPr>
          <a:xfrm>
            <a:off x="946483" y="833274"/>
            <a:ext cx="3288632" cy="1882132"/>
          </a:xfrm>
        </p:spPr>
        <p:txBody>
          <a:bodyPr anchor="b"/>
          <a:lstStyle>
            <a:lvl1pPr algn="ctr">
              <a:defRPr sz="6000" baseline="0">
                <a:solidFill>
                  <a:srgbClr val="00285F"/>
                </a:solidFill>
              </a:defRPr>
            </a:lvl1pPr>
          </a:lstStyle>
          <a:p>
            <a:r>
              <a:rPr lang="en-US" dirty="0"/>
              <a:t>MASTER TITLE</a:t>
            </a:r>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272090" y="187283"/>
            <a:ext cx="2697480" cy="357234"/>
          </a:xfrm>
          <a:prstGeom prst="rect">
            <a:avLst/>
          </a:prstGeom>
          <a:effectLst>
            <a:outerShdw blurRad="190500" sx="102000" sy="102000" algn="ctr" rotWithShape="0">
              <a:prstClr val="black">
                <a:alpha val="68000"/>
              </a:prstClr>
            </a:outerShdw>
          </a:effectLst>
        </p:spPr>
      </p:pic>
    </p:spTree>
    <p:extLst>
      <p:ext uri="{BB962C8B-B14F-4D97-AF65-F5344CB8AC3E}">
        <p14:creationId xmlns:p14="http://schemas.microsoft.com/office/powerpoint/2010/main" val="19566560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Mastertitelformat bearbeiten</a:t>
            </a:r>
          </a:p>
        </p:txBody>
      </p:sp>
      <p:sp>
        <p:nvSpPr>
          <p:cNvPr id="4" name="Espace réservé du numéro de diapositive 5"/>
          <p:cNvSpPr>
            <a:spLocks noGrp="1"/>
          </p:cNvSpPr>
          <p:nvPr>
            <p:ph type="sldNum" sz="quarter" idx="4"/>
          </p:nvPr>
        </p:nvSpPr>
        <p:spPr>
          <a:xfrm>
            <a:off x="11698176" y="6461690"/>
            <a:ext cx="474755" cy="365125"/>
          </a:xfrm>
          <a:prstGeom prst="rect">
            <a:avLst/>
          </a:prstGeom>
        </p:spPr>
        <p:txBody>
          <a:bodyPr/>
          <a:lstStyle>
            <a:lvl1pPr>
              <a:defRPr sz="1500" b="1"/>
            </a:lvl1pPr>
          </a:lstStyle>
          <a:p>
            <a:fld id="{4D001BED-7851-42A0-9FB6-D4DAF5418A31}" type="slidenum">
              <a:rPr lang="fr-FR" smtClean="0">
                <a:solidFill>
                  <a:prstClr val="black">
                    <a:tint val="75000"/>
                  </a:prstClr>
                </a:solidFill>
                <a:latin typeface="Calibri" panose="020F0502020204030204"/>
              </a:rPr>
              <a:pPr/>
              <a:t>‹#›</a:t>
            </a:fld>
            <a:endParaRPr lang="fr-FR">
              <a:solidFill>
                <a:prstClr val="black">
                  <a:tint val="75000"/>
                </a:prstClr>
              </a:solidFill>
              <a:latin typeface="Calibri" panose="020F0502020204030204"/>
            </a:endParaRPr>
          </a:p>
          <a:p>
            <a:endParaRPr lang="fr-FR" dirty="0">
              <a:solidFill>
                <a:prstClr val="black">
                  <a:tint val="75000"/>
                </a:prstClr>
              </a:solidFill>
              <a:latin typeface="Calibri" panose="020F0502020204030204"/>
            </a:endParaRPr>
          </a:p>
        </p:txBody>
      </p:sp>
      <p:sp>
        <p:nvSpPr>
          <p:cNvPr id="5" name="Espace réservé du numéro de diapositive 3"/>
          <p:cNvSpPr txBox="1">
            <a:spLocks/>
          </p:cNvSpPr>
          <p:nvPr userDrawn="1"/>
        </p:nvSpPr>
        <p:spPr>
          <a:xfrm>
            <a:off x="4079776" y="6405331"/>
            <a:ext cx="864096" cy="365125"/>
          </a:xfrm>
          <a:prstGeom prst="rect">
            <a:avLst/>
          </a:prstGeom>
        </p:spPr>
        <p:txBody>
          <a:bodyPr lIns="121917" tIns="60958" rIns="121917" bIns="60958"/>
          <a:lstStyle>
            <a:defPPr>
              <a:defRPr lang="de-DE"/>
            </a:defPPr>
            <a:lvl1pPr algn="l" rtl="0" eaLnBrk="0" fontAlgn="base" hangingPunct="0">
              <a:spcBef>
                <a:spcPct val="0"/>
              </a:spcBef>
              <a:spcAft>
                <a:spcPct val="0"/>
              </a:spcAft>
              <a:defRPr sz="1400" kern="1200">
                <a:solidFill>
                  <a:srgbClr val="737277"/>
                </a:solidFill>
                <a:latin typeface="Verdana" pitchFamily="34" charset="0"/>
                <a:ea typeface="+mn-ea"/>
                <a:cs typeface="+mn-cs"/>
              </a:defRPr>
            </a:lvl1pPr>
            <a:lvl2pPr marL="457200" algn="l" rtl="0" eaLnBrk="0" fontAlgn="base" hangingPunct="0">
              <a:spcBef>
                <a:spcPct val="0"/>
              </a:spcBef>
              <a:spcAft>
                <a:spcPct val="0"/>
              </a:spcAft>
              <a:defRPr sz="1600" kern="1200">
                <a:solidFill>
                  <a:srgbClr val="737277"/>
                </a:solidFill>
                <a:latin typeface="Verdana" pitchFamily="34" charset="0"/>
                <a:ea typeface="+mn-ea"/>
                <a:cs typeface="+mn-cs"/>
              </a:defRPr>
            </a:lvl2pPr>
            <a:lvl3pPr marL="914400" algn="l" rtl="0" eaLnBrk="0" fontAlgn="base" hangingPunct="0">
              <a:spcBef>
                <a:spcPct val="0"/>
              </a:spcBef>
              <a:spcAft>
                <a:spcPct val="0"/>
              </a:spcAft>
              <a:defRPr sz="1600" kern="1200">
                <a:solidFill>
                  <a:srgbClr val="737277"/>
                </a:solidFill>
                <a:latin typeface="Verdana" pitchFamily="34" charset="0"/>
                <a:ea typeface="+mn-ea"/>
                <a:cs typeface="+mn-cs"/>
              </a:defRPr>
            </a:lvl3pPr>
            <a:lvl4pPr marL="1371600" algn="l" rtl="0" eaLnBrk="0" fontAlgn="base" hangingPunct="0">
              <a:spcBef>
                <a:spcPct val="0"/>
              </a:spcBef>
              <a:spcAft>
                <a:spcPct val="0"/>
              </a:spcAft>
              <a:defRPr sz="1600" kern="1200">
                <a:solidFill>
                  <a:srgbClr val="737277"/>
                </a:solidFill>
                <a:latin typeface="Verdana" pitchFamily="34" charset="0"/>
                <a:ea typeface="+mn-ea"/>
                <a:cs typeface="+mn-cs"/>
              </a:defRPr>
            </a:lvl4pPr>
            <a:lvl5pPr marL="1828800" algn="l" rtl="0" eaLnBrk="0" fontAlgn="base" hangingPunct="0">
              <a:spcBef>
                <a:spcPct val="0"/>
              </a:spcBef>
              <a:spcAft>
                <a:spcPct val="0"/>
              </a:spcAft>
              <a:defRPr sz="1600" kern="1200">
                <a:solidFill>
                  <a:srgbClr val="737277"/>
                </a:solidFill>
                <a:latin typeface="Verdana" pitchFamily="34" charset="0"/>
                <a:ea typeface="+mn-ea"/>
                <a:cs typeface="+mn-cs"/>
              </a:defRPr>
            </a:lvl5pPr>
            <a:lvl6pPr marL="2286000" algn="l" defTabSz="914400" rtl="0" eaLnBrk="1" latinLnBrk="0" hangingPunct="1">
              <a:defRPr sz="1600" kern="1200">
                <a:solidFill>
                  <a:srgbClr val="737277"/>
                </a:solidFill>
                <a:latin typeface="Verdana" pitchFamily="34" charset="0"/>
                <a:ea typeface="+mn-ea"/>
                <a:cs typeface="+mn-cs"/>
              </a:defRPr>
            </a:lvl6pPr>
            <a:lvl7pPr marL="2743200" algn="l" defTabSz="914400" rtl="0" eaLnBrk="1" latinLnBrk="0" hangingPunct="1">
              <a:defRPr sz="1600" kern="1200">
                <a:solidFill>
                  <a:srgbClr val="737277"/>
                </a:solidFill>
                <a:latin typeface="Verdana" pitchFamily="34" charset="0"/>
                <a:ea typeface="+mn-ea"/>
                <a:cs typeface="+mn-cs"/>
              </a:defRPr>
            </a:lvl7pPr>
            <a:lvl8pPr marL="3200400" algn="l" defTabSz="914400" rtl="0" eaLnBrk="1" latinLnBrk="0" hangingPunct="1">
              <a:defRPr sz="1600" kern="1200">
                <a:solidFill>
                  <a:srgbClr val="737277"/>
                </a:solidFill>
                <a:latin typeface="Verdana" pitchFamily="34" charset="0"/>
                <a:ea typeface="+mn-ea"/>
                <a:cs typeface="+mn-cs"/>
              </a:defRPr>
            </a:lvl8pPr>
            <a:lvl9pPr marL="3657600" algn="l" defTabSz="914400" rtl="0" eaLnBrk="1" latinLnBrk="0" hangingPunct="1">
              <a:defRPr sz="1600" kern="1200">
                <a:solidFill>
                  <a:srgbClr val="737277"/>
                </a:solidFill>
                <a:latin typeface="Verdana" pitchFamily="34" charset="0"/>
                <a:ea typeface="+mn-ea"/>
                <a:cs typeface="+mn-cs"/>
              </a:defRPr>
            </a:lvl9pPr>
          </a:lstStyle>
          <a:p>
            <a:endParaRPr lang="fr-FR" dirty="0">
              <a:solidFill>
                <a:prstClr val="black">
                  <a:tint val="75000"/>
                </a:prstClr>
              </a:solidFill>
              <a:latin typeface="Calibri" panose="020F0502020204030204"/>
            </a:endParaRPr>
          </a:p>
          <a:p>
            <a:endParaRPr lang="fr-FR" sz="1600" dirty="0">
              <a:solidFill>
                <a:prstClr val="black">
                  <a:tint val="75000"/>
                </a:prstClr>
              </a:solidFill>
              <a:latin typeface="Calibri" panose="020F0502020204030204"/>
            </a:endParaRPr>
          </a:p>
        </p:txBody>
      </p:sp>
    </p:spTree>
    <p:extLst>
      <p:ext uri="{BB962C8B-B14F-4D97-AF65-F5344CB8AC3E}">
        <p14:creationId xmlns:p14="http://schemas.microsoft.com/office/powerpoint/2010/main" val="25403056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40"/>
            <a:ext cx="10515600" cy="2852737"/>
          </a:xfrm>
        </p:spPr>
        <p:txBody>
          <a:bodyPr anchor="b">
            <a:normAutofit/>
          </a:bodyPr>
          <a:lstStyle>
            <a:lvl1pPr algn="l" defTabSz="914377" rtl="0" eaLnBrk="1" latinLnBrk="0" hangingPunct="1">
              <a:lnSpc>
                <a:spcPct val="90000"/>
              </a:lnSpc>
              <a:spcBef>
                <a:spcPct val="0"/>
              </a:spcBef>
              <a:buNone/>
              <a:defRPr lang="fr-FR" sz="4800" b="1" kern="1200" cap="small" baseline="0" dirty="0">
                <a:solidFill>
                  <a:srgbClr val="E95B2B"/>
                </a:solidFill>
                <a:effectLst/>
                <a:latin typeface="Calibri" panose="020F0502020204030204" pitchFamily="34" charset="0"/>
                <a:ea typeface="+mn-ea"/>
                <a:cs typeface="+mn-cs"/>
              </a:defRPr>
            </a:lvl1pPr>
          </a:lstStyle>
          <a:p>
            <a:r>
              <a:rPr lang="fr-FR" dirty="0"/>
              <a:t>Modifiez le style du titre</a:t>
            </a:r>
          </a:p>
        </p:txBody>
      </p:sp>
      <p:sp>
        <p:nvSpPr>
          <p:cNvPr id="3" name="Espace réservé du texte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fr-FR" dirty="0"/>
              <a:t>Modifiez les styles du texte du masque</a:t>
            </a:r>
          </a:p>
        </p:txBody>
      </p:sp>
      <p:sp>
        <p:nvSpPr>
          <p:cNvPr id="8" name="Espace réservé du numéro de diapositive 5"/>
          <p:cNvSpPr>
            <a:spLocks noGrp="1"/>
          </p:cNvSpPr>
          <p:nvPr>
            <p:ph type="sldNum" sz="quarter" idx="4"/>
          </p:nvPr>
        </p:nvSpPr>
        <p:spPr>
          <a:xfrm>
            <a:off x="11376587" y="6496615"/>
            <a:ext cx="474755" cy="365125"/>
          </a:xfrm>
          <a:prstGeom prst="rect">
            <a:avLst/>
          </a:prstGeom>
        </p:spPr>
        <p:txBody>
          <a:bodyPr/>
          <a:lstStyle>
            <a:lvl1pPr>
              <a:defRPr sz="1500" b="1"/>
            </a:lvl1pPr>
          </a:lstStyle>
          <a:p>
            <a:fld id="{4D001BED-7851-42A0-9FB6-D4DAF5418A31}" type="slidenum">
              <a:rPr lang="fr-FR" smtClean="0">
                <a:solidFill>
                  <a:prstClr val="black">
                    <a:tint val="75000"/>
                  </a:prstClr>
                </a:solidFill>
                <a:latin typeface="Calibri" panose="020F0502020204030204"/>
              </a:rPr>
              <a:pPr/>
              <a:t>‹#›</a:t>
            </a:fld>
            <a:endParaRPr lang="fr-FR">
              <a:solidFill>
                <a:prstClr val="black">
                  <a:tint val="75000"/>
                </a:prstClr>
              </a:solidFill>
              <a:latin typeface="Calibri" panose="020F0502020204030204"/>
            </a:endParaRPr>
          </a:p>
          <a:p>
            <a:endParaRPr lang="fr-FR" dirty="0">
              <a:solidFill>
                <a:prstClr val="black">
                  <a:tint val="75000"/>
                </a:prstClr>
              </a:solidFill>
              <a:latin typeface="Calibri" panose="020F0502020204030204"/>
            </a:endParaRPr>
          </a:p>
        </p:txBody>
      </p:sp>
      <p:sp>
        <p:nvSpPr>
          <p:cNvPr id="5" name="Espace réservé du numéro de diapositive 3"/>
          <p:cNvSpPr txBox="1">
            <a:spLocks/>
          </p:cNvSpPr>
          <p:nvPr userDrawn="1"/>
        </p:nvSpPr>
        <p:spPr>
          <a:xfrm>
            <a:off x="4079776" y="6405331"/>
            <a:ext cx="864096" cy="365125"/>
          </a:xfrm>
          <a:prstGeom prst="rect">
            <a:avLst/>
          </a:prstGeom>
        </p:spPr>
        <p:txBody>
          <a:bodyPr lIns="121917" tIns="60958" rIns="121917" bIns="60958"/>
          <a:lstStyle>
            <a:defPPr>
              <a:defRPr lang="de-DE"/>
            </a:defPPr>
            <a:lvl1pPr algn="l" rtl="0" eaLnBrk="0" fontAlgn="base" hangingPunct="0">
              <a:spcBef>
                <a:spcPct val="0"/>
              </a:spcBef>
              <a:spcAft>
                <a:spcPct val="0"/>
              </a:spcAft>
              <a:defRPr sz="1400" kern="1200">
                <a:solidFill>
                  <a:srgbClr val="737277"/>
                </a:solidFill>
                <a:latin typeface="Verdana" pitchFamily="34" charset="0"/>
                <a:ea typeface="+mn-ea"/>
                <a:cs typeface="+mn-cs"/>
              </a:defRPr>
            </a:lvl1pPr>
            <a:lvl2pPr marL="457200" algn="l" rtl="0" eaLnBrk="0" fontAlgn="base" hangingPunct="0">
              <a:spcBef>
                <a:spcPct val="0"/>
              </a:spcBef>
              <a:spcAft>
                <a:spcPct val="0"/>
              </a:spcAft>
              <a:defRPr sz="1600" kern="1200">
                <a:solidFill>
                  <a:srgbClr val="737277"/>
                </a:solidFill>
                <a:latin typeface="Verdana" pitchFamily="34" charset="0"/>
                <a:ea typeface="+mn-ea"/>
                <a:cs typeface="+mn-cs"/>
              </a:defRPr>
            </a:lvl2pPr>
            <a:lvl3pPr marL="914400" algn="l" rtl="0" eaLnBrk="0" fontAlgn="base" hangingPunct="0">
              <a:spcBef>
                <a:spcPct val="0"/>
              </a:spcBef>
              <a:spcAft>
                <a:spcPct val="0"/>
              </a:spcAft>
              <a:defRPr sz="1600" kern="1200">
                <a:solidFill>
                  <a:srgbClr val="737277"/>
                </a:solidFill>
                <a:latin typeface="Verdana" pitchFamily="34" charset="0"/>
                <a:ea typeface="+mn-ea"/>
                <a:cs typeface="+mn-cs"/>
              </a:defRPr>
            </a:lvl3pPr>
            <a:lvl4pPr marL="1371600" algn="l" rtl="0" eaLnBrk="0" fontAlgn="base" hangingPunct="0">
              <a:spcBef>
                <a:spcPct val="0"/>
              </a:spcBef>
              <a:spcAft>
                <a:spcPct val="0"/>
              </a:spcAft>
              <a:defRPr sz="1600" kern="1200">
                <a:solidFill>
                  <a:srgbClr val="737277"/>
                </a:solidFill>
                <a:latin typeface="Verdana" pitchFamily="34" charset="0"/>
                <a:ea typeface="+mn-ea"/>
                <a:cs typeface="+mn-cs"/>
              </a:defRPr>
            </a:lvl4pPr>
            <a:lvl5pPr marL="1828800" algn="l" rtl="0" eaLnBrk="0" fontAlgn="base" hangingPunct="0">
              <a:spcBef>
                <a:spcPct val="0"/>
              </a:spcBef>
              <a:spcAft>
                <a:spcPct val="0"/>
              </a:spcAft>
              <a:defRPr sz="1600" kern="1200">
                <a:solidFill>
                  <a:srgbClr val="737277"/>
                </a:solidFill>
                <a:latin typeface="Verdana" pitchFamily="34" charset="0"/>
                <a:ea typeface="+mn-ea"/>
                <a:cs typeface="+mn-cs"/>
              </a:defRPr>
            </a:lvl5pPr>
            <a:lvl6pPr marL="2286000" algn="l" defTabSz="914400" rtl="0" eaLnBrk="1" latinLnBrk="0" hangingPunct="1">
              <a:defRPr sz="1600" kern="1200">
                <a:solidFill>
                  <a:srgbClr val="737277"/>
                </a:solidFill>
                <a:latin typeface="Verdana" pitchFamily="34" charset="0"/>
                <a:ea typeface="+mn-ea"/>
                <a:cs typeface="+mn-cs"/>
              </a:defRPr>
            </a:lvl6pPr>
            <a:lvl7pPr marL="2743200" algn="l" defTabSz="914400" rtl="0" eaLnBrk="1" latinLnBrk="0" hangingPunct="1">
              <a:defRPr sz="1600" kern="1200">
                <a:solidFill>
                  <a:srgbClr val="737277"/>
                </a:solidFill>
                <a:latin typeface="Verdana" pitchFamily="34" charset="0"/>
                <a:ea typeface="+mn-ea"/>
                <a:cs typeface="+mn-cs"/>
              </a:defRPr>
            </a:lvl7pPr>
            <a:lvl8pPr marL="3200400" algn="l" defTabSz="914400" rtl="0" eaLnBrk="1" latinLnBrk="0" hangingPunct="1">
              <a:defRPr sz="1600" kern="1200">
                <a:solidFill>
                  <a:srgbClr val="737277"/>
                </a:solidFill>
                <a:latin typeface="Verdana" pitchFamily="34" charset="0"/>
                <a:ea typeface="+mn-ea"/>
                <a:cs typeface="+mn-cs"/>
              </a:defRPr>
            </a:lvl8pPr>
            <a:lvl9pPr marL="3657600" algn="l" defTabSz="914400" rtl="0" eaLnBrk="1" latinLnBrk="0" hangingPunct="1">
              <a:defRPr sz="1600" kern="1200">
                <a:solidFill>
                  <a:srgbClr val="737277"/>
                </a:solidFill>
                <a:latin typeface="Verdana" pitchFamily="34" charset="0"/>
                <a:ea typeface="+mn-ea"/>
                <a:cs typeface="+mn-cs"/>
              </a:defRPr>
            </a:lvl9pPr>
          </a:lstStyle>
          <a:p>
            <a:fld id="{4D001BED-7851-42A0-9FB6-D4DAF5418A31}" type="slidenum">
              <a:rPr lang="fr-FR" smtClean="0">
                <a:solidFill>
                  <a:prstClr val="black">
                    <a:tint val="75000"/>
                  </a:prstClr>
                </a:solidFill>
                <a:latin typeface="Calibri" panose="020F0502020204030204"/>
              </a:rPr>
              <a:pPr/>
              <a:t>‹#›</a:t>
            </a:fld>
            <a:endParaRPr lang="fr-FR">
              <a:solidFill>
                <a:prstClr val="black">
                  <a:tint val="75000"/>
                </a:prstClr>
              </a:solidFill>
              <a:latin typeface="Calibri" panose="020F0502020204030204"/>
            </a:endParaRPr>
          </a:p>
          <a:p>
            <a:endParaRPr lang="fr-FR" sz="1600" dirty="0">
              <a:solidFill>
                <a:prstClr val="black">
                  <a:tint val="75000"/>
                </a:prstClr>
              </a:solidFill>
              <a:latin typeface="Calibri" panose="020F0502020204030204"/>
            </a:endParaRPr>
          </a:p>
        </p:txBody>
      </p:sp>
    </p:spTree>
    <p:extLst>
      <p:ext uri="{BB962C8B-B14F-4D97-AF65-F5344CB8AC3E}">
        <p14:creationId xmlns:p14="http://schemas.microsoft.com/office/powerpoint/2010/main" val="9709792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3" name="Espace réservé du numéro de diapositive 3"/>
          <p:cNvSpPr txBox="1">
            <a:spLocks/>
          </p:cNvSpPr>
          <p:nvPr userDrawn="1"/>
        </p:nvSpPr>
        <p:spPr>
          <a:xfrm>
            <a:off x="4079776" y="6405331"/>
            <a:ext cx="864096" cy="365125"/>
          </a:xfrm>
          <a:prstGeom prst="rect">
            <a:avLst/>
          </a:prstGeom>
        </p:spPr>
        <p:txBody>
          <a:bodyPr lIns="121917" tIns="60958" rIns="121917" bIns="60958"/>
          <a:lstStyle>
            <a:defPPr>
              <a:defRPr lang="de-DE"/>
            </a:defPPr>
            <a:lvl1pPr algn="l" rtl="0" eaLnBrk="0" fontAlgn="base" hangingPunct="0">
              <a:spcBef>
                <a:spcPct val="0"/>
              </a:spcBef>
              <a:spcAft>
                <a:spcPct val="0"/>
              </a:spcAft>
              <a:defRPr sz="1400" kern="1200">
                <a:solidFill>
                  <a:srgbClr val="737277"/>
                </a:solidFill>
                <a:latin typeface="Verdana" pitchFamily="34" charset="0"/>
                <a:ea typeface="+mn-ea"/>
                <a:cs typeface="+mn-cs"/>
              </a:defRPr>
            </a:lvl1pPr>
            <a:lvl2pPr marL="457200" algn="l" rtl="0" eaLnBrk="0" fontAlgn="base" hangingPunct="0">
              <a:spcBef>
                <a:spcPct val="0"/>
              </a:spcBef>
              <a:spcAft>
                <a:spcPct val="0"/>
              </a:spcAft>
              <a:defRPr sz="1600" kern="1200">
                <a:solidFill>
                  <a:srgbClr val="737277"/>
                </a:solidFill>
                <a:latin typeface="Verdana" pitchFamily="34" charset="0"/>
                <a:ea typeface="+mn-ea"/>
                <a:cs typeface="+mn-cs"/>
              </a:defRPr>
            </a:lvl2pPr>
            <a:lvl3pPr marL="914400" algn="l" rtl="0" eaLnBrk="0" fontAlgn="base" hangingPunct="0">
              <a:spcBef>
                <a:spcPct val="0"/>
              </a:spcBef>
              <a:spcAft>
                <a:spcPct val="0"/>
              </a:spcAft>
              <a:defRPr sz="1600" kern="1200">
                <a:solidFill>
                  <a:srgbClr val="737277"/>
                </a:solidFill>
                <a:latin typeface="Verdana" pitchFamily="34" charset="0"/>
                <a:ea typeface="+mn-ea"/>
                <a:cs typeface="+mn-cs"/>
              </a:defRPr>
            </a:lvl3pPr>
            <a:lvl4pPr marL="1371600" algn="l" rtl="0" eaLnBrk="0" fontAlgn="base" hangingPunct="0">
              <a:spcBef>
                <a:spcPct val="0"/>
              </a:spcBef>
              <a:spcAft>
                <a:spcPct val="0"/>
              </a:spcAft>
              <a:defRPr sz="1600" kern="1200">
                <a:solidFill>
                  <a:srgbClr val="737277"/>
                </a:solidFill>
                <a:latin typeface="Verdana" pitchFamily="34" charset="0"/>
                <a:ea typeface="+mn-ea"/>
                <a:cs typeface="+mn-cs"/>
              </a:defRPr>
            </a:lvl4pPr>
            <a:lvl5pPr marL="1828800" algn="l" rtl="0" eaLnBrk="0" fontAlgn="base" hangingPunct="0">
              <a:spcBef>
                <a:spcPct val="0"/>
              </a:spcBef>
              <a:spcAft>
                <a:spcPct val="0"/>
              </a:spcAft>
              <a:defRPr sz="1600" kern="1200">
                <a:solidFill>
                  <a:srgbClr val="737277"/>
                </a:solidFill>
                <a:latin typeface="Verdana" pitchFamily="34" charset="0"/>
                <a:ea typeface="+mn-ea"/>
                <a:cs typeface="+mn-cs"/>
              </a:defRPr>
            </a:lvl5pPr>
            <a:lvl6pPr marL="2286000" algn="l" defTabSz="914400" rtl="0" eaLnBrk="1" latinLnBrk="0" hangingPunct="1">
              <a:defRPr sz="1600" kern="1200">
                <a:solidFill>
                  <a:srgbClr val="737277"/>
                </a:solidFill>
                <a:latin typeface="Verdana" pitchFamily="34" charset="0"/>
                <a:ea typeface="+mn-ea"/>
                <a:cs typeface="+mn-cs"/>
              </a:defRPr>
            </a:lvl6pPr>
            <a:lvl7pPr marL="2743200" algn="l" defTabSz="914400" rtl="0" eaLnBrk="1" latinLnBrk="0" hangingPunct="1">
              <a:defRPr sz="1600" kern="1200">
                <a:solidFill>
                  <a:srgbClr val="737277"/>
                </a:solidFill>
                <a:latin typeface="Verdana" pitchFamily="34" charset="0"/>
                <a:ea typeface="+mn-ea"/>
                <a:cs typeface="+mn-cs"/>
              </a:defRPr>
            </a:lvl7pPr>
            <a:lvl8pPr marL="3200400" algn="l" defTabSz="914400" rtl="0" eaLnBrk="1" latinLnBrk="0" hangingPunct="1">
              <a:defRPr sz="1600" kern="1200">
                <a:solidFill>
                  <a:srgbClr val="737277"/>
                </a:solidFill>
                <a:latin typeface="Verdana" pitchFamily="34" charset="0"/>
                <a:ea typeface="+mn-ea"/>
                <a:cs typeface="+mn-cs"/>
              </a:defRPr>
            </a:lvl8pPr>
            <a:lvl9pPr marL="3657600" algn="l" defTabSz="914400" rtl="0" eaLnBrk="1" latinLnBrk="0" hangingPunct="1">
              <a:defRPr sz="1600" kern="1200">
                <a:solidFill>
                  <a:srgbClr val="737277"/>
                </a:solidFill>
                <a:latin typeface="Verdana" pitchFamily="34" charset="0"/>
                <a:ea typeface="+mn-ea"/>
                <a:cs typeface="+mn-cs"/>
              </a:defRPr>
            </a:lvl9pPr>
          </a:lstStyle>
          <a:p>
            <a:fld id="{4D001BED-7851-42A0-9FB6-D4DAF5418A31}" type="slidenum">
              <a:rPr lang="fr-FR" smtClean="0">
                <a:solidFill>
                  <a:prstClr val="black">
                    <a:tint val="75000"/>
                  </a:prstClr>
                </a:solidFill>
                <a:latin typeface="Calibri" panose="020F0502020204030204"/>
              </a:rPr>
              <a:pPr/>
              <a:t>‹#›</a:t>
            </a:fld>
            <a:endParaRPr lang="fr-FR">
              <a:solidFill>
                <a:prstClr val="black">
                  <a:tint val="75000"/>
                </a:prstClr>
              </a:solidFill>
              <a:latin typeface="Calibri" panose="020F0502020204030204"/>
            </a:endParaRPr>
          </a:p>
          <a:p>
            <a:endParaRPr lang="fr-FR" sz="1600" dirty="0">
              <a:solidFill>
                <a:prstClr val="black">
                  <a:tint val="75000"/>
                </a:prstClr>
              </a:solidFill>
              <a:latin typeface="Calibri" panose="020F0502020204030204"/>
            </a:endParaRPr>
          </a:p>
        </p:txBody>
      </p:sp>
    </p:spTree>
    <p:extLst>
      <p:ext uri="{BB962C8B-B14F-4D97-AF65-F5344CB8AC3E}">
        <p14:creationId xmlns:p14="http://schemas.microsoft.com/office/powerpoint/2010/main" val="41777463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Titelmasterformat durch Klicken bearbeiten</a:t>
            </a:r>
          </a:p>
        </p:txBody>
      </p:sp>
      <p:sp>
        <p:nvSpPr>
          <p:cNvPr id="12" name="Rectangle 18"/>
          <p:cNvSpPr>
            <a:spLocks noGrp="1" noChangeArrowheads="1"/>
          </p:cNvSpPr>
          <p:nvPr>
            <p:ph type="ftr" sz="quarter" idx="3"/>
          </p:nvPr>
        </p:nvSpPr>
        <p:spPr bwMode="auto">
          <a:xfrm>
            <a:off x="620608" y="6692903"/>
            <a:ext cx="8490185" cy="93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900"/>
            </a:lvl1pPr>
          </a:lstStyle>
          <a:p>
            <a:r>
              <a:rPr lang="de-DE" altLang="de-DE"/>
              <a:t>DB Dialog GmbH &amp; DB Systel GmbH | Team Reisebuddy powered by MASAI | Berlin/Frankfurt | 13.11.2017</a:t>
            </a:r>
            <a:endParaRPr lang="de-DE" altLang="de-DE" dirty="0"/>
          </a:p>
        </p:txBody>
      </p:sp>
      <p:sp>
        <p:nvSpPr>
          <p:cNvPr id="13" name="Foliennummernplatzhalter 1"/>
          <p:cNvSpPr>
            <a:spLocks noGrp="1"/>
          </p:cNvSpPr>
          <p:nvPr>
            <p:ph type="sldNum" sz="quarter" idx="4"/>
          </p:nvPr>
        </p:nvSpPr>
        <p:spPr>
          <a:xfrm>
            <a:off x="243811" y="6692903"/>
            <a:ext cx="354632" cy="93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defRPr lang="de-DE" sz="900" smtClean="0"/>
            </a:lvl1pPr>
          </a:lstStyle>
          <a:p>
            <a:pPr algn="l"/>
            <a:fld id="{52C6F6EA-6ADD-43B6-963C-85EF970B7263}" type="slidenum">
              <a:rPr lang="de-DE" smtClean="0"/>
              <a:pPr algn="l"/>
              <a:t>‹#›</a:t>
            </a:fld>
            <a:endParaRPr lang="de-DE" dirty="0"/>
          </a:p>
        </p:txBody>
      </p:sp>
    </p:spTree>
    <p:extLst>
      <p:ext uri="{BB962C8B-B14F-4D97-AF65-F5344CB8AC3E}">
        <p14:creationId xmlns:p14="http://schemas.microsoft.com/office/powerpoint/2010/main" val="1331684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lvl1pPr marL="380990" indent="-380990">
              <a:buFontTx/>
              <a:buBlip>
                <a:blip r:embed="rId2"/>
              </a:buBlip>
              <a:defRPr b="1">
                <a:latin typeface="Calibri" panose="020F0502020204030204" pitchFamily="34" charset="0"/>
              </a:defRPr>
            </a:lvl1pPr>
            <a:lvl2pPr marL="501638" indent="-247644">
              <a:buFont typeface="Wingdings" panose="05000000000000000000" pitchFamily="2" charset="2"/>
              <a:buChar char="Ø"/>
              <a:defRPr sz="1900">
                <a:latin typeface="Calibri" panose="020F0502020204030204" pitchFamily="34" charset="0"/>
              </a:defRPr>
            </a:lvl2pPr>
            <a:lvl3pPr marL="1028674" indent="-220128">
              <a:buFont typeface="Courier New" panose="02070309020205020404" pitchFamily="49" charset="0"/>
              <a:buChar char="o"/>
              <a:defRPr sz="1600">
                <a:latin typeface="Calibri" panose="020F0502020204030204" pitchFamily="34" charset="0"/>
              </a:defRPr>
            </a:lvl3pPr>
            <a:lvl4pPr marL="1526079" indent="-243411">
              <a:buFont typeface="Arial" panose="020B0604020202020204" pitchFamily="34" charset="0"/>
              <a:buChar char="•"/>
              <a:defRPr sz="1600">
                <a:latin typeface="Calibri" panose="020F0502020204030204" pitchFamily="34" charset="0"/>
              </a:defRPr>
            </a:lvl4pPr>
            <a:lvl5pPr>
              <a:defRPr sz="1600">
                <a:latin typeface="Calibri" panose="020F0502020204030204" pitchFamily="34" charset="0"/>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6" name="Title 5"/>
          <p:cNvSpPr>
            <a:spLocks noGrp="1" noChangeArrowheads="1"/>
          </p:cNvSpPr>
          <p:nvPr>
            <p:ph type="title" hasCustomPrompt="1"/>
          </p:nvPr>
        </p:nvSpPr>
        <p:spPr bwMode="auto">
          <a:xfrm>
            <a:off x="143338" y="112242"/>
            <a:ext cx="9793089"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17" tIns="60958" rIns="121917" bIns="60958" numCol="1" anchor="ctr" anchorCtr="0" compatLnSpc="1">
            <a:prstTxWarp prst="textNoShape">
              <a:avLst/>
            </a:prstTxWarp>
          </a:bodyPr>
          <a:lstStyle>
            <a:lvl1pPr>
              <a:defRPr cap="small" baseline="0">
                <a:latin typeface="Calibri" panose="020F0502020204030204" pitchFamily="34" charset="0"/>
              </a:defRPr>
            </a:lvl1pPr>
          </a:lstStyle>
          <a:p>
            <a:pPr lvl="0"/>
            <a:r>
              <a:rPr lang="de-DE" altLang="en-US" dirty="0"/>
              <a:t>Überschrift</a:t>
            </a:r>
            <a:br>
              <a:rPr lang="de-DE" altLang="en-US" dirty="0"/>
            </a:br>
            <a:r>
              <a:rPr lang="de-DE" altLang="en-US" dirty="0"/>
              <a:t>Kernaussage der Folie</a:t>
            </a:r>
          </a:p>
        </p:txBody>
      </p:sp>
      <p:sp>
        <p:nvSpPr>
          <p:cNvPr id="5" name="Espace réservé du numéro de diapositive 3"/>
          <p:cNvSpPr>
            <a:spLocks noGrp="1"/>
          </p:cNvSpPr>
          <p:nvPr>
            <p:ph type="sldNum" sz="quarter" idx="4"/>
          </p:nvPr>
        </p:nvSpPr>
        <p:spPr>
          <a:xfrm>
            <a:off x="4079776" y="6405331"/>
            <a:ext cx="864096" cy="365125"/>
          </a:xfrm>
          <a:prstGeom prst="rect">
            <a:avLst/>
          </a:prstGeom>
        </p:spPr>
        <p:txBody>
          <a:bodyPr/>
          <a:lstStyle>
            <a:lvl1pPr>
              <a:defRPr sz="1900"/>
            </a:lvl1pPr>
          </a:lstStyle>
          <a:p>
            <a:fld id="{4D001BED-7851-42A0-9FB6-D4DAF5418A31}" type="slidenum">
              <a:rPr lang="fr-FR" smtClean="0">
                <a:solidFill>
                  <a:prstClr val="black">
                    <a:tint val="75000"/>
                  </a:prstClr>
                </a:solidFill>
                <a:latin typeface="Calibri" panose="020F0502020204030204"/>
              </a:rPr>
              <a:pPr/>
              <a:t>‹#›</a:t>
            </a:fld>
            <a:endParaRPr lang="fr-FR">
              <a:solidFill>
                <a:prstClr val="black">
                  <a:tint val="75000"/>
                </a:prstClr>
              </a:solidFill>
              <a:latin typeface="Calibri" panose="020F0502020204030204"/>
            </a:endParaRPr>
          </a:p>
          <a:p>
            <a:endParaRPr lang="fr-FR" sz="1600" dirty="0">
              <a:solidFill>
                <a:prstClr val="black">
                  <a:tint val="75000"/>
                </a:prstClr>
              </a:solidFill>
              <a:latin typeface="Calibri" panose="020F0502020204030204"/>
            </a:endParaRPr>
          </a:p>
        </p:txBody>
      </p:sp>
    </p:spTree>
    <p:extLst>
      <p:ext uri="{BB962C8B-B14F-4D97-AF65-F5344CB8AC3E}">
        <p14:creationId xmlns:p14="http://schemas.microsoft.com/office/powerpoint/2010/main" val="21925593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4E5D573-D6CE-43B4-B1F1-25522DD099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4C814BB-B2DB-4ADF-B52A-5BF26F65F9A8}"/>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xmlns="" id="{5B229A9B-9C19-45A1-A1C9-C088A21A52AF}"/>
              </a:ext>
            </a:extLst>
          </p:cNvPr>
          <p:cNvSpPr>
            <a:spLocks noGrp="1"/>
          </p:cNvSpPr>
          <p:nvPr>
            <p:ph type="dt" sz="half" idx="10"/>
          </p:nvPr>
        </p:nvSpPr>
        <p:spPr/>
        <p:txBody>
          <a:bodyPr/>
          <a:lstStyle/>
          <a:p>
            <a:fld id="{054AD0A8-4AF4-49FD-B920-164272762590}" type="datetimeFigureOut">
              <a:rPr lang="en-US" smtClean="0"/>
              <a:t>4/10/2018</a:t>
            </a:fld>
            <a:endParaRPr lang="en-US"/>
          </a:p>
        </p:txBody>
      </p:sp>
      <p:sp>
        <p:nvSpPr>
          <p:cNvPr id="5" name="Footer Placeholder 4">
            <a:extLst>
              <a:ext uri="{FF2B5EF4-FFF2-40B4-BE49-F238E27FC236}">
                <a16:creationId xmlns:a16="http://schemas.microsoft.com/office/drawing/2014/main" xmlns="" id="{AFD34E2E-89BD-4025-9D3C-34850C3C10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B408567-FF35-485D-A35A-236C0DA819A1}"/>
              </a:ext>
            </a:extLst>
          </p:cNvPr>
          <p:cNvSpPr>
            <a:spLocks noGrp="1"/>
          </p:cNvSpPr>
          <p:nvPr>
            <p:ph type="sldNum" sz="quarter" idx="12"/>
          </p:nvPr>
        </p:nvSpPr>
        <p:spPr/>
        <p:txBody>
          <a:bodyPr/>
          <a:lstStyle/>
          <a:p>
            <a:fld id="{0053ABC4-8F16-4806-8DDD-3894B3F5D8F0}" type="slidenum">
              <a:rPr lang="en-US" smtClean="0"/>
              <a:t>‹#›</a:t>
            </a:fld>
            <a:endParaRPr lang="en-US"/>
          </a:p>
        </p:txBody>
      </p:sp>
      <p:pic>
        <p:nvPicPr>
          <p:cNvPr id="13" name="Picture 12">
            <a:extLst>
              <a:ext uri="{FF2B5EF4-FFF2-40B4-BE49-F238E27FC236}">
                <a16:creationId xmlns:a16="http://schemas.microsoft.com/office/drawing/2014/main" xmlns="" id="{CA210926-CF90-4AF3-B0B9-E4FFD089264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245" t="77259" r="12128" b="-1837"/>
          <a:stretch/>
        </p:blipFill>
        <p:spPr>
          <a:xfrm>
            <a:off x="1" y="1310845"/>
            <a:ext cx="12192000" cy="437031"/>
          </a:xfrm>
          <a:prstGeom prst="rect">
            <a:avLst/>
          </a:prstGeom>
        </p:spPr>
      </p:pic>
      <p:pic>
        <p:nvPicPr>
          <p:cNvPr id="8" name="Picture 7">
            <a:extLst>
              <a:ext uri="{FF2B5EF4-FFF2-40B4-BE49-F238E27FC236}">
                <a16:creationId xmlns:a16="http://schemas.microsoft.com/office/drawing/2014/main" xmlns="" id="{81C8BD16-FE6F-4E04-A422-64660107F65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54541" y="6077899"/>
            <a:ext cx="2904061" cy="618818"/>
          </a:xfrm>
          <a:prstGeom prst="rect">
            <a:avLst/>
          </a:prstGeom>
        </p:spPr>
      </p:pic>
      <p:pic>
        <p:nvPicPr>
          <p:cNvPr id="9" name="Picture 8">
            <a:extLst>
              <a:ext uri="{FF2B5EF4-FFF2-40B4-BE49-F238E27FC236}">
                <a16:creationId xmlns:a16="http://schemas.microsoft.com/office/drawing/2014/main" xmlns="" id="{23168AE9-13EF-4024-8718-4C0A9091265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28850" y="6077899"/>
            <a:ext cx="4596935" cy="618818"/>
          </a:xfrm>
          <a:prstGeom prst="rect">
            <a:avLst/>
          </a:prstGeom>
        </p:spPr>
      </p:pic>
    </p:spTree>
    <p:extLst>
      <p:ext uri="{BB962C8B-B14F-4D97-AF65-F5344CB8AC3E}">
        <p14:creationId xmlns:p14="http://schemas.microsoft.com/office/powerpoint/2010/main" val="22488886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37A98A-91AF-4E61-8347-E479B97F13F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256C8B3A-E134-4DA8-9459-971CDEFBD8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xmlns="" id="{0A6CE214-4D31-426C-AAB6-0203825ECA22}"/>
              </a:ext>
            </a:extLst>
          </p:cNvPr>
          <p:cNvSpPr>
            <a:spLocks noGrp="1"/>
          </p:cNvSpPr>
          <p:nvPr>
            <p:ph type="dt" sz="half" idx="10"/>
          </p:nvPr>
        </p:nvSpPr>
        <p:spPr/>
        <p:txBody>
          <a:bodyPr/>
          <a:lstStyle/>
          <a:p>
            <a:fld id="{054AD0A8-4AF4-49FD-B920-164272762590}" type="datetimeFigureOut">
              <a:rPr lang="en-US" smtClean="0"/>
              <a:t>4/10/2018</a:t>
            </a:fld>
            <a:endParaRPr lang="en-US"/>
          </a:p>
        </p:txBody>
      </p:sp>
      <p:sp>
        <p:nvSpPr>
          <p:cNvPr id="5" name="Footer Placeholder 4">
            <a:extLst>
              <a:ext uri="{FF2B5EF4-FFF2-40B4-BE49-F238E27FC236}">
                <a16:creationId xmlns:a16="http://schemas.microsoft.com/office/drawing/2014/main" xmlns="" id="{33D124E2-D82C-4092-9537-CC14AB9BBE7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DFA6E759-3E05-4401-AFC6-F16128DA8A90}"/>
              </a:ext>
            </a:extLst>
          </p:cNvPr>
          <p:cNvSpPr>
            <a:spLocks noGrp="1"/>
          </p:cNvSpPr>
          <p:nvPr>
            <p:ph type="sldNum" sz="quarter" idx="12"/>
          </p:nvPr>
        </p:nvSpPr>
        <p:spPr/>
        <p:txBody>
          <a:bodyPr/>
          <a:lstStyle/>
          <a:p>
            <a:fld id="{0053ABC4-8F16-4806-8DDD-3894B3F5D8F0}" type="slidenum">
              <a:rPr lang="en-US" smtClean="0"/>
              <a:t>‹#›</a:t>
            </a:fld>
            <a:endParaRPr lang="en-US"/>
          </a:p>
        </p:txBody>
      </p:sp>
      <p:pic>
        <p:nvPicPr>
          <p:cNvPr id="8" name="Picture 7">
            <a:extLst>
              <a:ext uri="{FF2B5EF4-FFF2-40B4-BE49-F238E27FC236}">
                <a16:creationId xmlns:a16="http://schemas.microsoft.com/office/drawing/2014/main" xmlns="" id="{E7B5E1E0-A209-4D85-AF28-85084546B23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245" t="77259" r="12128" b="-1837"/>
          <a:stretch/>
        </p:blipFill>
        <p:spPr>
          <a:xfrm>
            <a:off x="1" y="1310845"/>
            <a:ext cx="12192000" cy="437031"/>
          </a:xfrm>
          <a:prstGeom prst="rect">
            <a:avLst/>
          </a:prstGeom>
        </p:spPr>
      </p:pic>
      <p:pic>
        <p:nvPicPr>
          <p:cNvPr id="10" name="Picture 9">
            <a:extLst>
              <a:ext uri="{FF2B5EF4-FFF2-40B4-BE49-F238E27FC236}">
                <a16:creationId xmlns:a16="http://schemas.microsoft.com/office/drawing/2014/main" xmlns="" id="{53FB41D4-B843-4978-9B41-4863BDDC706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939" y="6058729"/>
            <a:ext cx="2904061" cy="618818"/>
          </a:xfrm>
          <a:prstGeom prst="rect">
            <a:avLst/>
          </a:prstGeom>
        </p:spPr>
      </p:pic>
      <p:pic>
        <p:nvPicPr>
          <p:cNvPr id="11" name="Picture 10">
            <a:extLst>
              <a:ext uri="{FF2B5EF4-FFF2-40B4-BE49-F238E27FC236}">
                <a16:creationId xmlns:a16="http://schemas.microsoft.com/office/drawing/2014/main" xmlns="" id="{9372BD8E-E333-442C-8F30-9D57C1B12D3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756865" y="6074150"/>
            <a:ext cx="4596935" cy="618818"/>
          </a:xfrm>
          <a:prstGeom prst="rect">
            <a:avLst/>
          </a:prstGeom>
        </p:spPr>
      </p:pic>
    </p:spTree>
    <p:extLst>
      <p:ext uri="{BB962C8B-B14F-4D97-AF65-F5344CB8AC3E}">
        <p14:creationId xmlns:p14="http://schemas.microsoft.com/office/powerpoint/2010/main" val="12194766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1C5F77-6431-4D80-A4BF-AD211B7921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3F16F63-CC35-4090-BBF2-9C9C7DAF732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07693127-24CD-4ECE-A32F-11ACD307C8B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EB151CF0-E509-4023-BF54-1CC41FB1CC81}"/>
              </a:ext>
            </a:extLst>
          </p:cNvPr>
          <p:cNvSpPr>
            <a:spLocks noGrp="1"/>
          </p:cNvSpPr>
          <p:nvPr>
            <p:ph type="dt" sz="half" idx="10"/>
          </p:nvPr>
        </p:nvSpPr>
        <p:spPr/>
        <p:txBody>
          <a:bodyPr/>
          <a:lstStyle/>
          <a:p>
            <a:fld id="{054AD0A8-4AF4-49FD-B920-164272762590}" type="datetimeFigureOut">
              <a:rPr lang="en-US" smtClean="0"/>
              <a:t>4/10/2018</a:t>
            </a:fld>
            <a:endParaRPr lang="en-US"/>
          </a:p>
        </p:txBody>
      </p:sp>
      <p:sp>
        <p:nvSpPr>
          <p:cNvPr id="6" name="Footer Placeholder 5">
            <a:extLst>
              <a:ext uri="{FF2B5EF4-FFF2-40B4-BE49-F238E27FC236}">
                <a16:creationId xmlns:a16="http://schemas.microsoft.com/office/drawing/2014/main" xmlns="" id="{5A967834-00FD-4047-B5F8-32A5671F63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73145D7-FCA1-4F78-8B39-39EFEE181826}"/>
              </a:ext>
            </a:extLst>
          </p:cNvPr>
          <p:cNvSpPr>
            <a:spLocks noGrp="1"/>
          </p:cNvSpPr>
          <p:nvPr>
            <p:ph type="sldNum" sz="quarter" idx="12"/>
          </p:nvPr>
        </p:nvSpPr>
        <p:spPr/>
        <p:txBody>
          <a:bodyPr/>
          <a:lstStyle/>
          <a:p>
            <a:fld id="{0053ABC4-8F16-4806-8DDD-3894B3F5D8F0}" type="slidenum">
              <a:rPr lang="en-US" smtClean="0"/>
              <a:t>‹#›</a:t>
            </a:fld>
            <a:endParaRPr lang="en-US"/>
          </a:p>
        </p:txBody>
      </p:sp>
      <p:pic>
        <p:nvPicPr>
          <p:cNvPr id="13" name="Picture 12">
            <a:extLst>
              <a:ext uri="{FF2B5EF4-FFF2-40B4-BE49-F238E27FC236}">
                <a16:creationId xmlns:a16="http://schemas.microsoft.com/office/drawing/2014/main" xmlns="" id="{9825AC73-66E9-49D5-BDB0-E0B2D37BBE1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245" t="77259" r="12128" b="-1837"/>
          <a:stretch/>
        </p:blipFill>
        <p:spPr>
          <a:xfrm>
            <a:off x="1" y="1310845"/>
            <a:ext cx="12192000" cy="437031"/>
          </a:xfrm>
          <a:prstGeom prst="rect">
            <a:avLst/>
          </a:prstGeom>
        </p:spPr>
      </p:pic>
      <p:pic>
        <p:nvPicPr>
          <p:cNvPr id="16" name="Picture 15">
            <a:extLst>
              <a:ext uri="{FF2B5EF4-FFF2-40B4-BE49-F238E27FC236}">
                <a16:creationId xmlns:a16="http://schemas.microsoft.com/office/drawing/2014/main" xmlns="" id="{D8799802-171E-4FA4-8A41-1228D5739AD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54541" y="6077899"/>
            <a:ext cx="2904061" cy="618818"/>
          </a:xfrm>
          <a:prstGeom prst="rect">
            <a:avLst/>
          </a:prstGeom>
        </p:spPr>
      </p:pic>
      <p:pic>
        <p:nvPicPr>
          <p:cNvPr id="17" name="Picture 16">
            <a:extLst>
              <a:ext uri="{FF2B5EF4-FFF2-40B4-BE49-F238E27FC236}">
                <a16:creationId xmlns:a16="http://schemas.microsoft.com/office/drawing/2014/main" xmlns="" id="{A538FDD9-D4FC-41FA-9FB0-5121253C2AA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28850" y="6077899"/>
            <a:ext cx="4596935" cy="618818"/>
          </a:xfrm>
          <a:prstGeom prst="rect">
            <a:avLst/>
          </a:prstGeom>
        </p:spPr>
      </p:pic>
    </p:spTree>
    <p:extLst>
      <p:ext uri="{BB962C8B-B14F-4D97-AF65-F5344CB8AC3E}">
        <p14:creationId xmlns:p14="http://schemas.microsoft.com/office/powerpoint/2010/main" val="29843392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EC0CF7-7105-471D-AB20-4EA2465D1E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10343273-DE59-4015-8DF8-06564347F3D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B1FF9330-D954-45CE-88F7-1DC43ED5BCD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E8623CB6-60FD-4DC3-8382-D2B3218960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F542F9C3-50EC-4B67-8A76-7AA8C1BB94C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EC52455-D567-4F4A-A831-94E057C9C850}"/>
              </a:ext>
            </a:extLst>
          </p:cNvPr>
          <p:cNvSpPr>
            <a:spLocks noGrp="1"/>
          </p:cNvSpPr>
          <p:nvPr>
            <p:ph type="dt" sz="half" idx="10"/>
          </p:nvPr>
        </p:nvSpPr>
        <p:spPr/>
        <p:txBody>
          <a:bodyPr/>
          <a:lstStyle/>
          <a:p>
            <a:fld id="{054AD0A8-4AF4-49FD-B920-164272762590}" type="datetimeFigureOut">
              <a:rPr lang="en-US" smtClean="0"/>
              <a:t>4/10/2018</a:t>
            </a:fld>
            <a:endParaRPr lang="en-US"/>
          </a:p>
        </p:txBody>
      </p:sp>
      <p:sp>
        <p:nvSpPr>
          <p:cNvPr id="8" name="Footer Placeholder 7">
            <a:extLst>
              <a:ext uri="{FF2B5EF4-FFF2-40B4-BE49-F238E27FC236}">
                <a16:creationId xmlns:a16="http://schemas.microsoft.com/office/drawing/2014/main" xmlns="" id="{915A7B6E-04CE-407A-86FE-C5E0473AAC9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DF108D7A-C77D-40DB-85E2-94BCC87A550F}"/>
              </a:ext>
            </a:extLst>
          </p:cNvPr>
          <p:cNvSpPr>
            <a:spLocks noGrp="1"/>
          </p:cNvSpPr>
          <p:nvPr>
            <p:ph type="sldNum" sz="quarter" idx="12"/>
          </p:nvPr>
        </p:nvSpPr>
        <p:spPr/>
        <p:txBody>
          <a:bodyPr/>
          <a:lstStyle/>
          <a:p>
            <a:fld id="{0053ABC4-8F16-4806-8DDD-3894B3F5D8F0}" type="slidenum">
              <a:rPr lang="en-US" smtClean="0"/>
              <a:t>‹#›</a:t>
            </a:fld>
            <a:endParaRPr lang="en-US"/>
          </a:p>
        </p:txBody>
      </p:sp>
      <p:pic>
        <p:nvPicPr>
          <p:cNvPr id="12" name="Picture 11">
            <a:extLst>
              <a:ext uri="{FF2B5EF4-FFF2-40B4-BE49-F238E27FC236}">
                <a16:creationId xmlns:a16="http://schemas.microsoft.com/office/drawing/2014/main" xmlns="" id="{FAA4CA5A-D4B9-40A7-BF0C-BC26DEE3125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54541" y="6077899"/>
            <a:ext cx="2904061" cy="618818"/>
          </a:xfrm>
          <a:prstGeom prst="rect">
            <a:avLst/>
          </a:prstGeom>
        </p:spPr>
      </p:pic>
      <p:pic>
        <p:nvPicPr>
          <p:cNvPr id="13" name="Picture 12">
            <a:extLst>
              <a:ext uri="{FF2B5EF4-FFF2-40B4-BE49-F238E27FC236}">
                <a16:creationId xmlns:a16="http://schemas.microsoft.com/office/drawing/2014/main" xmlns="" id="{C0D0590D-E37E-476B-988E-78FA7D22E7E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28850" y="6077899"/>
            <a:ext cx="4596935" cy="618818"/>
          </a:xfrm>
          <a:prstGeom prst="rect">
            <a:avLst/>
          </a:prstGeom>
        </p:spPr>
      </p:pic>
    </p:spTree>
    <p:extLst>
      <p:ext uri="{BB962C8B-B14F-4D97-AF65-F5344CB8AC3E}">
        <p14:creationId xmlns:p14="http://schemas.microsoft.com/office/powerpoint/2010/main" val="33413705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0EA7DA7-D85F-40D7-A4D8-ED66729BD7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8C730E8B-313B-4176-8DD5-2086942F6305}"/>
              </a:ext>
            </a:extLst>
          </p:cNvPr>
          <p:cNvSpPr>
            <a:spLocks noGrp="1"/>
          </p:cNvSpPr>
          <p:nvPr>
            <p:ph type="dt" sz="half" idx="10"/>
          </p:nvPr>
        </p:nvSpPr>
        <p:spPr/>
        <p:txBody>
          <a:bodyPr/>
          <a:lstStyle/>
          <a:p>
            <a:fld id="{054AD0A8-4AF4-49FD-B920-164272762590}" type="datetimeFigureOut">
              <a:rPr lang="en-US" smtClean="0"/>
              <a:t>4/10/2018</a:t>
            </a:fld>
            <a:endParaRPr lang="en-US"/>
          </a:p>
        </p:txBody>
      </p:sp>
      <p:sp>
        <p:nvSpPr>
          <p:cNvPr id="4" name="Footer Placeholder 3">
            <a:extLst>
              <a:ext uri="{FF2B5EF4-FFF2-40B4-BE49-F238E27FC236}">
                <a16:creationId xmlns:a16="http://schemas.microsoft.com/office/drawing/2014/main" xmlns="" id="{1FC5F228-9938-488E-9455-EC36B66C637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35DC3079-D93F-4838-AD20-7B28E0B11153}"/>
              </a:ext>
            </a:extLst>
          </p:cNvPr>
          <p:cNvSpPr>
            <a:spLocks noGrp="1"/>
          </p:cNvSpPr>
          <p:nvPr>
            <p:ph type="sldNum" sz="quarter" idx="12"/>
          </p:nvPr>
        </p:nvSpPr>
        <p:spPr/>
        <p:txBody>
          <a:bodyPr/>
          <a:lstStyle/>
          <a:p>
            <a:fld id="{0053ABC4-8F16-4806-8DDD-3894B3F5D8F0}" type="slidenum">
              <a:rPr lang="en-US" smtClean="0"/>
              <a:t>‹#›</a:t>
            </a:fld>
            <a:endParaRPr lang="en-US"/>
          </a:p>
        </p:txBody>
      </p:sp>
      <p:pic>
        <p:nvPicPr>
          <p:cNvPr id="8" name="Picture 7">
            <a:extLst>
              <a:ext uri="{FF2B5EF4-FFF2-40B4-BE49-F238E27FC236}">
                <a16:creationId xmlns:a16="http://schemas.microsoft.com/office/drawing/2014/main" xmlns="" id="{407BB373-8C90-4C8A-B8B8-2153A0CB103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245" t="77259" r="12128" b="-1837"/>
          <a:stretch/>
        </p:blipFill>
        <p:spPr>
          <a:xfrm>
            <a:off x="1" y="1310845"/>
            <a:ext cx="12192000" cy="437031"/>
          </a:xfrm>
          <a:prstGeom prst="rect">
            <a:avLst/>
          </a:prstGeom>
        </p:spPr>
      </p:pic>
      <p:pic>
        <p:nvPicPr>
          <p:cNvPr id="12" name="Picture 11">
            <a:extLst>
              <a:ext uri="{FF2B5EF4-FFF2-40B4-BE49-F238E27FC236}">
                <a16:creationId xmlns:a16="http://schemas.microsoft.com/office/drawing/2014/main" xmlns="" id="{CB679CC8-9966-496F-9F58-D1BF5E23D7D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54541" y="6077899"/>
            <a:ext cx="2904061" cy="618818"/>
          </a:xfrm>
          <a:prstGeom prst="rect">
            <a:avLst/>
          </a:prstGeom>
        </p:spPr>
      </p:pic>
      <p:pic>
        <p:nvPicPr>
          <p:cNvPr id="13" name="Picture 12">
            <a:extLst>
              <a:ext uri="{FF2B5EF4-FFF2-40B4-BE49-F238E27FC236}">
                <a16:creationId xmlns:a16="http://schemas.microsoft.com/office/drawing/2014/main" xmlns="" id="{3C5AE3F8-F7D1-4681-99D2-C55952022A4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28850" y="6077899"/>
            <a:ext cx="4596935" cy="618818"/>
          </a:xfrm>
          <a:prstGeom prst="rect">
            <a:avLst/>
          </a:prstGeom>
        </p:spPr>
      </p:pic>
    </p:spTree>
    <p:extLst>
      <p:ext uri="{BB962C8B-B14F-4D97-AF65-F5344CB8AC3E}">
        <p14:creationId xmlns:p14="http://schemas.microsoft.com/office/powerpoint/2010/main" val="10591498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0CD21A7-D312-4820-9241-71E4E54264C9}"/>
              </a:ext>
            </a:extLst>
          </p:cNvPr>
          <p:cNvSpPr>
            <a:spLocks noGrp="1"/>
          </p:cNvSpPr>
          <p:nvPr>
            <p:ph type="dt" sz="half" idx="10"/>
          </p:nvPr>
        </p:nvSpPr>
        <p:spPr/>
        <p:txBody>
          <a:bodyPr/>
          <a:lstStyle/>
          <a:p>
            <a:fld id="{054AD0A8-4AF4-49FD-B920-164272762590}" type="datetimeFigureOut">
              <a:rPr lang="en-US" smtClean="0"/>
              <a:t>4/10/2018</a:t>
            </a:fld>
            <a:endParaRPr lang="en-US"/>
          </a:p>
        </p:txBody>
      </p:sp>
      <p:sp>
        <p:nvSpPr>
          <p:cNvPr id="3" name="Footer Placeholder 2">
            <a:extLst>
              <a:ext uri="{FF2B5EF4-FFF2-40B4-BE49-F238E27FC236}">
                <a16:creationId xmlns:a16="http://schemas.microsoft.com/office/drawing/2014/main" xmlns="" id="{DE702BB7-B18E-488B-9105-C3D5554D7FA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F1203ECB-383C-4473-8081-B9C602B76CBB}"/>
              </a:ext>
            </a:extLst>
          </p:cNvPr>
          <p:cNvSpPr>
            <a:spLocks noGrp="1"/>
          </p:cNvSpPr>
          <p:nvPr>
            <p:ph type="sldNum" sz="quarter" idx="12"/>
          </p:nvPr>
        </p:nvSpPr>
        <p:spPr/>
        <p:txBody>
          <a:bodyPr/>
          <a:lstStyle/>
          <a:p>
            <a:fld id="{0053ABC4-8F16-4806-8DDD-3894B3F5D8F0}" type="slidenum">
              <a:rPr lang="en-US" smtClean="0"/>
              <a:t>‹#›</a:t>
            </a:fld>
            <a:endParaRPr lang="en-US"/>
          </a:p>
        </p:txBody>
      </p:sp>
      <p:pic>
        <p:nvPicPr>
          <p:cNvPr id="7" name="Picture 6">
            <a:extLst>
              <a:ext uri="{FF2B5EF4-FFF2-40B4-BE49-F238E27FC236}">
                <a16:creationId xmlns:a16="http://schemas.microsoft.com/office/drawing/2014/main" xmlns="" id="{E83BF858-6C1D-48C6-901C-2FE19576090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245" t="77259" r="12128" b="-1837"/>
          <a:stretch/>
        </p:blipFill>
        <p:spPr>
          <a:xfrm>
            <a:off x="1" y="1310845"/>
            <a:ext cx="12192000" cy="437031"/>
          </a:xfrm>
          <a:prstGeom prst="rect">
            <a:avLst/>
          </a:prstGeom>
        </p:spPr>
      </p:pic>
      <p:pic>
        <p:nvPicPr>
          <p:cNvPr id="11" name="Picture 10">
            <a:extLst>
              <a:ext uri="{FF2B5EF4-FFF2-40B4-BE49-F238E27FC236}">
                <a16:creationId xmlns:a16="http://schemas.microsoft.com/office/drawing/2014/main" xmlns="" id="{1B232555-E105-4757-A59C-FA8BD5DA816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54541" y="6077899"/>
            <a:ext cx="2904061" cy="618818"/>
          </a:xfrm>
          <a:prstGeom prst="rect">
            <a:avLst/>
          </a:prstGeom>
        </p:spPr>
      </p:pic>
      <p:pic>
        <p:nvPicPr>
          <p:cNvPr id="12" name="Picture 11">
            <a:extLst>
              <a:ext uri="{FF2B5EF4-FFF2-40B4-BE49-F238E27FC236}">
                <a16:creationId xmlns:a16="http://schemas.microsoft.com/office/drawing/2014/main" xmlns="" id="{39C2B8C7-A87F-408C-B7DB-3961EA60843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28850" y="6077899"/>
            <a:ext cx="4596935" cy="618818"/>
          </a:xfrm>
          <a:prstGeom prst="rect">
            <a:avLst/>
          </a:prstGeom>
        </p:spPr>
      </p:pic>
    </p:spTree>
    <p:extLst>
      <p:ext uri="{BB962C8B-B14F-4D97-AF65-F5344CB8AC3E}">
        <p14:creationId xmlns:p14="http://schemas.microsoft.com/office/powerpoint/2010/main" val="22112223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A692D4-D807-4018-A8B4-AA752602D6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D62920E8-225C-4871-BFB6-A8BA87A48D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A94ECE82-4BF0-4DC9-B5F7-C35D02F864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611AA483-B8BC-4DFD-9A2D-5348E55AE8F2}"/>
              </a:ext>
            </a:extLst>
          </p:cNvPr>
          <p:cNvSpPr>
            <a:spLocks noGrp="1"/>
          </p:cNvSpPr>
          <p:nvPr>
            <p:ph type="dt" sz="half" idx="10"/>
          </p:nvPr>
        </p:nvSpPr>
        <p:spPr/>
        <p:txBody>
          <a:bodyPr/>
          <a:lstStyle/>
          <a:p>
            <a:fld id="{054AD0A8-4AF4-49FD-B920-164272762590}" type="datetimeFigureOut">
              <a:rPr lang="en-US" smtClean="0"/>
              <a:t>4/10/2018</a:t>
            </a:fld>
            <a:endParaRPr lang="en-US"/>
          </a:p>
        </p:txBody>
      </p:sp>
      <p:sp>
        <p:nvSpPr>
          <p:cNvPr id="6" name="Footer Placeholder 5">
            <a:extLst>
              <a:ext uri="{FF2B5EF4-FFF2-40B4-BE49-F238E27FC236}">
                <a16:creationId xmlns:a16="http://schemas.microsoft.com/office/drawing/2014/main" xmlns="" id="{8E8CEB8D-BE4A-4C51-9B70-861692CD12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0061DF5-9E76-4E1C-BFA9-7890E6919206}"/>
              </a:ext>
            </a:extLst>
          </p:cNvPr>
          <p:cNvSpPr>
            <a:spLocks noGrp="1"/>
          </p:cNvSpPr>
          <p:nvPr>
            <p:ph type="sldNum" sz="quarter" idx="12"/>
          </p:nvPr>
        </p:nvSpPr>
        <p:spPr/>
        <p:txBody>
          <a:bodyPr/>
          <a:lstStyle/>
          <a:p>
            <a:fld id="{0053ABC4-8F16-4806-8DDD-3894B3F5D8F0}" type="slidenum">
              <a:rPr lang="en-US" smtClean="0"/>
              <a:t>‹#›</a:t>
            </a:fld>
            <a:endParaRPr lang="en-US"/>
          </a:p>
        </p:txBody>
      </p:sp>
      <p:pic>
        <p:nvPicPr>
          <p:cNvPr id="10" name="Picture 9">
            <a:extLst>
              <a:ext uri="{FF2B5EF4-FFF2-40B4-BE49-F238E27FC236}">
                <a16:creationId xmlns:a16="http://schemas.microsoft.com/office/drawing/2014/main" xmlns="" id="{21BB56E6-50C1-4EE2-94DB-2C3204D4950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245" t="77259" r="12128" b="-1837"/>
          <a:stretch/>
        </p:blipFill>
        <p:spPr>
          <a:xfrm>
            <a:off x="1" y="1310845"/>
            <a:ext cx="12192000" cy="437031"/>
          </a:xfrm>
          <a:prstGeom prst="rect">
            <a:avLst/>
          </a:prstGeom>
        </p:spPr>
      </p:pic>
      <p:pic>
        <p:nvPicPr>
          <p:cNvPr id="14" name="Picture 13">
            <a:extLst>
              <a:ext uri="{FF2B5EF4-FFF2-40B4-BE49-F238E27FC236}">
                <a16:creationId xmlns:a16="http://schemas.microsoft.com/office/drawing/2014/main" xmlns="" id="{9C00F1B6-14E8-4DEB-BF7D-FF183184479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54541" y="6077899"/>
            <a:ext cx="2904061" cy="618818"/>
          </a:xfrm>
          <a:prstGeom prst="rect">
            <a:avLst/>
          </a:prstGeom>
        </p:spPr>
      </p:pic>
      <p:pic>
        <p:nvPicPr>
          <p:cNvPr id="15" name="Picture 14">
            <a:extLst>
              <a:ext uri="{FF2B5EF4-FFF2-40B4-BE49-F238E27FC236}">
                <a16:creationId xmlns:a16="http://schemas.microsoft.com/office/drawing/2014/main" xmlns="" id="{48726725-AD1E-4CD1-AA87-F0A38B27606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28850" y="6077899"/>
            <a:ext cx="4596935" cy="618818"/>
          </a:xfrm>
          <a:prstGeom prst="rect">
            <a:avLst/>
          </a:prstGeom>
        </p:spPr>
      </p:pic>
    </p:spTree>
    <p:extLst>
      <p:ext uri="{BB962C8B-B14F-4D97-AF65-F5344CB8AC3E}">
        <p14:creationId xmlns:p14="http://schemas.microsoft.com/office/powerpoint/2010/main" val="2201060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204BC0E-DD6C-4452-9278-2CB0E219CB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DC364EB-13E3-40FF-BF52-A2760ADA733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376047A2-7D6D-4079-A73B-3F6C5DE783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02E9F1FF-DE3C-4EA6-B17A-E80FC2D3B5CF}"/>
              </a:ext>
            </a:extLst>
          </p:cNvPr>
          <p:cNvSpPr>
            <a:spLocks noGrp="1"/>
          </p:cNvSpPr>
          <p:nvPr>
            <p:ph type="dt" sz="half" idx="10"/>
          </p:nvPr>
        </p:nvSpPr>
        <p:spPr/>
        <p:txBody>
          <a:bodyPr/>
          <a:lstStyle/>
          <a:p>
            <a:fld id="{054AD0A8-4AF4-49FD-B920-164272762590}" type="datetimeFigureOut">
              <a:rPr lang="en-US" smtClean="0"/>
              <a:t>4/10/2018</a:t>
            </a:fld>
            <a:endParaRPr lang="en-US"/>
          </a:p>
        </p:txBody>
      </p:sp>
      <p:sp>
        <p:nvSpPr>
          <p:cNvPr id="6" name="Footer Placeholder 5">
            <a:extLst>
              <a:ext uri="{FF2B5EF4-FFF2-40B4-BE49-F238E27FC236}">
                <a16:creationId xmlns:a16="http://schemas.microsoft.com/office/drawing/2014/main" xmlns="" id="{B91D1DE3-B4B4-4313-8FB4-3C5B9D0D89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2E25F50C-06BA-4A59-8062-22603D87EB9F}"/>
              </a:ext>
            </a:extLst>
          </p:cNvPr>
          <p:cNvSpPr>
            <a:spLocks noGrp="1"/>
          </p:cNvSpPr>
          <p:nvPr>
            <p:ph type="sldNum" sz="quarter" idx="12"/>
          </p:nvPr>
        </p:nvSpPr>
        <p:spPr/>
        <p:txBody>
          <a:bodyPr/>
          <a:lstStyle/>
          <a:p>
            <a:fld id="{0053ABC4-8F16-4806-8DDD-3894B3F5D8F0}" type="slidenum">
              <a:rPr lang="en-US" smtClean="0"/>
              <a:t>‹#›</a:t>
            </a:fld>
            <a:endParaRPr lang="en-US"/>
          </a:p>
        </p:txBody>
      </p:sp>
      <p:pic>
        <p:nvPicPr>
          <p:cNvPr id="10" name="Picture 9">
            <a:extLst>
              <a:ext uri="{FF2B5EF4-FFF2-40B4-BE49-F238E27FC236}">
                <a16:creationId xmlns:a16="http://schemas.microsoft.com/office/drawing/2014/main" xmlns="" id="{C04D76C8-A51B-4269-82D9-58D273ECB9E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245" t="77259" r="12128" b="-1837"/>
          <a:stretch/>
        </p:blipFill>
        <p:spPr>
          <a:xfrm>
            <a:off x="1" y="1310845"/>
            <a:ext cx="12192000" cy="437031"/>
          </a:xfrm>
          <a:prstGeom prst="rect">
            <a:avLst/>
          </a:prstGeom>
        </p:spPr>
      </p:pic>
      <p:pic>
        <p:nvPicPr>
          <p:cNvPr id="14" name="Picture 13">
            <a:extLst>
              <a:ext uri="{FF2B5EF4-FFF2-40B4-BE49-F238E27FC236}">
                <a16:creationId xmlns:a16="http://schemas.microsoft.com/office/drawing/2014/main" xmlns="" id="{99880D3C-93B1-4028-B021-FE2072F86D1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54541" y="6077899"/>
            <a:ext cx="2904061" cy="618818"/>
          </a:xfrm>
          <a:prstGeom prst="rect">
            <a:avLst/>
          </a:prstGeom>
        </p:spPr>
      </p:pic>
      <p:pic>
        <p:nvPicPr>
          <p:cNvPr id="15" name="Picture 14">
            <a:extLst>
              <a:ext uri="{FF2B5EF4-FFF2-40B4-BE49-F238E27FC236}">
                <a16:creationId xmlns:a16="http://schemas.microsoft.com/office/drawing/2014/main" xmlns="" id="{AA6CEDDD-B013-4E63-8CF3-10D092D68CA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28850" y="6077899"/>
            <a:ext cx="4596935" cy="618818"/>
          </a:xfrm>
          <a:prstGeom prst="rect">
            <a:avLst/>
          </a:prstGeom>
        </p:spPr>
      </p:pic>
    </p:spTree>
    <p:extLst>
      <p:ext uri="{BB962C8B-B14F-4D97-AF65-F5344CB8AC3E}">
        <p14:creationId xmlns:p14="http://schemas.microsoft.com/office/powerpoint/2010/main" val="28958494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FBE530E-F7E3-4947-908C-69911D541D9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A54FD0FF-FDB3-4661-8C82-E173ECDC8F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7C8D03E-5AE3-4C88-AC06-3FAF20C9737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4AD0A8-4AF4-49FD-B920-164272762590}" type="datetimeFigureOut">
              <a:rPr lang="en-US" smtClean="0"/>
              <a:t>4/10/2018</a:t>
            </a:fld>
            <a:endParaRPr lang="en-US"/>
          </a:p>
        </p:txBody>
      </p:sp>
      <p:sp>
        <p:nvSpPr>
          <p:cNvPr id="5" name="Footer Placeholder 4">
            <a:extLst>
              <a:ext uri="{FF2B5EF4-FFF2-40B4-BE49-F238E27FC236}">
                <a16:creationId xmlns:a16="http://schemas.microsoft.com/office/drawing/2014/main" xmlns="" id="{770C9224-1DB6-4E93-A5B4-006E4B8EF4A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B32CEFB2-F5A4-4383-BDF0-10D10C1690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53ABC4-8F16-4806-8DDD-3894B3F5D8F0}" type="slidenum">
              <a:rPr lang="en-US" smtClean="0"/>
              <a:t>‹#›</a:t>
            </a:fld>
            <a:endParaRPr lang="en-US"/>
          </a:p>
        </p:txBody>
      </p:sp>
    </p:spTree>
    <p:extLst>
      <p:ext uri="{BB962C8B-B14F-4D97-AF65-F5344CB8AC3E}">
        <p14:creationId xmlns:p14="http://schemas.microsoft.com/office/powerpoint/2010/main" val="3610059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9.png"/><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8.jpg"/><Relationship Id="rId5" Type="http://schemas.openxmlformats.org/officeDocument/2006/relationships/image" Target="../media/image2.jpg"/><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295.png"/><Relationship Id="rId2" Type="http://schemas.openxmlformats.org/officeDocument/2006/relationships/image" Target="../media/image294.png"/><Relationship Id="rId1" Type="http://schemas.openxmlformats.org/officeDocument/2006/relationships/slideLayout" Target="../slideLayouts/slideLayout6.xml"/><Relationship Id="rId5" Type="http://schemas.openxmlformats.org/officeDocument/2006/relationships/image" Target="../media/image297.png"/><Relationship Id="rId4" Type="http://schemas.openxmlformats.org/officeDocument/2006/relationships/image" Target="../media/image296.png"/></Relationships>
</file>

<file path=ppt/slides/_rels/slide102.xml.rels><?xml version="1.0" encoding="UTF-8" standalone="yes"?>
<Relationships xmlns="http://schemas.openxmlformats.org/package/2006/relationships"><Relationship Id="rId2" Type="http://schemas.openxmlformats.org/officeDocument/2006/relationships/image" Target="../media/image298.png"/><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300.jpeg"/><Relationship Id="rId4" Type="http://schemas.openxmlformats.org/officeDocument/2006/relationships/image" Target="../media/image299.png"/></Relationships>
</file>

<file path=ppt/slides/_rels/slide104.xml.rels><?xml version="1.0" encoding="UTF-8" standalone="yes"?>
<Relationships xmlns="http://schemas.openxmlformats.org/package/2006/relationships"><Relationship Id="rId3" Type="http://schemas.openxmlformats.org/officeDocument/2006/relationships/image" Target="../media/image302.png"/><Relationship Id="rId2" Type="http://schemas.openxmlformats.org/officeDocument/2006/relationships/image" Target="../media/image301.jpeg"/><Relationship Id="rId1" Type="http://schemas.openxmlformats.org/officeDocument/2006/relationships/slideLayout" Target="../slideLayouts/slideLayout2.xml"/><Relationship Id="rId5" Type="http://schemas.openxmlformats.org/officeDocument/2006/relationships/image" Target="../media/image304.png"/><Relationship Id="rId4" Type="http://schemas.openxmlformats.org/officeDocument/2006/relationships/image" Target="../media/image303.png"/></Relationships>
</file>

<file path=ppt/slides/_rels/slide105.xml.rels><?xml version="1.0" encoding="UTF-8" standalone="yes"?>
<Relationships xmlns="http://schemas.openxmlformats.org/package/2006/relationships"><Relationship Id="rId8" Type="http://schemas.openxmlformats.org/officeDocument/2006/relationships/image" Target="../media/image309.png"/><Relationship Id="rId3" Type="http://schemas.openxmlformats.org/officeDocument/2006/relationships/image" Target="../media/image305.jpeg"/><Relationship Id="rId7" Type="http://schemas.openxmlformats.org/officeDocument/2006/relationships/image" Target="../media/image308.png"/><Relationship Id="rId2" Type="http://schemas.openxmlformats.org/officeDocument/2006/relationships/image" Target="../media/image303.png"/><Relationship Id="rId1" Type="http://schemas.openxmlformats.org/officeDocument/2006/relationships/slideLayout" Target="../slideLayouts/slideLayout2.xml"/><Relationship Id="rId6" Type="http://schemas.openxmlformats.org/officeDocument/2006/relationships/image" Target="../media/image307.png"/><Relationship Id="rId5" Type="http://schemas.openxmlformats.org/officeDocument/2006/relationships/image" Target="../media/image306.png"/><Relationship Id="rId10" Type="http://schemas.openxmlformats.org/officeDocument/2006/relationships/image" Target="../media/image311.png"/><Relationship Id="rId4" Type="http://schemas.openxmlformats.org/officeDocument/2006/relationships/image" Target="../media/image299.png"/><Relationship Id="rId9" Type="http://schemas.openxmlformats.org/officeDocument/2006/relationships/image" Target="../media/image310.png"/></Relationships>
</file>

<file path=ppt/slides/_rels/slide106.xml.rels><?xml version="1.0" encoding="UTF-8" standalone="yes"?>
<Relationships xmlns="http://schemas.openxmlformats.org/package/2006/relationships"><Relationship Id="rId8" Type="http://schemas.openxmlformats.org/officeDocument/2006/relationships/image" Target="../media/image316.jpeg"/><Relationship Id="rId3" Type="http://schemas.openxmlformats.org/officeDocument/2006/relationships/image" Target="../media/image312.png"/><Relationship Id="rId7" Type="http://schemas.openxmlformats.org/officeDocument/2006/relationships/image" Target="../media/image315.jpeg"/><Relationship Id="rId2" Type="http://schemas.openxmlformats.org/officeDocument/2006/relationships/image" Target="../media/image303.png"/><Relationship Id="rId1" Type="http://schemas.openxmlformats.org/officeDocument/2006/relationships/slideLayout" Target="../slideLayouts/slideLayout2.xml"/><Relationship Id="rId6" Type="http://schemas.openxmlformats.org/officeDocument/2006/relationships/image" Target="../media/image314.png"/><Relationship Id="rId5" Type="http://schemas.openxmlformats.org/officeDocument/2006/relationships/image" Target="../media/image307.png"/><Relationship Id="rId4" Type="http://schemas.openxmlformats.org/officeDocument/2006/relationships/image" Target="../media/image313.png"/><Relationship Id="rId9" Type="http://schemas.openxmlformats.org/officeDocument/2006/relationships/image" Target="../media/image317.jpeg"/></Relationships>
</file>

<file path=ppt/slides/_rels/slide107.xml.rels><?xml version="1.0" encoding="UTF-8" standalone="yes"?>
<Relationships xmlns="http://schemas.openxmlformats.org/package/2006/relationships"><Relationship Id="rId3" Type="http://schemas.openxmlformats.org/officeDocument/2006/relationships/image" Target="../media/image318.png"/><Relationship Id="rId2" Type="http://schemas.openxmlformats.org/officeDocument/2006/relationships/image" Target="../media/image303.png"/><Relationship Id="rId1" Type="http://schemas.openxmlformats.org/officeDocument/2006/relationships/slideLayout" Target="../slideLayouts/slideLayout2.xml"/><Relationship Id="rId5" Type="http://schemas.openxmlformats.org/officeDocument/2006/relationships/image" Target="../media/image320.png"/><Relationship Id="rId4" Type="http://schemas.openxmlformats.org/officeDocument/2006/relationships/image" Target="../media/image319.png"/></Relationships>
</file>

<file path=ppt/slides/_rels/slide10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03.png"/><Relationship Id="rId1" Type="http://schemas.openxmlformats.org/officeDocument/2006/relationships/slideLayout" Target="../slideLayouts/slideLayout2.xml"/><Relationship Id="rId4" Type="http://schemas.openxmlformats.org/officeDocument/2006/relationships/image" Target="../media/image299.png"/></Relationships>
</file>

<file path=ppt/slides/_rels/slide109.xml.rels><?xml version="1.0" encoding="UTF-8" standalone="yes"?>
<Relationships xmlns="http://schemas.openxmlformats.org/package/2006/relationships"><Relationship Id="rId3" Type="http://schemas.openxmlformats.org/officeDocument/2006/relationships/image" Target="../media/image321.jpg"/><Relationship Id="rId2" Type="http://schemas.openxmlformats.org/officeDocument/2006/relationships/image" Target="../media/image30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300.jpeg"/><Relationship Id="rId4" Type="http://schemas.openxmlformats.org/officeDocument/2006/relationships/image" Target="../media/image299.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ma"/><Relationship Id="rId1" Type="http://schemas.microsoft.com/office/2007/relationships/media" Target="../media/media1.wma"/><Relationship Id="rId5" Type="http://schemas.openxmlformats.org/officeDocument/2006/relationships/image" Target="../media/image9.png"/><Relationship Id="rId4" Type="http://schemas.openxmlformats.org/officeDocument/2006/relationships/image" Target="../media/image322.jpeg"/></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opentravelmodel.net/pubs/specifications/Specifications.html"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www.opentravel.org/Join/" TargetMode="External"/><Relationship Id="rId2" Type="http://schemas.openxmlformats.org/officeDocument/2006/relationships/hyperlink" Target="mailto:info@opentravel.org" TargetMode="Externa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35.jpg"/><Relationship Id="rId4" Type="http://schemas.openxmlformats.org/officeDocument/2006/relationships/image" Target="../media/image3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ma"/><Relationship Id="rId1" Type="http://schemas.microsoft.com/office/2007/relationships/media" Target="../media/media1.wma"/><Relationship Id="rId4" Type="http://schemas.openxmlformats.org/officeDocument/2006/relationships/image" Target="../media/image9.png"/></Relationships>
</file>

<file path=ppt/slides/_rels/slide38.xml.rels><?xml version="1.0" encoding="UTF-8" standalone="yes"?>
<Relationships xmlns="http://schemas.openxmlformats.org/package/2006/relationships"><Relationship Id="rId8" Type="http://schemas.openxmlformats.org/officeDocument/2006/relationships/image" Target="../media/image52.jpg"/><Relationship Id="rId3" Type="http://schemas.openxmlformats.org/officeDocument/2006/relationships/image" Target="../media/image47.jpeg"/><Relationship Id="rId7" Type="http://schemas.openxmlformats.org/officeDocument/2006/relationships/image" Target="../media/image51.jpg"/><Relationship Id="rId2"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g"/><Relationship Id="rId4" Type="http://schemas.openxmlformats.org/officeDocument/2006/relationships/image" Target="../media/image48.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ma"/><Relationship Id="rId1" Type="http://schemas.microsoft.com/office/2007/relationships/media" Target="../media/media1.wma"/><Relationship Id="rId4" Type="http://schemas.openxmlformats.org/officeDocument/2006/relationships/image" Target="../media/image9.png"/></Relationships>
</file>

<file path=ppt/slides/_rels/slide4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36.jpg"/><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49.jpg"/></Relationships>
</file>

<file path=ppt/slides/_rels/slide4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emf"/></Relationships>
</file>

<file path=ppt/slides/_rels/slide46.xml.rels><?xml version="1.0" encoding="UTF-8" standalone="yes"?>
<Relationships xmlns="http://schemas.openxmlformats.org/package/2006/relationships"><Relationship Id="rId8" Type="http://schemas.openxmlformats.org/officeDocument/2006/relationships/diagramQuickStyle" Target="../diagrams/quickStyle1.xml"/><Relationship Id="rId13" Type="http://schemas.openxmlformats.org/officeDocument/2006/relationships/diagramQuickStyle" Target="../diagrams/quickStyle2.xml"/><Relationship Id="rId18" Type="http://schemas.openxmlformats.org/officeDocument/2006/relationships/image" Target="../media/image64.jpeg"/><Relationship Id="rId3" Type="http://schemas.openxmlformats.org/officeDocument/2006/relationships/image" Target="../media/image59.jpeg"/><Relationship Id="rId7" Type="http://schemas.openxmlformats.org/officeDocument/2006/relationships/diagramLayout" Target="../diagrams/layout1.xml"/><Relationship Id="rId12" Type="http://schemas.openxmlformats.org/officeDocument/2006/relationships/diagramLayout" Target="../diagrams/layout2.xml"/><Relationship Id="rId17" Type="http://schemas.openxmlformats.org/officeDocument/2006/relationships/image" Target="../media/image63.jpeg"/><Relationship Id="rId2" Type="http://schemas.openxmlformats.org/officeDocument/2006/relationships/image" Target="../media/image58.jpeg"/><Relationship Id="rId16"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diagramData" Target="../diagrams/data1.xml"/><Relationship Id="rId11" Type="http://schemas.openxmlformats.org/officeDocument/2006/relationships/diagramData" Target="../diagrams/data2.xml"/><Relationship Id="rId5" Type="http://schemas.openxmlformats.org/officeDocument/2006/relationships/image" Target="../media/image61.jpeg"/><Relationship Id="rId15" Type="http://schemas.microsoft.com/office/2007/relationships/diagramDrawing" Target="../diagrams/drawing2.xml"/><Relationship Id="rId10" Type="http://schemas.microsoft.com/office/2007/relationships/diagramDrawing" Target="../diagrams/drawing1.xml"/><Relationship Id="rId19" Type="http://schemas.openxmlformats.org/officeDocument/2006/relationships/image" Target="../media/image65.jpeg"/><Relationship Id="rId4" Type="http://schemas.openxmlformats.org/officeDocument/2006/relationships/image" Target="../media/image60.jpeg"/><Relationship Id="rId9" Type="http://schemas.openxmlformats.org/officeDocument/2006/relationships/diagramColors" Target="../diagrams/colors1.xml"/><Relationship Id="rId14" Type="http://schemas.openxmlformats.org/officeDocument/2006/relationships/diagramColors" Target="../diagrams/colors2.xml"/></Relationships>
</file>

<file path=ppt/slides/_rels/slide4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image" Target="../media/image69.png"/><Relationship Id="rId4" Type="http://schemas.openxmlformats.org/officeDocument/2006/relationships/image" Target="../media/image68.png"/></Relationships>
</file>

<file path=ppt/slides/_rels/slide48.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5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https://www.youtube.com/embed/pQteM4VwVhg" TargetMode="External"/><Relationship Id="rId1" Type="http://schemas.openxmlformats.org/officeDocument/2006/relationships/tags" Target="../tags/tag1.xml"/><Relationship Id="rId4" Type="http://schemas.openxmlformats.org/officeDocument/2006/relationships/image" Target="../media/image81.png"/></Relationships>
</file>

<file path=ppt/slides/_rels/slide5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4.jpeg"/><Relationship Id="rId4" Type="http://schemas.openxmlformats.org/officeDocument/2006/relationships/image" Target="../media/image83.png"/></Relationships>
</file>

<file path=ppt/slides/_rels/slide5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openxmlformats.org/officeDocument/2006/relationships/image" Target="../media/image93.gif"/><Relationship Id="rId13" Type="http://schemas.openxmlformats.org/officeDocument/2006/relationships/image" Target="../media/image98.png"/><Relationship Id="rId3" Type="http://schemas.openxmlformats.org/officeDocument/2006/relationships/image" Target="../media/image88.png"/><Relationship Id="rId7" Type="http://schemas.openxmlformats.org/officeDocument/2006/relationships/image" Target="../media/image92.png"/><Relationship Id="rId12" Type="http://schemas.openxmlformats.org/officeDocument/2006/relationships/image" Target="../media/image97.png"/><Relationship Id="rId17" Type="http://schemas.openxmlformats.org/officeDocument/2006/relationships/hyperlink" Target="https://www.youtube.com/watch?v=ZFo6SdIh7mc&amp;t=6s" TargetMode="External"/><Relationship Id="rId2" Type="http://schemas.openxmlformats.org/officeDocument/2006/relationships/notesSlide" Target="../notesSlides/notesSlide4.xml"/><Relationship Id="rId16" Type="http://schemas.openxmlformats.org/officeDocument/2006/relationships/hyperlink" Target="https://media.giphy.com/media/3o7qDMMuh0fM1FVkDm/giphy.gif" TargetMode="External"/><Relationship Id="rId1" Type="http://schemas.openxmlformats.org/officeDocument/2006/relationships/slideLayout" Target="../slideLayouts/slideLayout2.xml"/><Relationship Id="rId6" Type="http://schemas.openxmlformats.org/officeDocument/2006/relationships/image" Target="../media/image91.png"/><Relationship Id="rId11" Type="http://schemas.openxmlformats.org/officeDocument/2006/relationships/image" Target="../media/image96.png"/><Relationship Id="rId5" Type="http://schemas.openxmlformats.org/officeDocument/2006/relationships/image" Target="../media/image90.png"/><Relationship Id="rId15" Type="http://schemas.openxmlformats.org/officeDocument/2006/relationships/hyperlink" Target="https://vimeo.com/171527718" TargetMode="External"/><Relationship Id="rId10" Type="http://schemas.openxmlformats.org/officeDocument/2006/relationships/image" Target="../media/image95.png"/><Relationship Id="rId4" Type="http://schemas.openxmlformats.org/officeDocument/2006/relationships/image" Target="../media/image89.png"/><Relationship Id="rId9" Type="http://schemas.openxmlformats.org/officeDocument/2006/relationships/image" Target="../media/image94.png"/><Relationship Id="rId14" Type="http://schemas.openxmlformats.org/officeDocument/2006/relationships/hyperlink" Target="http://www.kaufda.de/info/apps-in-echtzeit/"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62.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63.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112.png"/><Relationship Id="rId4" Type="http://schemas.openxmlformats.org/officeDocument/2006/relationships/image" Target="../media/image111.png"/></Relationships>
</file>

<file path=ppt/slides/_rels/slide64.xml.rels><?xml version="1.0" encoding="UTF-8" standalone="yes"?>
<Relationships xmlns="http://schemas.openxmlformats.org/package/2006/relationships"><Relationship Id="rId8" Type="http://schemas.openxmlformats.org/officeDocument/2006/relationships/image" Target="../media/image118.png"/><Relationship Id="rId13" Type="http://schemas.openxmlformats.org/officeDocument/2006/relationships/image" Target="../media/image123.png"/><Relationship Id="rId18" Type="http://schemas.openxmlformats.org/officeDocument/2006/relationships/image" Target="../media/image128.png"/><Relationship Id="rId26" Type="http://schemas.openxmlformats.org/officeDocument/2006/relationships/image" Target="../media/image136.png"/><Relationship Id="rId3" Type="http://schemas.openxmlformats.org/officeDocument/2006/relationships/image" Target="../media/image111.png"/><Relationship Id="rId21" Type="http://schemas.openxmlformats.org/officeDocument/2006/relationships/image" Target="../media/image131.png"/><Relationship Id="rId7" Type="http://schemas.openxmlformats.org/officeDocument/2006/relationships/image" Target="../media/image117.png"/><Relationship Id="rId12" Type="http://schemas.openxmlformats.org/officeDocument/2006/relationships/image" Target="../media/image122.jpeg"/><Relationship Id="rId17" Type="http://schemas.openxmlformats.org/officeDocument/2006/relationships/image" Target="../media/image127.png"/><Relationship Id="rId25" Type="http://schemas.openxmlformats.org/officeDocument/2006/relationships/image" Target="../media/image135.png"/><Relationship Id="rId2" Type="http://schemas.openxmlformats.org/officeDocument/2006/relationships/image" Target="../media/image113.jpeg"/><Relationship Id="rId16" Type="http://schemas.openxmlformats.org/officeDocument/2006/relationships/image" Target="../media/image126.png"/><Relationship Id="rId20" Type="http://schemas.openxmlformats.org/officeDocument/2006/relationships/image" Target="../media/image130.png"/><Relationship Id="rId29" Type="http://schemas.openxmlformats.org/officeDocument/2006/relationships/image" Target="../media/image138.png"/><Relationship Id="rId1" Type="http://schemas.openxmlformats.org/officeDocument/2006/relationships/slideLayout" Target="../slideLayouts/slideLayout14.xml"/><Relationship Id="rId6" Type="http://schemas.openxmlformats.org/officeDocument/2006/relationships/image" Target="../media/image116.png"/><Relationship Id="rId11" Type="http://schemas.openxmlformats.org/officeDocument/2006/relationships/image" Target="../media/image121.jpeg"/><Relationship Id="rId24" Type="http://schemas.openxmlformats.org/officeDocument/2006/relationships/image" Target="../media/image134.png"/><Relationship Id="rId5" Type="http://schemas.openxmlformats.org/officeDocument/2006/relationships/image" Target="../media/image115.png"/><Relationship Id="rId15" Type="http://schemas.openxmlformats.org/officeDocument/2006/relationships/image" Target="../media/image125.jpeg"/><Relationship Id="rId23" Type="http://schemas.openxmlformats.org/officeDocument/2006/relationships/image" Target="../media/image133.png"/><Relationship Id="rId28" Type="http://schemas.microsoft.com/office/2007/relationships/hdphoto" Target="../media/hdphoto1.wdp"/><Relationship Id="rId10" Type="http://schemas.openxmlformats.org/officeDocument/2006/relationships/image" Target="../media/image120.png"/><Relationship Id="rId19" Type="http://schemas.openxmlformats.org/officeDocument/2006/relationships/image" Target="../media/image129.png"/><Relationship Id="rId31" Type="http://schemas.openxmlformats.org/officeDocument/2006/relationships/image" Target="../media/image140.png"/><Relationship Id="rId4" Type="http://schemas.openxmlformats.org/officeDocument/2006/relationships/image" Target="../media/image114.png"/><Relationship Id="rId9" Type="http://schemas.openxmlformats.org/officeDocument/2006/relationships/image" Target="../media/image119.png"/><Relationship Id="rId14" Type="http://schemas.openxmlformats.org/officeDocument/2006/relationships/image" Target="../media/image124.png"/><Relationship Id="rId22" Type="http://schemas.openxmlformats.org/officeDocument/2006/relationships/image" Target="../media/image132.png"/><Relationship Id="rId27" Type="http://schemas.openxmlformats.org/officeDocument/2006/relationships/image" Target="../media/image137.png"/><Relationship Id="rId30" Type="http://schemas.openxmlformats.org/officeDocument/2006/relationships/image" Target="../media/image139.png"/></Relationships>
</file>

<file path=ppt/slides/_rels/slide65.xml.rels><?xml version="1.0" encoding="UTF-8" standalone="yes"?>
<Relationships xmlns="http://schemas.openxmlformats.org/package/2006/relationships"><Relationship Id="rId8" Type="http://schemas.openxmlformats.org/officeDocument/2006/relationships/image" Target="../media/image147.jpeg"/><Relationship Id="rId13" Type="http://schemas.openxmlformats.org/officeDocument/2006/relationships/image" Target="../media/image138.png"/><Relationship Id="rId3" Type="http://schemas.openxmlformats.org/officeDocument/2006/relationships/image" Target="../media/image142.png"/><Relationship Id="rId7" Type="http://schemas.openxmlformats.org/officeDocument/2006/relationships/image" Target="../media/image146.png"/><Relationship Id="rId12" Type="http://schemas.openxmlformats.org/officeDocument/2006/relationships/image" Target="../media/image149.png"/><Relationship Id="rId17" Type="http://schemas.openxmlformats.org/officeDocument/2006/relationships/image" Target="../media/image134.png"/><Relationship Id="rId2" Type="http://schemas.openxmlformats.org/officeDocument/2006/relationships/image" Target="../media/image141.png"/><Relationship Id="rId16" Type="http://schemas.openxmlformats.org/officeDocument/2006/relationships/image" Target="../media/image140.png"/><Relationship Id="rId1" Type="http://schemas.openxmlformats.org/officeDocument/2006/relationships/slideLayout" Target="../slideLayouts/slideLayout15.xml"/><Relationship Id="rId6" Type="http://schemas.openxmlformats.org/officeDocument/2006/relationships/image" Target="../media/image145.gif"/><Relationship Id="rId11" Type="http://schemas.microsoft.com/office/2007/relationships/hdphoto" Target="../media/hdphoto2.wdp"/><Relationship Id="rId5" Type="http://schemas.openxmlformats.org/officeDocument/2006/relationships/image" Target="../media/image144.png"/><Relationship Id="rId15" Type="http://schemas.openxmlformats.org/officeDocument/2006/relationships/image" Target="../media/image150.png"/><Relationship Id="rId10" Type="http://schemas.openxmlformats.org/officeDocument/2006/relationships/image" Target="../media/image148.png"/><Relationship Id="rId4" Type="http://schemas.openxmlformats.org/officeDocument/2006/relationships/image" Target="../media/image143.jpeg"/><Relationship Id="rId9" Type="http://schemas.openxmlformats.org/officeDocument/2006/relationships/image" Target="../media/image136.png"/><Relationship Id="rId14" Type="http://schemas.openxmlformats.org/officeDocument/2006/relationships/image" Target="../media/image139.png"/></Relationships>
</file>

<file path=ppt/slides/_rels/slide66.xml.rels><?xml version="1.0" encoding="UTF-8" standalone="yes"?>
<Relationships xmlns="http://schemas.openxmlformats.org/package/2006/relationships"><Relationship Id="rId8" Type="http://schemas.openxmlformats.org/officeDocument/2006/relationships/image" Target="../media/image157.jpeg"/><Relationship Id="rId13" Type="http://schemas.openxmlformats.org/officeDocument/2006/relationships/image" Target="../media/image162.png"/><Relationship Id="rId18" Type="http://schemas.openxmlformats.org/officeDocument/2006/relationships/image" Target="../media/image167.png"/><Relationship Id="rId3" Type="http://schemas.openxmlformats.org/officeDocument/2006/relationships/image" Target="../media/image152.png"/><Relationship Id="rId21" Type="http://schemas.openxmlformats.org/officeDocument/2006/relationships/image" Target="../media/image111.png"/><Relationship Id="rId7" Type="http://schemas.openxmlformats.org/officeDocument/2006/relationships/image" Target="../media/image156.jpeg"/><Relationship Id="rId12" Type="http://schemas.openxmlformats.org/officeDocument/2006/relationships/image" Target="../media/image161.png"/><Relationship Id="rId17" Type="http://schemas.openxmlformats.org/officeDocument/2006/relationships/image" Target="../media/image166.png"/><Relationship Id="rId2" Type="http://schemas.openxmlformats.org/officeDocument/2006/relationships/image" Target="../media/image151.jpeg"/><Relationship Id="rId16" Type="http://schemas.openxmlformats.org/officeDocument/2006/relationships/image" Target="../media/image165.jpeg"/><Relationship Id="rId20" Type="http://schemas.openxmlformats.org/officeDocument/2006/relationships/image" Target="../media/image118.png"/><Relationship Id="rId1" Type="http://schemas.openxmlformats.org/officeDocument/2006/relationships/slideLayout" Target="../slideLayouts/slideLayout14.xml"/><Relationship Id="rId6" Type="http://schemas.openxmlformats.org/officeDocument/2006/relationships/image" Target="../media/image155.png"/><Relationship Id="rId11" Type="http://schemas.openxmlformats.org/officeDocument/2006/relationships/image" Target="../media/image160.png"/><Relationship Id="rId5" Type="http://schemas.openxmlformats.org/officeDocument/2006/relationships/image" Target="../media/image154.png"/><Relationship Id="rId15" Type="http://schemas.openxmlformats.org/officeDocument/2006/relationships/image" Target="../media/image164.jpeg"/><Relationship Id="rId10" Type="http://schemas.openxmlformats.org/officeDocument/2006/relationships/image" Target="../media/image159.png"/><Relationship Id="rId19" Type="http://schemas.openxmlformats.org/officeDocument/2006/relationships/image" Target="../media/image168.png"/><Relationship Id="rId4" Type="http://schemas.openxmlformats.org/officeDocument/2006/relationships/image" Target="../media/image153.png"/><Relationship Id="rId9" Type="http://schemas.openxmlformats.org/officeDocument/2006/relationships/image" Target="../media/image158.png"/><Relationship Id="rId14" Type="http://schemas.openxmlformats.org/officeDocument/2006/relationships/image" Target="../media/image163.png"/></Relationships>
</file>

<file path=ppt/slides/_rels/slide6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69.jpeg"/><Relationship Id="rId1" Type="http://schemas.openxmlformats.org/officeDocument/2006/relationships/slideLayout" Target="../slideLayouts/slideLayout14.xml"/><Relationship Id="rId5" Type="http://schemas.openxmlformats.org/officeDocument/2006/relationships/image" Target="../media/image171.png"/><Relationship Id="rId4" Type="http://schemas.openxmlformats.org/officeDocument/2006/relationships/image" Target="../media/image170.png"/></Relationships>
</file>

<file path=ppt/slides/_rels/slide68.xml.rels><?xml version="1.0" encoding="UTF-8" standalone="yes"?>
<Relationships xmlns="http://schemas.openxmlformats.org/package/2006/relationships"><Relationship Id="rId8" Type="http://schemas.openxmlformats.org/officeDocument/2006/relationships/image" Target="../media/image178.png"/><Relationship Id="rId13" Type="http://schemas.openxmlformats.org/officeDocument/2006/relationships/image" Target="../media/image183.jpeg"/><Relationship Id="rId18" Type="http://schemas.openxmlformats.org/officeDocument/2006/relationships/image" Target="../media/image188.png"/><Relationship Id="rId3" Type="http://schemas.openxmlformats.org/officeDocument/2006/relationships/image" Target="../media/image173.png"/><Relationship Id="rId21" Type="http://schemas.openxmlformats.org/officeDocument/2006/relationships/image" Target="../media/image111.png"/><Relationship Id="rId7" Type="http://schemas.openxmlformats.org/officeDocument/2006/relationships/image" Target="../media/image177.png"/><Relationship Id="rId12" Type="http://schemas.openxmlformats.org/officeDocument/2006/relationships/image" Target="../media/image182.png"/><Relationship Id="rId17" Type="http://schemas.openxmlformats.org/officeDocument/2006/relationships/image" Target="../media/image187.png"/><Relationship Id="rId2" Type="http://schemas.openxmlformats.org/officeDocument/2006/relationships/image" Target="../media/image172.jpeg"/><Relationship Id="rId16" Type="http://schemas.openxmlformats.org/officeDocument/2006/relationships/image" Target="../media/image186.jpeg"/><Relationship Id="rId20" Type="http://schemas.openxmlformats.org/officeDocument/2006/relationships/image" Target="../media/image190.png"/><Relationship Id="rId1" Type="http://schemas.openxmlformats.org/officeDocument/2006/relationships/slideLayout" Target="../slideLayouts/slideLayout14.xml"/><Relationship Id="rId6" Type="http://schemas.openxmlformats.org/officeDocument/2006/relationships/image" Target="../media/image176.png"/><Relationship Id="rId11" Type="http://schemas.openxmlformats.org/officeDocument/2006/relationships/image" Target="../media/image181.png"/><Relationship Id="rId5" Type="http://schemas.openxmlformats.org/officeDocument/2006/relationships/image" Target="../media/image175.png"/><Relationship Id="rId15" Type="http://schemas.openxmlformats.org/officeDocument/2006/relationships/image" Target="../media/image185.jpeg"/><Relationship Id="rId10" Type="http://schemas.openxmlformats.org/officeDocument/2006/relationships/image" Target="../media/image180.png"/><Relationship Id="rId19" Type="http://schemas.openxmlformats.org/officeDocument/2006/relationships/image" Target="../media/image189.jpeg"/><Relationship Id="rId4" Type="http://schemas.openxmlformats.org/officeDocument/2006/relationships/image" Target="../media/image174.png"/><Relationship Id="rId9" Type="http://schemas.openxmlformats.org/officeDocument/2006/relationships/image" Target="../media/image179.png"/><Relationship Id="rId14" Type="http://schemas.openxmlformats.org/officeDocument/2006/relationships/image" Target="../media/image184.jpeg"/></Relationships>
</file>

<file path=ppt/slides/_rels/slide69.xml.rels><?xml version="1.0" encoding="UTF-8" standalone="yes"?>
<Relationships xmlns="http://schemas.openxmlformats.org/package/2006/relationships"><Relationship Id="rId8" Type="http://schemas.openxmlformats.org/officeDocument/2006/relationships/image" Target="../media/image194.png"/><Relationship Id="rId13" Type="http://schemas.openxmlformats.org/officeDocument/2006/relationships/image" Target="../media/image199.png"/><Relationship Id="rId18" Type="http://schemas.openxmlformats.org/officeDocument/2006/relationships/image" Target="../media/image204.png"/><Relationship Id="rId26" Type="http://schemas.openxmlformats.org/officeDocument/2006/relationships/image" Target="../media/image211.png"/><Relationship Id="rId3" Type="http://schemas.openxmlformats.org/officeDocument/2006/relationships/image" Target="../media/image111.png"/><Relationship Id="rId21" Type="http://schemas.openxmlformats.org/officeDocument/2006/relationships/image" Target="../media/image206.png"/><Relationship Id="rId7" Type="http://schemas.openxmlformats.org/officeDocument/2006/relationships/image" Target="../media/image193.png"/><Relationship Id="rId12" Type="http://schemas.openxmlformats.org/officeDocument/2006/relationships/image" Target="../media/image198.png"/><Relationship Id="rId17" Type="http://schemas.openxmlformats.org/officeDocument/2006/relationships/image" Target="../media/image203.png"/><Relationship Id="rId25" Type="http://schemas.openxmlformats.org/officeDocument/2006/relationships/image" Target="../media/image210.png"/><Relationship Id="rId2" Type="http://schemas.openxmlformats.org/officeDocument/2006/relationships/image" Target="../media/image172.jpeg"/><Relationship Id="rId16" Type="http://schemas.openxmlformats.org/officeDocument/2006/relationships/image" Target="../media/image202.png"/><Relationship Id="rId20" Type="http://schemas.openxmlformats.org/officeDocument/2006/relationships/image" Target="../media/image205.png"/><Relationship Id="rId1" Type="http://schemas.openxmlformats.org/officeDocument/2006/relationships/slideLayout" Target="../slideLayouts/slideLayout14.xml"/><Relationship Id="rId6" Type="http://schemas.openxmlformats.org/officeDocument/2006/relationships/image" Target="../media/image192.png"/><Relationship Id="rId11" Type="http://schemas.openxmlformats.org/officeDocument/2006/relationships/image" Target="../media/image197.png"/><Relationship Id="rId24" Type="http://schemas.openxmlformats.org/officeDocument/2006/relationships/image" Target="../media/image209.jpeg"/><Relationship Id="rId5" Type="http://schemas.openxmlformats.org/officeDocument/2006/relationships/image" Target="../media/image182.png"/><Relationship Id="rId15" Type="http://schemas.openxmlformats.org/officeDocument/2006/relationships/image" Target="../media/image201.png"/><Relationship Id="rId23" Type="http://schemas.openxmlformats.org/officeDocument/2006/relationships/image" Target="../media/image208.jpeg"/><Relationship Id="rId10" Type="http://schemas.openxmlformats.org/officeDocument/2006/relationships/image" Target="../media/image196.png"/><Relationship Id="rId19" Type="http://schemas.openxmlformats.org/officeDocument/2006/relationships/image" Target="../media/image6.jpg"/><Relationship Id="rId4" Type="http://schemas.openxmlformats.org/officeDocument/2006/relationships/image" Target="../media/image191.jpeg"/><Relationship Id="rId9" Type="http://schemas.openxmlformats.org/officeDocument/2006/relationships/image" Target="../media/image195.png"/><Relationship Id="rId14" Type="http://schemas.openxmlformats.org/officeDocument/2006/relationships/image" Target="../media/image200.png"/><Relationship Id="rId22" Type="http://schemas.openxmlformats.org/officeDocument/2006/relationships/image" Target="../media/image207.png"/><Relationship Id="rId27" Type="http://schemas.openxmlformats.org/officeDocument/2006/relationships/image" Target="../media/image212.jpeg"/></Relationships>
</file>

<file path=ppt/slides/_rels/slide7.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image" Target="../media/image122.jpeg"/><Relationship Id="rId13" Type="http://schemas.openxmlformats.org/officeDocument/2006/relationships/image" Target="../media/image127.png"/><Relationship Id="rId18" Type="http://schemas.openxmlformats.org/officeDocument/2006/relationships/image" Target="../media/image215.png"/><Relationship Id="rId26" Type="http://schemas.openxmlformats.org/officeDocument/2006/relationships/oleObject" Target="../embeddings/oleObject1.bin"/><Relationship Id="rId3" Type="http://schemas.openxmlformats.org/officeDocument/2006/relationships/image" Target="../media/image172.jpeg"/><Relationship Id="rId21" Type="http://schemas.openxmlformats.org/officeDocument/2006/relationships/image" Target="../media/image218.png"/><Relationship Id="rId34" Type="http://schemas.openxmlformats.org/officeDocument/2006/relationships/image" Target="../media/image227.png"/><Relationship Id="rId7" Type="http://schemas.openxmlformats.org/officeDocument/2006/relationships/image" Target="../media/image121.jpeg"/><Relationship Id="rId12" Type="http://schemas.openxmlformats.org/officeDocument/2006/relationships/image" Target="../media/image126.png"/><Relationship Id="rId17" Type="http://schemas.openxmlformats.org/officeDocument/2006/relationships/image" Target="../media/image214.png"/><Relationship Id="rId25" Type="http://schemas.openxmlformats.org/officeDocument/2006/relationships/image" Target="../media/image220.png"/><Relationship Id="rId33" Type="http://schemas.openxmlformats.org/officeDocument/2006/relationships/image" Target="../media/image226.png"/><Relationship Id="rId2" Type="http://schemas.openxmlformats.org/officeDocument/2006/relationships/slideLayout" Target="../slideLayouts/slideLayout14.xml"/><Relationship Id="rId16" Type="http://schemas.openxmlformats.org/officeDocument/2006/relationships/image" Target="../media/image130.png"/><Relationship Id="rId20" Type="http://schemas.openxmlformats.org/officeDocument/2006/relationships/image" Target="../media/image217.png"/><Relationship Id="rId29" Type="http://schemas.openxmlformats.org/officeDocument/2006/relationships/image" Target="../media/image222.jpeg"/><Relationship Id="rId1" Type="http://schemas.openxmlformats.org/officeDocument/2006/relationships/vmlDrawing" Target="../drawings/vmlDrawing1.vml"/><Relationship Id="rId6" Type="http://schemas.openxmlformats.org/officeDocument/2006/relationships/image" Target="../media/image120.png"/><Relationship Id="rId11" Type="http://schemas.openxmlformats.org/officeDocument/2006/relationships/image" Target="../media/image125.jpeg"/><Relationship Id="rId24" Type="http://schemas.openxmlformats.org/officeDocument/2006/relationships/image" Target="../media/image219.png"/><Relationship Id="rId32" Type="http://schemas.openxmlformats.org/officeDocument/2006/relationships/image" Target="../media/image225.png"/><Relationship Id="rId5" Type="http://schemas.openxmlformats.org/officeDocument/2006/relationships/image" Target="../media/image119.png"/><Relationship Id="rId15" Type="http://schemas.openxmlformats.org/officeDocument/2006/relationships/image" Target="../media/image129.png"/><Relationship Id="rId23" Type="http://schemas.openxmlformats.org/officeDocument/2006/relationships/image" Target="../media/image167.png"/><Relationship Id="rId28" Type="http://schemas.openxmlformats.org/officeDocument/2006/relationships/image" Target="../media/image221.jpeg"/><Relationship Id="rId36" Type="http://schemas.openxmlformats.org/officeDocument/2006/relationships/image" Target="../media/image111.png"/><Relationship Id="rId10" Type="http://schemas.openxmlformats.org/officeDocument/2006/relationships/image" Target="../media/image124.png"/><Relationship Id="rId19" Type="http://schemas.openxmlformats.org/officeDocument/2006/relationships/image" Target="../media/image216.png"/><Relationship Id="rId31" Type="http://schemas.openxmlformats.org/officeDocument/2006/relationships/image" Target="../media/image224.jpeg"/><Relationship Id="rId4" Type="http://schemas.openxmlformats.org/officeDocument/2006/relationships/image" Target="../media/image181.png"/><Relationship Id="rId9" Type="http://schemas.openxmlformats.org/officeDocument/2006/relationships/image" Target="../media/image123.png"/><Relationship Id="rId14" Type="http://schemas.openxmlformats.org/officeDocument/2006/relationships/image" Target="../media/image128.png"/><Relationship Id="rId22" Type="http://schemas.openxmlformats.org/officeDocument/2006/relationships/image" Target="../media/image153.png"/><Relationship Id="rId27" Type="http://schemas.openxmlformats.org/officeDocument/2006/relationships/image" Target="../media/image213.wmf"/><Relationship Id="rId30" Type="http://schemas.openxmlformats.org/officeDocument/2006/relationships/image" Target="../media/image223.png"/><Relationship Id="rId35" Type="http://schemas.openxmlformats.org/officeDocument/2006/relationships/image" Target="../media/image228.png"/></Relationships>
</file>

<file path=ppt/slides/_rels/slide71.xml.rels><?xml version="1.0" encoding="UTF-8" standalone="yes"?>
<Relationships xmlns="http://schemas.openxmlformats.org/package/2006/relationships"><Relationship Id="rId8" Type="http://schemas.openxmlformats.org/officeDocument/2006/relationships/image" Target="../media/image231.png"/><Relationship Id="rId13" Type="http://schemas.openxmlformats.org/officeDocument/2006/relationships/image" Target="../media/image236.png"/><Relationship Id="rId18" Type="http://schemas.openxmlformats.org/officeDocument/2006/relationships/image" Target="../media/image167.png"/><Relationship Id="rId3" Type="http://schemas.openxmlformats.org/officeDocument/2006/relationships/image" Target="../media/image6.jpg"/><Relationship Id="rId7" Type="http://schemas.openxmlformats.org/officeDocument/2006/relationships/image" Target="../media/image230.png"/><Relationship Id="rId12" Type="http://schemas.openxmlformats.org/officeDocument/2006/relationships/image" Target="../media/image235.png"/><Relationship Id="rId17" Type="http://schemas.openxmlformats.org/officeDocument/2006/relationships/image" Target="../media/image158.png"/><Relationship Id="rId2" Type="http://schemas.openxmlformats.org/officeDocument/2006/relationships/image" Target="../media/image229.jpeg"/><Relationship Id="rId16" Type="http://schemas.openxmlformats.org/officeDocument/2006/relationships/image" Target="../media/image237.png"/><Relationship Id="rId20" Type="http://schemas.openxmlformats.org/officeDocument/2006/relationships/image" Target="../media/image111.png"/><Relationship Id="rId1" Type="http://schemas.openxmlformats.org/officeDocument/2006/relationships/slideLayout" Target="../slideLayouts/slideLayout13.xml"/><Relationship Id="rId6" Type="http://schemas.openxmlformats.org/officeDocument/2006/relationships/image" Target="../media/image204.png"/><Relationship Id="rId11" Type="http://schemas.openxmlformats.org/officeDocument/2006/relationships/image" Target="../media/image234.png"/><Relationship Id="rId5" Type="http://schemas.openxmlformats.org/officeDocument/2006/relationships/image" Target="../media/image203.png"/><Relationship Id="rId15" Type="http://schemas.openxmlformats.org/officeDocument/2006/relationships/image" Target="../media/image166.png"/><Relationship Id="rId10" Type="http://schemas.openxmlformats.org/officeDocument/2006/relationships/image" Target="../media/image233.png"/><Relationship Id="rId19" Type="http://schemas.openxmlformats.org/officeDocument/2006/relationships/image" Target="../media/image153.png"/><Relationship Id="rId4" Type="http://schemas.openxmlformats.org/officeDocument/2006/relationships/image" Target="../media/image202.png"/><Relationship Id="rId9" Type="http://schemas.openxmlformats.org/officeDocument/2006/relationships/image" Target="../media/image232.png"/><Relationship Id="rId14" Type="http://schemas.openxmlformats.org/officeDocument/2006/relationships/image" Target="../media/image156.jpeg"/></Relationships>
</file>

<file path=ppt/slides/_rels/slide72.xml.rels><?xml version="1.0" encoding="UTF-8" standalone="yes"?>
<Relationships xmlns="http://schemas.openxmlformats.org/package/2006/relationships"><Relationship Id="rId3" Type="http://schemas.openxmlformats.org/officeDocument/2006/relationships/image" Target="../media/image117.png"/><Relationship Id="rId7" Type="http://schemas.openxmlformats.org/officeDocument/2006/relationships/image" Target="../media/image241.png"/><Relationship Id="rId2" Type="http://schemas.openxmlformats.org/officeDocument/2006/relationships/image" Target="../media/image238.jpeg"/><Relationship Id="rId1" Type="http://schemas.openxmlformats.org/officeDocument/2006/relationships/slideLayout" Target="../slideLayouts/slideLayout16.xml"/><Relationship Id="rId6" Type="http://schemas.openxmlformats.org/officeDocument/2006/relationships/image" Target="../media/image240.png"/><Relationship Id="rId5" Type="http://schemas.openxmlformats.org/officeDocument/2006/relationships/image" Target="../media/image239.jpeg"/><Relationship Id="rId4" Type="http://schemas.openxmlformats.org/officeDocument/2006/relationships/image" Target="../media/image111.png"/></Relationships>
</file>

<file path=ppt/slides/_rels/slide73.xml.rels><?xml version="1.0" encoding="UTF-8" standalone="yes"?>
<Relationships xmlns="http://schemas.openxmlformats.org/package/2006/relationships"><Relationship Id="rId3" Type="http://schemas.openxmlformats.org/officeDocument/2006/relationships/image" Target="../media/image117.png"/><Relationship Id="rId7" Type="http://schemas.openxmlformats.org/officeDocument/2006/relationships/image" Target="../media/image243.png"/><Relationship Id="rId2" Type="http://schemas.openxmlformats.org/officeDocument/2006/relationships/image" Target="../media/image238.jpeg"/><Relationship Id="rId1" Type="http://schemas.openxmlformats.org/officeDocument/2006/relationships/slideLayout" Target="../slideLayouts/slideLayout16.xml"/><Relationship Id="rId6" Type="http://schemas.openxmlformats.org/officeDocument/2006/relationships/image" Target="../media/image242.png"/><Relationship Id="rId5" Type="http://schemas.openxmlformats.org/officeDocument/2006/relationships/image" Target="../media/image114.png"/><Relationship Id="rId4" Type="http://schemas.openxmlformats.org/officeDocument/2006/relationships/image" Target="../media/image111.png"/></Relationships>
</file>

<file path=ppt/slides/_rels/slide74.xml.rels><?xml version="1.0" encoding="UTF-8" standalone="yes"?>
<Relationships xmlns="http://schemas.openxmlformats.org/package/2006/relationships"><Relationship Id="rId8" Type="http://schemas.openxmlformats.org/officeDocument/2006/relationships/image" Target="../media/image247.png"/><Relationship Id="rId13" Type="http://schemas.openxmlformats.org/officeDocument/2006/relationships/image" Target="../media/image252.png"/><Relationship Id="rId3" Type="http://schemas.openxmlformats.org/officeDocument/2006/relationships/image" Target="../media/image117.png"/><Relationship Id="rId7" Type="http://schemas.openxmlformats.org/officeDocument/2006/relationships/image" Target="../media/image246.png"/><Relationship Id="rId12" Type="http://schemas.openxmlformats.org/officeDocument/2006/relationships/image" Target="../media/image251.png"/><Relationship Id="rId2" Type="http://schemas.openxmlformats.org/officeDocument/2006/relationships/image" Target="../media/image238.jpeg"/><Relationship Id="rId1" Type="http://schemas.openxmlformats.org/officeDocument/2006/relationships/slideLayout" Target="../slideLayouts/slideLayout16.xml"/><Relationship Id="rId6" Type="http://schemas.openxmlformats.org/officeDocument/2006/relationships/image" Target="../media/image245.png"/><Relationship Id="rId11" Type="http://schemas.openxmlformats.org/officeDocument/2006/relationships/image" Target="../media/image250.png"/><Relationship Id="rId5" Type="http://schemas.openxmlformats.org/officeDocument/2006/relationships/image" Target="../media/image244.png"/><Relationship Id="rId10" Type="http://schemas.openxmlformats.org/officeDocument/2006/relationships/image" Target="../media/image249.png"/><Relationship Id="rId4" Type="http://schemas.openxmlformats.org/officeDocument/2006/relationships/image" Target="../media/image111.png"/><Relationship Id="rId9" Type="http://schemas.openxmlformats.org/officeDocument/2006/relationships/image" Target="../media/image248.png"/><Relationship Id="rId14" Type="http://schemas.openxmlformats.org/officeDocument/2006/relationships/image" Target="../media/image253.png"/></Relationships>
</file>

<file path=ppt/slides/_rels/slide75.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image" Target="../media/image254.jpeg"/><Relationship Id="rId1" Type="http://schemas.openxmlformats.org/officeDocument/2006/relationships/slideLayout" Target="../slideLayouts/slideLayout17.xml"/><Relationship Id="rId5" Type="http://schemas.openxmlformats.org/officeDocument/2006/relationships/image" Target="../media/image257.png"/><Relationship Id="rId4" Type="http://schemas.openxmlformats.org/officeDocument/2006/relationships/image" Target="../media/image256.png"/></Relationships>
</file>

<file path=ppt/slides/_rels/slide76.xml.rels><?xml version="1.0" encoding="UTF-8" standalone="yes"?>
<Relationships xmlns="http://schemas.openxmlformats.org/package/2006/relationships"><Relationship Id="rId3" Type="http://schemas.openxmlformats.org/officeDocument/2006/relationships/image" Target="../media/image25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image" Target="../media/image259.jpeg"/><Relationship Id="rId1" Type="http://schemas.openxmlformats.org/officeDocument/2006/relationships/slideLayout" Target="../slideLayouts/slideLayout2.xml"/><Relationship Id="rId4" Type="http://schemas.openxmlformats.org/officeDocument/2006/relationships/image" Target="../media/image261.png"/></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ma"/><Relationship Id="rId1" Type="http://schemas.microsoft.com/office/2007/relationships/media" Target="../media/media1.wma"/><Relationship Id="rId4" Type="http://schemas.openxmlformats.org/officeDocument/2006/relationships/image" Target="../media/image9.png"/></Relationships>
</file>

<file path=ppt/slides/_rels/slide7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262.jpeg"/><Relationship Id="rId1" Type="http://schemas.openxmlformats.org/officeDocument/2006/relationships/slideLayout" Target="../slideLayouts/slideLayout2.xml"/><Relationship Id="rId4" Type="http://schemas.openxmlformats.org/officeDocument/2006/relationships/image" Target="../media/image263.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264.pn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265.pn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8" Type="http://schemas.openxmlformats.org/officeDocument/2006/relationships/image" Target="../media/image272.jpeg"/><Relationship Id="rId3" Type="http://schemas.openxmlformats.org/officeDocument/2006/relationships/image" Target="../media/image267.png"/><Relationship Id="rId7" Type="http://schemas.openxmlformats.org/officeDocument/2006/relationships/image" Target="../media/image271.png"/><Relationship Id="rId2" Type="http://schemas.openxmlformats.org/officeDocument/2006/relationships/image" Target="../media/image266.jpeg"/><Relationship Id="rId1" Type="http://schemas.openxmlformats.org/officeDocument/2006/relationships/slideLayout" Target="../slideLayouts/slideLayout6.xml"/><Relationship Id="rId6" Type="http://schemas.openxmlformats.org/officeDocument/2006/relationships/image" Target="../media/image270.png"/><Relationship Id="rId5" Type="http://schemas.openxmlformats.org/officeDocument/2006/relationships/image" Target="../media/image269.png"/><Relationship Id="rId10" Type="http://schemas.openxmlformats.org/officeDocument/2006/relationships/image" Target="../media/image274.emf"/><Relationship Id="rId4" Type="http://schemas.openxmlformats.org/officeDocument/2006/relationships/image" Target="../media/image268.jpeg"/><Relationship Id="rId9" Type="http://schemas.openxmlformats.org/officeDocument/2006/relationships/image" Target="../media/image273.jpeg"/></Relationships>
</file>

<file path=ppt/slides/_rels/slide85.xml.rels><?xml version="1.0" encoding="UTF-8" standalone="yes"?>
<Relationships xmlns="http://schemas.openxmlformats.org/package/2006/relationships"><Relationship Id="rId2" Type="http://schemas.openxmlformats.org/officeDocument/2006/relationships/image" Target="../media/image275.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276.jpe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79.jpeg"/><Relationship Id="rId5" Type="http://schemas.openxmlformats.org/officeDocument/2006/relationships/image" Target="../media/image278.jpeg"/><Relationship Id="rId4" Type="http://schemas.openxmlformats.org/officeDocument/2006/relationships/image" Target="../media/image277.jpe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280.pn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8" Type="http://schemas.openxmlformats.org/officeDocument/2006/relationships/image" Target="../media/image286.tiff"/><Relationship Id="rId3" Type="http://schemas.openxmlformats.org/officeDocument/2006/relationships/image" Target="../media/image281.png"/><Relationship Id="rId7" Type="http://schemas.openxmlformats.org/officeDocument/2006/relationships/image" Target="../media/image285.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84.jpeg"/><Relationship Id="rId11" Type="http://schemas.openxmlformats.org/officeDocument/2006/relationships/image" Target="../media/image289.tiff"/><Relationship Id="rId5" Type="http://schemas.openxmlformats.org/officeDocument/2006/relationships/image" Target="../media/image283.jpeg"/><Relationship Id="rId10" Type="http://schemas.openxmlformats.org/officeDocument/2006/relationships/image" Target="../media/image288.tiff"/><Relationship Id="rId4" Type="http://schemas.openxmlformats.org/officeDocument/2006/relationships/image" Target="../media/image282.png"/><Relationship Id="rId9" Type="http://schemas.openxmlformats.org/officeDocument/2006/relationships/image" Target="../media/image287.jpeg"/></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290.jpg"/></Relationships>
</file>

<file path=ppt/slides/_rels/slide94.xml.rels><?xml version="1.0" encoding="UTF-8" standalone="yes"?>
<Relationships xmlns="http://schemas.openxmlformats.org/package/2006/relationships"><Relationship Id="rId2" Type="http://schemas.openxmlformats.org/officeDocument/2006/relationships/image" Target="../media/image291.pn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image" Target="../media/image292.pn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hyperlink" Target="http://www.versonix.com/reservation/" TargetMode="Externa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293.png"/><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2" Type="http://schemas.openxmlformats.org/officeDocument/2006/relationships/hyperlink" Target="http://ota.versonix.com:18280/"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xmlns="" id="{102FCB52-A69D-4C04-A5BD-3CAB8F0A1084}"/>
              </a:ext>
            </a:extLst>
          </p:cNvPr>
          <p:cNvSpPr txBox="1">
            <a:spLocks/>
          </p:cNvSpPr>
          <p:nvPr/>
        </p:nvSpPr>
        <p:spPr>
          <a:xfrm>
            <a:off x="7181492" y="5535710"/>
            <a:ext cx="4506063" cy="95097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spcBef>
                <a:spcPts val="0"/>
              </a:spcBef>
            </a:pPr>
            <a:r>
              <a:rPr lang="en-US" sz="1200" b="1" dirty="0"/>
              <a:t>First up:  </a:t>
            </a:r>
            <a:r>
              <a:rPr lang="en-US" sz="1200" dirty="0"/>
              <a:t>8:45 – 9:45</a:t>
            </a:r>
          </a:p>
          <a:p>
            <a:pPr algn="r">
              <a:spcBef>
                <a:spcPts val="0"/>
              </a:spcBef>
            </a:pPr>
            <a:r>
              <a:rPr lang="en-US" sz="1200" dirty="0"/>
              <a:t>First Time Attendee Orientation Breakfast</a:t>
            </a:r>
          </a:p>
          <a:p>
            <a:pPr algn="r">
              <a:spcBef>
                <a:spcPts val="600"/>
              </a:spcBef>
            </a:pPr>
            <a:r>
              <a:rPr lang="en-US" sz="1200" b="1" dirty="0"/>
              <a:t>Followed by: </a:t>
            </a:r>
            <a:r>
              <a:rPr lang="en-US" sz="1200" dirty="0"/>
              <a:t>10:00 – 11:30</a:t>
            </a:r>
          </a:p>
          <a:p>
            <a:pPr algn="r">
              <a:spcBef>
                <a:spcPts val="0"/>
              </a:spcBef>
            </a:pPr>
            <a:r>
              <a:rPr lang="en-US" sz="1200" dirty="0"/>
              <a:t>Advisory Forum Opening Statements &amp; Welcome</a:t>
            </a:r>
          </a:p>
        </p:txBody>
      </p:sp>
      <p:sp>
        <p:nvSpPr>
          <p:cNvPr id="11" name="TextBox 10">
            <a:extLst>
              <a:ext uri="{FF2B5EF4-FFF2-40B4-BE49-F238E27FC236}">
                <a16:creationId xmlns:a16="http://schemas.microsoft.com/office/drawing/2014/main" xmlns="" id="{4B4293F9-5D17-414D-A8CB-E5C5EA776265}"/>
              </a:ext>
            </a:extLst>
          </p:cNvPr>
          <p:cNvSpPr txBox="1"/>
          <p:nvPr/>
        </p:nvSpPr>
        <p:spPr>
          <a:xfrm>
            <a:off x="278892" y="4821008"/>
            <a:ext cx="11237976" cy="461665"/>
          </a:xfrm>
          <a:prstGeom prst="rect">
            <a:avLst/>
          </a:prstGeom>
          <a:noFill/>
        </p:spPr>
        <p:txBody>
          <a:bodyPr wrap="square" rtlCol="0">
            <a:spAutoFit/>
          </a:bodyPr>
          <a:lstStyle/>
          <a:p>
            <a:pPr algn="ctr"/>
            <a:r>
              <a:rPr lang="en-US" sz="2400" dirty="0"/>
              <a:t>Please Have a Seat: The First Time Attendee Orientation Breakfast will Begin Shortly</a:t>
            </a:r>
          </a:p>
        </p:txBody>
      </p:sp>
      <p:pic>
        <p:nvPicPr>
          <p:cNvPr id="12" name="Picture 11">
            <a:extLst>
              <a:ext uri="{FF2B5EF4-FFF2-40B4-BE49-F238E27FC236}">
                <a16:creationId xmlns:a16="http://schemas.microsoft.com/office/drawing/2014/main" xmlns="" id="{CCAE415D-863C-4150-BB47-D4E55F366E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49818" y="2358261"/>
            <a:ext cx="6580110" cy="23216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a:extLst>
              <a:ext uri="{FF2B5EF4-FFF2-40B4-BE49-F238E27FC236}">
                <a16:creationId xmlns:a16="http://schemas.microsoft.com/office/drawing/2014/main" xmlns="" id="{5F19CB7B-2E13-4C04-B48F-61334B313A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4445" y="5624102"/>
            <a:ext cx="3633216" cy="774192"/>
          </a:xfrm>
          <a:prstGeom prst="rect">
            <a:avLst/>
          </a:prstGeom>
        </p:spPr>
      </p:pic>
      <p:pic>
        <p:nvPicPr>
          <p:cNvPr id="6" name="Picture 5">
            <a:extLst>
              <a:ext uri="{FF2B5EF4-FFF2-40B4-BE49-F238E27FC236}">
                <a16:creationId xmlns:a16="http://schemas.microsoft.com/office/drawing/2014/main" xmlns="" id="{9E74572C-1203-4C07-8FD9-44883D48D7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1957"/>
            <a:ext cx="12192000" cy="1641231"/>
          </a:xfrm>
          <a:prstGeom prst="rect">
            <a:avLst/>
          </a:prstGeom>
        </p:spPr>
      </p:pic>
      <p:pic>
        <p:nvPicPr>
          <p:cNvPr id="9" name="01. Innovation - AShamaluev Music.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501993" y="2724150"/>
            <a:ext cx="609600" cy="609600"/>
          </a:xfrm>
          <a:prstGeom prst="rect">
            <a:avLst/>
          </a:prstGeom>
        </p:spPr>
      </p:pic>
    </p:spTree>
    <p:extLst>
      <p:ext uri="{BB962C8B-B14F-4D97-AF65-F5344CB8AC3E}">
        <p14:creationId xmlns:p14="http://schemas.microsoft.com/office/powerpoint/2010/main" val="340143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128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repeatCount="indefinite"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B0CF577-04F2-416A-AB3D-F81C0F9D3821}"/>
              </a:ext>
            </a:extLst>
          </p:cNvPr>
          <p:cNvSpPr>
            <a:spLocks noGrp="1"/>
          </p:cNvSpPr>
          <p:nvPr>
            <p:ph type="title"/>
          </p:nvPr>
        </p:nvSpPr>
        <p:spPr/>
        <p:txBody>
          <a:bodyPr/>
          <a:lstStyle/>
          <a:p>
            <a:r>
              <a:rPr lang="en-US" dirty="0"/>
              <a:t>OpenTravel Organizational Structure</a:t>
            </a:r>
          </a:p>
        </p:txBody>
      </p:sp>
      <p:pic>
        <p:nvPicPr>
          <p:cNvPr id="4" name="Picture 6" descr="Fotolia_77565_XS_people">
            <a:extLst>
              <a:ext uri="{FF2B5EF4-FFF2-40B4-BE49-F238E27FC236}">
                <a16:creationId xmlns="" xmlns:a16="http://schemas.microsoft.com/office/drawing/2014/main" id="{B45238A4-EE05-47F2-8C72-35B398FCCF7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10014" y="2084499"/>
            <a:ext cx="4571972" cy="305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5524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896814" y="1644161"/>
            <a:ext cx="10236551" cy="4372917"/>
          </a:xfrm>
        </p:spPr>
        <p:txBody>
          <a:bodyPr>
            <a:normAutofit fontScale="92500" lnSpcReduction="10000"/>
          </a:bodyPr>
          <a:lstStyle/>
          <a:p>
            <a:pPr marL="457200" marR="0" lvl="0" indent="-457200">
              <a:spcBef>
                <a:spcPts val="0"/>
              </a:spcBef>
              <a:spcAft>
                <a:spcPts val="0"/>
              </a:spcAft>
              <a:buFont typeface="Wingdings" panose="05000000000000000000" pitchFamily="2" charset="2"/>
              <a:buChar char="§"/>
            </a:pPr>
            <a:r>
              <a:rPr lang="en-US" dirty="0">
                <a:ea typeface="Calibri" panose="020F0502020204030204" pitchFamily="34" charset="0"/>
              </a:rPr>
              <a:t>OTA has POS element (Point of Sale) which provides info about where is request coming from (agency </a:t>
            </a:r>
            <a:r>
              <a:rPr lang="en-US" dirty="0" err="1">
                <a:ea typeface="Calibri" panose="020F0502020204030204" pitchFamily="34" charset="0"/>
              </a:rPr>
              <a:t>PseudoCityCode</a:t>
            </a:r>
            <a:r>
              <a:rPr lang="en-US" dirty="0">
                <a:ea typeface="Calibri" panose="020F0502020204030204" pitchFamily="34" charset="0"/>
              </a:rPr>
              <a:t>, SABRE agent ID, etc.). We use it for Seaware to pass client/agent/agency IDs.</a:t>
            </a:r>
          </a:p>
          <a:p>
            <a:pPr marL="457200" marR="0" lvl="0" indent="-457200">
              <a:spcBef>
                <a:spcPts val="0"/>
              </a:spcBef>
              <a:spcAft>
                <a:spcPts val="0"/>
              </a:spcAft>
              <a:buFont typeface="Wingdings" panose="05000000000000000000" pitchFamily="2" charset="2"/>
              <a:buChar char="§"/>
            </a:pPr>
            <a:endParaRPr lang="en-US" dirty="0">
              <a:ea typeface="Calibri" panose="020F0502020204030204" pitchFamily="34" charset="0"/>
            </a:endParaRPr>
          </a:p>
          <a:p>
            <a:pPr marL="457200" marR="0" lvl="0" indent="-457200">
              <a:spcBef>
                <a:spcPts val="0"/>
              </a:spcBef>
              <a:spcAft>
                <a:spcPts val="0"/>
              </a:spcAft>
              <a:buFont typeface="Wingdings" panose="05000000000000000000" pitchFamily="2" charset="2"/>
              <a:buChar char="§"/>
            </a:pPr>
            <a:r>
              <a:rPr lang="en-US" dirty="0">
                <a:ea typeface="Calibri" panose="020F0502020204030204" pitchFamily="34" charset="0"/>
              </a:rPr>
              <a:t>OTA does not explicitly provide security / authentication APIs. We added </a:t>
            </a:r>
            <a:r>
              <a:rPr lang="en-US" b="1" dirty="0">
                <a:ea typeface="Calibri" panose="020F0502020204030204" pitchFamily="34" charset="0"/>
              </a:rPr>
              <a:t>login</a:t>
            </a:r>
            <a:r>
              <a:rPr lang="en-US" dirty="0">
                <a:ea typeface="Calibri" panose="020F0502020204030204" pitchFamily="34" charset="0"/>
              </a:rPr>
              <a:t> and </a:t>
            </a:r>
            <a:r>
              <a:rPr lang="en-US" b="1" dirty="0">
                <a:ea typeface="Calibri" panose="020F0502020204030204" pitchFamily="34" charset="0"/>
              </a:rPr>
              <a:t>logout</a:t>
            </a:r>
            <a:r>
              <a:rPr lang="en-US" dirty="0">
                <a:ea typeface="Calibri" panose="020F0502020204030204" pitchFamily="34" charset="0"/>
              </a:rPr>
              <a:t> calls to our implementation of API. </a:t>
            </a:r>
          </a:p>
          <a:p>
            <a:pPr marL="457200" marR="0" lvl="0" indent="-457200">
              <a:spcBef>
                <a:spcPts val="0"/>
              </a:spcBef>
              <a:spcAft>
                <a:spcPts val="0"/>
              </a:spcAft>
              <a:buFont typeface="Wingdings" panose="05000000000000000000" pitchFamily="2" charset="2"/>
              <a:buChar char="§"/>
            </a:pPr>
            <a:endParaRPr lang="en-US" dirty="0">
              <a:ea typeface="Calibri" panose="020F0502020204030204" pitchFamily="34" charset="0"/>
            </a:endParaRPr>
          </a:p>
          <a:p>
            <a:pPr marL="457200" marR="0" lvl="0" indent="-457200">
              <a:spcBef>
                <a:spcPts val="0"/>
              </a:spcBef>
              <a:spcAft>
                <a:spcPts val="0"/>
              </a:spcAft>
              <a:buFont typeface="Wingdings" panose="05000000000000000000" pitchFamily="2" charset="2"/>
              <a:buChar char="§"/>
            </a:pPr>
            <a:r>
              <a:rPr lang="en-US" dirty="0">
                <a:ea typeface="Calibri" panose="020F0502020204030204" pitchFamily="34" charset="0"/>
              </a:rPr>
              <a:t>By performing </a:t>
            </a:r>
            <a:r>
              <a:rPr lang="en-US" b="1" dirty="0">
                <a:ea typeface="Calibri" panose="020F0502020204030204" pitchFamily="34" charset="0"/>
              </a:rPr>
              <a:t> login</a:t>
            </a:r>
            <a:r>
              <a:rPr lang="en-US" dirty="0">
                <a:ea typeface="Calibri" panose="020F0502020204030204" pitchFamily="34" charset="0"/>
              </a:rPr>
              <a:t> call in the beginning one gets a Seaware session token. Then in all subsequent calls POS can be left empty, as long as one sends corresponding HTTP header with the session token. Then the POS is assumed to be the user ID that was used with </a:t>
            </a:r>
            <a:r>
              <a:rPr lang="en-US" b="1" dirty="0">
                <a:ea typeface="Calibri" panose="020F0502020204030204" pitchFamily="34" charset="0"/>
              </a:rPr>
              <a:t>login</a:t>
            </a:r>
            <a:r>
              <a:rPr lang="en-US" dirty="0">
                <a:ea typeface="Calibri" panose="020F0502020204030204" pitchFamily="34" charset="0"/>
              </a:rPr>
              <a:t> call (agency/agent/client</a:t>
            </a:r>
            <a:r>
              <a:rPr lang="en-US" sz="3200" dirty="0">
                <a:latin typeface="Calibri" panose="020F0502020204030204" pitchFamily="34" charset="0"/>
                <a:ea typeface="Calibri" panose="020F0502020204030204" pitchFamily="34" charset="0"/>
              </a:rPr>
              <a:t>).</a:t>
            </a:r>
          </a:p>
          <a:p>
            <a:endParaRPr lang="en-US" dirty="0"/>
          </a:p>
        </p:txBody>
      </p:sp>
      <p:sp>
        <p:nvSpPr>
          <p:cNvPr id="2" name="Title 1"/>
          <p:cNvSpPr>
            <a:spLocks noGrp="1"/>
          </p:cNvSpPr>
          <p:nvPr>
            <p:ph type="title"/>
          </p:nvPr>
        </p:nvSpPr>
        <p:spPr>
          <a:xfrm>
            <a:off x="1037492" y="365126"/>
            <a:ext cx="10316308" cy="760290"/>
          </a:xfrm>
        </p:spPr>
        <p:txBody>
          <a:bodyPr>
            <a:normAutofit/>
          </a:bodyPr>
          <a:lstStyle/>
          <a:p>
            <a:r>
              <a:rPr lang="en-US" sz="3600" dirty="0"/>
              <a:t>Notes on </a:t>
            </a:r>
            <a:r>
              <a:rPr lang="en-US" sz="3600" dirty="0" err="1"/>
              <a:t>SwOTA</a:t>
            </a:r>
            <a:r>
              <a:rPr lang="en-US" sz="3600" dirty="0"/>
              <a:t> API authentication implementation</a:t>
            </a:r>
          </a:p>
        </p:txBody>
      </p:sp>
    </p:spTree>
    <p:extLst>
      <p:ext uri="{BB962C8B-B14F-4D97-AF65-F5344CB8AC3E}">
        <p14:creationId xmlns:p14="http://schemas.microsoft.com/office/powerpoint/2010/main" val="4028204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221" y="97971"/>
            <a:ext cx="10515600" cy="1086526"/>
          </a:xfrm>
        </p:spPr>
        <p:txBody>
          <a:bodyPr/>
          <a:lstStyle/>
          <a:p>
            <a:pPr algn="ctr"/>
            <a:r>
              <a:rPr lang="en-US" dirty="0"/>
              <a:t>Current Clients using </a:t>
            </a:r>
            <a:r>
              <a:rPr lang="en-US" dirty="0" err="1"/>
              <a:t>SwOTA</a:t>
            </a:r>
            <a:endParaRPr lang="en-US" dirty="0"/>
          </a:p>
        </p:txBody>
      </p:sp>
      <p:pic>
        <p:nvPicPr>
          <p:cNvPr id="3" name="Picture 2"/>
          <p:cNvPicPr>
            <a:picLocks noChangeAspect="1"/>
          </p:cNvPicPr>
          <p:nvPr/>
        </p:nvPicPr>
        <p:blipFill>
          <a:blip r:embed="rId2"/>
          <a:stretch>
            <a:fillRect/>
          </a:stretch>
        </p:blipFill>
        <p:spPr>
          <a:xfrm>
            <a:off x="715149" y="1538653"/>
            <a:ext cx="4352989" cy="2097104"/>
          </a:xfrm>
          <a:prstGeom prst="rect">
            <a:avLst/>
          </a:prstGeom>
        </p:spPr>
      </p:pic>
      <p:pic>
        <p:nvPicPr>
          <p:cNvPr id="4" name="Picture 3"/>
          <p:cNvPicPr>
            <a:picLocks noChangeAspect="1"/>
          </p:cNvPicPr>
          <p:nvPr/>
        </p:nvPicPr>
        <p:blipFill>
          <a:blip r:embed="rId3"/>
          <a:stretch>
            <a:fillRect/>
          </a:stretch>
        </p:blipFill>
        <p:spPr>
          <a:xfrm>
            <a:off x="6222952" y="1538653"/>
            <a:ext cx="4485869" cy="2400068"/>
          </a:xfrm>
          <a:prstGeom prst="rect">
            <a:avLst/>
          </a:prstGeom>
        </p:spPr>
      </p:pic>
      <p:pic>
        <p:nvPicPr>
          <p:cNvPr id="5" name="Picture 4"/>
          <p:cNvPicPr>
            <a:picLocks noChangeAspect="1"/>
          </p:cNvPicPr>
          <p:nvPr/>
        </p:nvPicPr>
        <p:blipFill>
          <a:blip r:embed="rId4"/>
          <a:stretch>
            <a:fillRect/>
          </a:stretch>
        </p:blipFill>
        <p:spPr>
          <a:xfrm>
            <a:off x="746611" y="3742046"/>
            <a:ext cx="4290064" cy="2403608"/>
          </a:xfrm>
          <a:prstGeom prst="rect">
            <a:avLst/>
          </a:prstGeom>
        </p:spPr>
      </p:pic>
      <p:pic>
        <p:nvPicPr>
          <p:cNvPr id="6" name="Picture 5"/>
          <p:cNvPicPr>
            <a:picLocks noChangeAspect="1"/>
          </p:cNvPicPr>
          <p:nvPr/>
        </p:nvPicPr>
        <p:blipFill rotWithShape="1">
          <a:blip r:embed="rId5"/>
          <a:srcRect t="-11923" b="11923"/>
          <a:stretch/>
        </p:blipFill>
        <p:spPr>
          <a:xfrm>
            <a:off x="6222952" y="3635757"/>
            <a:ext cx="4485869" cy="2242529"/>
          </a:xfrm>
          <a:prstGeom prst="rect">
            <a:avLst/>
          </a:prstGeom>
          <a:ln>
            <a:solidFill>
              <a:schemeClr val="accent1"/>
            </a:solidFill>
          </a:ln>
          <a:effectLst>
            <a:softEdge rad="12700"/>
          </a:effectLst>
        </p:spPr>
      </p:pic>
    </p:spTree>
    <p:extLst>
      <p:ext uri="{BB962C8B-B14F-4D97-AF65-F5344CB8AC3E}">
        <p14:creationId xmlns:p14="http://schemas.microsoft.com/office/powerpoint/2010/main" val="2540308631"/>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2322" y="365125"/>
            <a:ext cx="10351477" cy="923273"/>
          </a:xfrm>
        </p:spPr>
        <p:txBody>
          <a:bodyPr/>
          <a:lstStyle/>
          <a:p>
            <a:pPr algn="ctr"/>
            <a:r>
              <a:rPr lang="en-US" dirty="0" err="1"/>
              <a:t>SwOTA</a:t>
            </a:r>
            <a:r>
              <a:rPr lang="en-US" dirty="0"/>
              <a:t>  usage case example</a:t>
            </a:r>
            <a:r>
              <a:rPr lang="en-US" u="sng" dirty="0"/>
              <a:t> </a:t>
            </a:r>
          </a:p>
        </p:txBody>
      </p:sp>
      <p:sp>
        <p:nvSpPr>
          <p:cNvPr id="7" name="Trapezoid 6"/>
          <p:cNvSpPr/>
          <p:nvPr/>
        </p:nvSpPr>
        <p:spPr>
          <a:xfrm>
            <a:off x="792104" y="5349015"/>
            <a:ext cx="9614806" cy="760276"/>
          </a:xfrm>
          <a:prstGeom prst="trapezoid">
            <a:avLst>
              <a:gd name="adj" fmla="val 56227"/>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000" dirty="0">
                <a:solidFill>
                  <a:schemeClr val="bg1"/>
                </a:solidFill>
              </a:rPr>
              <a:t>3</a:t>
            </a:r>
            <a:r>
              <a:rPr lang="en-US" sz="2000" baseline="30000" dirty="0">
                <a:solidFill>
                  <a:schemeClr val="bg1"/>
                </a:solidFill>
              </a:rPr>
              <a:t>rd</a:t>
            </a:r>
            <a:r>
              <a:rPr lang="en-US" sz="2000" dirty="0">
                <a:solidFill>
                  <a:schemeClr val="bg1"/>
                </a:solidFill>
              </a:rPr>
              <a:t> Party Systems</a:t>
            </a:r>
          </a:p>
        </p:txBody>
      </p:sp>
      <p:sp>
        <p:nvSpPr>
          <p:cNvPr id="8" name="Rectangle: Rounded Corners 7"/>
          <p:cNvSpPr/>
          <p:nvPr/>
        </p:nvSpPr>
        <p:spPr>
          <a:xfrm>
            <a:off x="1694908" y="4929915"/>
            <a:ext cx="1681843" cy="838200"/>
          </a:xfrm>
          <a:prstGeom prst="roundRect">
            <a:avLst>
              <a:gd name="adj" fmla="val 7973"/>
            </a:avLst>
          </a:prstGeom>
          <a:solidFill>
            <a:schemeClr val="bg1"/>
          </a:solidFill>
          <a:ln>
            <a:solidFill>
              <a:srgbClr val="00B0F0"/>
            </a:solidFill>
          </a:ln>
          <a:effectLst>
            <a:outerShdw blurRad="50800" dist="38100" dir="2700000" algn="tl" rotWithShape="0">
              <a:prstClr val="black">
                <a:alpha val="40000"/>
              </a:prstClr>
            </a:out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dirty="0">
                <a:solidFill>
                  <a:srgbClr val="FF0000"/>
                </a:solidFill>
              </a:rPr>
              <a:t>Sabre</a:t>
            </a:r>
          </a:p>
        </p:txBody>
      </p:sp>
      <p:sp>
        <p:nvSpPr>
          <p:cNvPr id="9" name="Rectangle: Rounded Corners 19"/>
          <p:cNvSpPr/>
          <p:nvPr/>
        </p:nvSpPr>
        <p:spPr>
          <a:xfrm>
            <a:off x="3806736" y="4883000"/>
            <a:ext cx="1681843" cy="838200"/>
          </a:xfrm>
          <a:prstGeom prst="roundRect">
            <a:avLst>
              <a:gd name="adj" fmla="val 7973"/>
            </a:avLst>
          </a:prstGeom>
          <a:solidFill>
            <a:schemeClr val="bg1"/>
          </a:solidFill>
          <a:ln>
            <a:solidFill>
              <a:srgbClr val="00B0F0"/>
            </a:solidFill>
          </a:ln>
          <a:effectLst>
            <a:outerShdw blurRad="50800" dist="38100" dir="2700000" algn="tl" rotWithShape="0">
              <a:prstClr val="black">
                <a:alpha val="40000"/>
              </a:prstClr>
            </a:out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dirty="0">
                <a:solidFill>
                  <a:srgbClr val="FF0000"/>
                </a:solidFill>
              </a:rPr>
              <a:t>Odysseus</a:t>
            </a:r>
          </a:p>
        </p:txBody>
      </p:sp>
      <p:sp>
        <p:nvSpPr>
          <p:cNvPr id="10" name="Rectangle: Rounded Corners 20"/>
          <p:cNvSpPr/>
          <p:nvPr/>
        </p:nvSpPr>
        <p:spPr>
          <a:xfrm>
            <a:off x="5891440" y="4883000"/>
            <a:ext cx="1681843" cy="838200"/>
          </a:xfrm>
          <a:prstGeom prst="roundRect">
            <a:avLst>
              <a:gd name="adj" fmla="val 7973"/>
            </a:avLst>
          </a:prstGeom>
          <a:solidFill>
            <a:schemeClr val="bg1"/>
          </a:solidFill>
          <a:ln>
            <a:solidFill>
              <a:srgbClr val="00B0F0"/>
            </a:solidFill>
          </a:ln>
          <a:effectLst>
            <a:outerShdw blurRad="50800" dist="38100" dir="2700000" algn="tl" rotWithShape="0">
              <a:prstClr val="black">
                <a:alpha val="40000"/>
              </a:prstClr>
            </a:out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dirty="0" err="1">
                <a:solidFill>
                  <a:srgbClr val="FF0000"/>
                </a:solidFill>
              </a:rPr>
              <a:t>Revelex</a:t>
            </a:r>
            <a:endParaRPr lang="en-US" dirty="0">
              <a:solidFill>
                <a:srgbClr val="FF0000"/>
              </a:solidFill>
            </a:endParaRPr>
          </a:p>
        </p:txBody>
      </p:sp>
      <p:sp>
        <p:nvSpPr>
          <p:cNvPr id="11" name="Rectangle: Rounded Corners 21"/>
          <p:cNvSpPr/>
          <p:nvPr/>
        </p:nvSpPr>
        <p:spPr>
          <a:xfrm>
            <a:off x="7892382" y="4858945"/>
            <a:ext cx="1681843" cy="838200"/>
          </a:xfrm>
          <a:prstGeom prst="roundRect">
            <a:avLst>
              <a:gd name="adj" fmla="val 7973"/>
            </a:avLst>
          </a:prstGeom>
          <a:solidFill>
            <a:schemeClr val="bg1"/>
          </a:solidFill>
          <a:ln>
            <a:solidFill>
              <a:srgbClr val="00B0F0"/>
            </a:solidFill>
          </a:ln>
          <a:effectLst>
            <a:outerShdw blurRad="50800" dist="38100" dir="2700000" algn="tl" rotWithShape="0">
              <a:prstClr val="black">
                <a:alpha val="40000"/>
              </a:prstClr>
            </a:out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dirty="0" err="1">
                <a:solidFill>
                  <a:srgbClr val="FF0000"/>
                </a:solidFill>
              </a:rPr>
              <a:t>TravelTek</a:t>
            </a:r>
            <a:endParaRPr lang="en-US" dirty="0">
              <a:solidFill>
                <a:srgbClr val="FF0000"/>
              </a:solidFill>
            </a:endParaRPr>
          </a:p>
        </p:txBody>
      </p:sp>
      <p:cxnSp>
        <p:nvCxnSpPr>
          <p:cNvPr id="13" name="Connector: Elbow 13"/>
          <p:cNvCxnSpPr>
            <a:cxnSpLocks/>
          </p:cNvCxnSpPr>
          <p:nvPr/>
        </p:nvCxnSpPr>
        <p:spPr>
          <a:xfrm rot="5400000" flipH="1" flipV="1">
            <a:off x="4244978" y="3960676"/>
            <a:ext cx="1300948" cy="495589"/>
          </a:xfrm>
          <a:prstGeom prst="bentConnector3">
            <a:avLst>
              <a:gd name="adj1" fmla="val 34520"/>
            </a:avLst>
          </a:prstGeom>
          <a:ln w="38100">
            <a:solidFill>
              <a:srgbClr val="00B0F0"/>
            </a:solidFill>
            <a:prstDash val="sysDot"/>
            <a:headEnd type="triangle"/>
            <a:tailEnd type="triangle"/>
          </a:ln>
          <a:effectLst/>
        </p:spPr>
        <p:style>
          <a:lnRef idx="1">
            <a:schemeClr val="accent1"/>
          </a:lnRef>
          <a:fillRef idx="0">
            <a:schemeClr val="accent1"/>
          </a:fillRef>
          <a:effectRef idx="0">
            <a:schemeClr val="accent1"/>
          </a:effectRef>
          <a:fontRef idx="minor">
            <a:schemeClr val="tx1"/>
          </a:fontRef>
        </p:style>
      </p:cxnSp>
      <p:cxnSp>
        <p:nvCxnSpPr>
          <p:cNvPr id="14" name="Connector: Elbow 15"/>
          <p:cNvCxnSpPr>
            <a:cxnSpLocks/>
          </p:cNvCxnSpPr>
          <p:nvPr/>
        </p:nvCxnSpPr>
        <p:spPr>
          <a:xfrm rot="16200000" flipV="1">
            <a:off x="5741954" y="3892591"/>
            <a:ext cx="1300948" cy="679869"/>
          </a:xfrm>
          <a:prstGeom prst="bentConnector3">
            <a:avLst>
              <a:gd name="adj1" fmla="val 34102"/>
            </a:avLst>
          </a:prstGeom>
          <a:ln w="38100">
            <a:solidFill>
              <a:srgbClr val="00B0F0"/>
            </a:solidFill>
            <a:prstDash val="sysDot"/>
            <a:headEnd type="triangle"/>
            <a:tailEnd type="triangle"/>
          </a:ln>
          <a:effectLst/>
        </p:spPr>
        <p:style>
          <a:lnRef idx="1">
            <a:schemeClr val="accent1"/>
          </a:lnRef>
          <a:fillRef idx="0">
            <a:schemeClr val="accent1"/>
          </a:fillRef>
          <a:effectRef idx="0">
            <a:schemeClr val="accent1"/>
          </a:effectRef>
          <a:fontRef idx="minor">
            <a:schemeClr val="tx1"/>
          </a:fontRef>
        </p:style>
      </p:cxnSp>
      <p:sp>
        <p:nvSpPr>
          <p:cNvPr id="16" name="TextBox 29"/>
          <p:cNvSpPr txBox="1"/>
          <p:nvPr/>
        </p:nvSpPr>
        <p:spPr>
          <a:xfrm>
            <a:off x="2269021" y="3919698"/>
            <a:ext cx="6841381" cy="307777"/>
          </a:xfrm>
          <a:prstGeom prst="rect">
            <a:avLst/>
          </a:prstGeom>
          <a:solidFill>
            <a:srgbClr val="FF9933"/>
          </a:solidFill>
          <a:ln w="19050">
            <a:solidFill>
              <a:schemeClr val="bg1"/>
            </a:solidFill>
          </a:ln>
          <a:effectLst>
            <a:outerShdw blurRad="50800" dist="38100" dir="2700000" algn="tl" rotWithShape="0">
              <a:prstClr val="black">
                <a:alpha val="40000"/>
              </a:prstClr>
            </a:outerShdw>
          </a:effectLst>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400" b="1" dirty="0">
                <a:solidFill>
                  <a:schemeClr val="bg1"/>
                </a:solidFill>
              </a:rPr>
              <a:t>SW OTA</a:t>
            </a:r>
          </a:p>
        </p:txBody>
      </p:sp>
      <p:grpSp>
        <p:nvGrpSpPr>
          <p:cNvPr id="20" name="Group 19">
            <a:extLst>
              <a:ext uri="{FF2B5EF4-FFF2-40B4-BE49-F238E27FC236}">
                <a16:creationId xmlns:a16="http://schemas.microsoft.com/office/drawing/2014/main" xmlns="" id="{C42B062C-3319-47B4-9E25-C7FC6A3B8856}"/>
              </a:ext>
            </a:extLst>
          </p:cNvPr>
          <p:cNvGrpSpPr/>
          <p:nvPr/>
        </p:nvGrpSpPr>
        <p:grpSpPr>
          <a:xfrm>
            <a:off x="9570723" y="401131"/>
            <a:ext cx="1193448" cy="760297"/>
            <a:chOff x="9383951" y="1072668"/>
            <a:chExt cx="2009973" cy="1051736"/>
          </a:xfrm>
        </p:grpSpPr>
        <p:sp>
          <p:nvSpPr>
            <p:cNvPr id="21" name="Rectangle 20"/>
            <p:cNvSpPr/>
            <p:nvPr/>
          </p:nvSpPr>
          <p:spPr>
            <a:xfrm>
              <a:off x="9383951" y="1072668"/>
              <a:ext cx="2009973" cy="105173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pic>
          <p:nvPicPr>
            <p:cNvPr id="22" name="Picture 18" descr="http://www.crystalcruises.com/img/static/cc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62529" y="1319785"/>
              <a:ext cx="1828879" cy="502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3" name="Arrow: Up-Down 9"/>
          <p:cNvSpPr/>
          <p:nvPr/>
        </p:nvSpPr>
        <p:spPr>
          <a:xfrm>
            <a:off x="4797411" y="2083872"/>
            <a:ext cx="1779814" cy="681751"/>
          </a:xfrm>
          <a:prstGeom prst="upDownArrow">
            <a:avLst>
              <a:gd name="adj1" fmla="val 46755"/>
              <a:gd name="adj2" fmla="val 30839"/>
            </a:avLst>
          </a:prstGeom>
          <a:solidFill>
            <a:srgbClr val="FF993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1400" b="1"/>
              <a:t>SW OTA</a:t>
            </a:r>
            <a:endParaRPr lang="en-US" sz="1400" b="1" dirty="0"/>
          </a:p>
        </p:txBody>
      </p:sp>
      <p:sp>
        <p:nvSpPr>
          <p:cNvPr id="24" name="Rectangle: Single Corner Snipped 1"/>
          <p:cNvSpPr/>
          <p:nvPr/>
        </p:nvSpPr>
        <p:spPr>
          <a:xfrm>
            <a:off x="4492611" y="1639249"/>
            <a:ext cx="2389414" cy="409185"/>
          </a:xfrm>
          <a:prstGeom prst="snip1Rect">
            <a:avLst/>
          </a:prstGeom>
          <a:solidFill>
            <a:srgbClr val="72AF2F"/>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1600" dirty="0"/>
              <a:t>Crystal B2B UI</a:t>
            </a:r>
          </a:p>
        </p:txBody>
      </p:sp>
      <p:sp>
        <p:nvSpPr>
          <p:cNvPr id="25" name="Oval 24"/>
          <p:cNvSpPr/>
          <p:nvPr/>
        </p:nvSpPr>
        <p:spPr>
          <a:xfrm>
            <a:off x="4387759" y="2765623"/>
            <a:ext cx="2509157" cy="816428"/>
          </a:xfrm>
          <a:prstGeom prst="ellipse">
            <a:avLst/>
          </a:prstGeom>
          <a:solidFill>
            <a:srgbClr val="72AF2F"/>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1600" dirty="0"/>
              <a:t>Crystal core system</a:t>
            </a:r>
          </a:p>
          <a:p>
            <a:pPr algn="ctr"/>
            <a:r>
              <a:rPr lang="en-US" sz="1600" dirty="0"/>
              <a:t>(Seaware)</a:t>
            </a:r>
          </a:p>
        </p:txBody>
      </p:sp>
      <p:cxnSp>
        <p:nvCxnSpPr>
          <p:cNvPr id="26" name="Connector: Elbow 11"/>
          <p:cNvCxnSpPr>
            <a:cxnSpLocks/>
          </p:cNvCxnSpPr>
          <p:nvPr/>
        </p:nvCxnSpPr>
        <p:spPr>
          <a:xfrm rot="5400000" flipH="1" flipV="1">
            <a:off x="2608966" y="3123056"/>
            <a:ext cx="1709160" cy="1848426"/>
          </a:xfrm>
          <a:prstGeom prst="bentConnector2">
            <a:avLst/>
          </a:prstGeom>
          <a:ln w="38100">
            <a:solidFill>
              <a:srgbClr val="00B0F0"/>
            </a:solidFill>
            <a:prstDash val="sysDot"/>
            <a:headEnd type="triangle"/>
            <a:tailEnd type="triangle"/>
          </a:ln>
          <a:effectLst/>
        </p:spPr>
        <p:style>
          <a:lnRef idx="1">
            <a:schemeClr val="accent1"/>
          </a:lnRef>
          <a:fillRef idx="0">
            <a:schemeClr val="accent1"/>
          </a:fillRef>
          <a:effectRef idx="0">
            <a:schemeClr val="accent1"/>
          </a:effectRef>
          <a:fontRef idx="minor">
            <a:schemeClr val="tx1"/>
          </a:fontRef>
        </p:style>
      </p:cxnSp>
      <p:cxnSp>
        <p:nvCxnSpPr>
          <p:cNvPr id="28" name="Connector: Elbow 22"/>
          <p:cNvCxnSpPr>
            <a:cxnSpLocks/>
          </p:cNvCxnSpPr>
          <p:nvPr/>
        </p:nvCxnSpPr>
        <p:spPr>
          <a:xfrm rot="16200000" flipV="1">
            <a:off x="6960530" y="3086171"/>
            <a:ext cx="1709160" cy="1836388"/>
          </a:xfrm>
          <a:prstGeom prst="bentConnector2">
            <a:avLst/>
          </a:prstGeom>
          <a:ln w="38100">
            <a:solidFill>
              <a:srgbClr val="00B0F0"/>
            </a:solidFill>
            <a:prstDash val="sysDot"/>
            <a:headEnd type="triangle"/>
            <a:tailEnd type="triangle"/>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7168374"/>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C8E192E-E6C9-4F2A-BF30-994A50F9BFBD}"/>
              </a:ext>
            </a:extLst>
          </p:cNvPr>
          <p:cNvSpPr>
            <a:spLocks noGrp="1"/>
          </p:cNvSpPr>
          <p:nvPr>
            <p:ph type="ctrTitle"/>
          </p:nvPr>
        </p:nvSpPr>
        <p:spPr>
          <a:xfrm>
            <a:off x="315909" y="628803"/>
            <a:ext cx="11536218" cy="2387600"/>
          </a:xfrm>
        </p:spPr>
        <p:txBody>
          <a:bodyPr/>
          <a:lstStyle/>
          <a:p>
            <a:r>
              <a:rPr lang="en-US" dirty="0"/>
              <a:t>Open Travel for Die Hard Golfers</a:t>
            </a:r>
          </a:p>
        </p:txBody>
      </p:sp>
      <p:sp>
        <p:nvSpPr>
          <p:cNvPr id="3" name="Subtitle 2">
            <a:extLst>
              <a:ext uri="{FF2B5EF4-FFF2-40B4-BE49-F238E27FC236}">
                <a16:creationId xmlns:a16="http://schemas.microsoft.com/office/drawing/2014/main" xmlns="" id="{BD619561-2003-4D09-8B23-9CF8898A85BE}"/>
              </a:ext>
            </a:extLst>
          </p:cNvPr>
          <p:cNvSpPr>
            <a:spLocks noGrp="1"/>
          </p:cNvSpPr>
          <p:nvPr>
            <p:ph type="subTitle" idx="1"/>
          </p:nvPr>
        </p:nvSpPr>
        <p:spPr>
          <a:xfrm>
            <a:off x="1524000" y="3265746"/>
            <a:ext cx="9144000" cy="1655762"/>
          </a:xfrm>
        </p:spPr>
        <p:txBody>
          <a:bodyPr/>
          <a:lstStyle/>
          <a:p>
            <a:r>
              <a:rPr lang="en-US" dirty="0"/>
              <a:t> THE new bucket list destination</a:t>
            </a:r>
          </a:p>
          <a:p>
            <a:endParaRPr lang="en-US" dirty="0"/>
          </a:p>
        </p:txBody>
      </p:sp>
      <p:pic>
        <p:nvPicPr>
          <p:cNvPr id="8" name="Picture 7">
            <a:extLst>
              <a:ext uri="{FF2B5EF4-FFF2-40B4-BE49-F238E27FC236}">
                <a16:creationId xmlns:a16="http://schemas.microsoft.com/office/drawing/2014/main" xmlns="" id="{6411E790-7911-4FE4-A3B8-21EFC0DA92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909" y="6004077"/>
            <a:ext cx="2974046" cy="633731"/>
          </a:xfrm>
          <a:prstGeom prst="rect">
            <a:avLst/>
          </a:prstGeom>
        </p:spPr>
      </p:pic>
      <p:pic>
        <p:nvPicPr>
          <p:cNvPr id="7" name="Picture 6">
            <a:extLst>
              <a:ext uri="{FF2B5EF4-FFF2-40B4-BE49-F238E27FC236}">
                <a16:creationId xmlns:a16="http://schemas.microsoft.com/office/drawing/2014/main" xmlns="" id="{A2F3312E-C213-44B0-A3AD-6F19DC78DE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957"/>
            <a:ext cx="12192000" cy="1641231"/>
          </a:xfrm>
          <a:prstGeom prst="rect">
            <a:avLst/>
          </a:prstGeom>
        </p:spPr>
      </p:pic>
      <p:pic>
        <p:nvPicPr>
          <p:cNvPr id="6" name="Image 5" descr="legolfnational.png"/>
          <p:cNvPicPr>
            <a:picLocks noChangeAspect="1"/>
          </p:cNvPicPr>
          <p:nvPr/>
        </p:nvPicPr>
        <p:blipFill>
          <a:blip r:embed="rId4" cstate="print"/>
          <a:stretch>
            <a:fillRect/>
          </a:stretch>
        </p:blipFill>
        <p:spPr>
          <a:xfrm>
            <a:off x="4064653" y="3990125"/>
            <a:ext cx="4614212" cy="832106"/>
          </a:xfrm>
          <a:prstGeom prst="rect">
            <a:avLst/>
          </a:prstGeom>
        </p:spPr>
      </p:pic>
      <p:sp>
        <p:nvSpPr>
          <p:cNvPr id="4" name="Organigramme : Connecteur 3"/>
          <p:cNvSpPr/>
          <p:nvPr/>
        </p:nvSpPr>
        <p:spPr>
          <a:xfrm>
            <a:off x="8913091" y="3265746"/>
            <a:ext cx="4442691" cy="4188691"/>
          </a:xfrm>
          <a:prstGeom prst="flowChartConnector">
            <a:avLst/>
          </a:prstGeom>
          <a:blipFill dpi="0" rotWithShape="1">
            <a:blip r:embed="rId5"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605463571"/>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2F2FB2-4510-491D-AFE8-F0E72D4A46C5}"/>
              </a:ext>
            </a:extLst>
          </p:cNvPr>
          <p:cNvSpPr>
            <a:spLocks noGrp="1"/>
          </p:cNvSpPr>
          <p:nvPr>
            <p:ph type="title"/>
          </p:nvPr>
        </p:nvSpPr>
        <p:spPr>
          <a:xfrm>
            <a:off x="0" y="1"/>
            <a:ext cx="12192000" cy="1480456"/>
          </a:xfrm>
        </p:spPr>
        <p:txBody>
          <a:bodyPr/>
          <a:lstStyle/>
          <a:p>
            <a:pPr algn="ctr"/>
            <a:r>
              <a:rPr lang="en-US" dirty="0"/>
              <a:t>Who are we?</a:t>
            </a:r>
          </a:p>
        </p:txBody>
      </p:sp>
      <p:sp>
        <p:nvSpPr>
          <p:cNvPr id="4" name="TextBox 3">
            <a:extLst>
              <a:ext uri="{FF2B5EF4-FFF2-40B4-BE49-F238E27FC236}">
                <a16:creationId xmlns:a16="http://schemas.microsoft.com/office/drawing/2014/main" xmlns="" id="{20D86261-3004-42D9-AC24-E2BBF2D00C33}"/>
              </a:ext>
            </a:extLst>
          </p:cNvPr>
          <p:cNvSpPr txBox="1"/>
          <p:nvPr/>
        </p:nvSpPr>
        <p:spPr>
          <a:xfrm>
            <a:off x="1020696" y="3783834"/>
            <a:ext cx="10150608" cy="369332"/>
          </a:xfrm>
          <a:prstGeom prst="rect">
            <a:avLst/>
          </a:prstGeom>
          <a:noFill/>
        </p:spPr>
        <p:txBody>
          <a:bodyPr wrap="square" rtlCol="0">
            <a:spAutoFit/>
          </a:bodyPr>
          <a:lstStyle/>
          <a:p>
            <a:pPr algn="ctr"/>
            <a:endParaRPr lang="en-US" dirty="0">
              <a:highlight>
                <a:srgbClr val="FFFF00"/>
              </a:highlight>
            </a:endParaRPr>
          </a:p>
        </p:txBody>
      </p:sp>
      <p:pic>
        <p:nvPicPr>
          <p:cNvPr id="6" name="Picture 2" descr="Z:\TERRAIN\Photos Hubert Chesneau\Terrain AVANT.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427" r="570"/>
          <a:stretch/>
        </p:blipFill>
        <p:spPr bwMode="auto">
          <a:xfrm>
            <a:off x="782425" y="2007709"/>
            <a:ext cx="4194928" cy="29734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ZoneTexte 6"/>
          <p:cNvSpPr txBox="1"/>
          <p:nvPr/>
        </p:nvSpPr>
        <p:spPr>
          <a:xfrm>
            <a:off x="782423" y="5024832"/>
            <a:ext cx="10633437" cy="584775"/>
          </a:xfrm>
          <a:prstGeom prst="rect">
            <a:avLst/>
          </a:prstGeom>
          <a:noFill/>
        </p:spPr>
        <p:txBody>
          <a:bodyPr wrap="square" rtlCol="0">
            <a:spAutoFit/>
          </a:bodyPr>
          <a:lstStyle/>
          <a:p>
            <a:r>
              <a:rPr lang="fr-FR" sz="3200" dirty="0" err="1"/>
              <a:t>Before</a:t>
            </a:r>
            <a:r>
              <a:rPr lang="fr-FR" sz="3200" dirty="0"/>
              <a:t> 1987 				       </a:t>
            </a:r>
            <a:r>
              <a:rPr lang="fr-FR" sz="3200" dirty="0" err="1"/>
              <a:t>Between</a:t>
            </a:r>
            <a:r>
              <a:rPr lang="fr-FR" sz="3200" dirty="0"/>
              <a:t> 1987 and 1990</a:t>
            </a:r>
          </a:p>
        </p:txBody>
      </p:sp>
      <p:pic>
        <p:nvPicPr>
          <p:cNvPr id="8" name="Image 7"/>
          <p:cNvPicPr>
            <a:picLocks noChangeAspect="1"/>
          </p:cNvPicPr>
          <p:nvPr/>
        </p:nvPicPr>
        <p:blipFill rotWithShape="1">
          <a:blip r:embed="rId3"/>
          <a:srcRect l="5297" t="7673" r="10377" b="15842"/>
          <a:stretch/>
        </p:blipFill>
        <p:spPr>
          <a:xfrm>
            <a:off x="6976376" y="2007709"/>
            <a:ext cx="4194928" cy="3017123"/>
          </a:xfrm>
          <a:prstGeom prst="rect">
            <a:avLst/>
          </a:prstGeom>
        </p:spPr>
      </p:pic>
      <p:pic>
        <p:nvPicPr>
          <p:cNvPr id="9" name="Image 8" descr="petit coq.png"/>
          <p:cNvPicPr>
            <a:picLocks/>
          </p:cNvPicPr>
          <p:nvPr/>
        </p:nvPicPr>
        <p:blipFill>
          <a:blip r:embed="rId4" cstate="print"/>
          <a:stretch>
            <a:fillRect/>
          </a:stretch>
        </p:blipFill>
        <p:spPr>
          <a:xfrm>
            <a:off x="251519" y="196963"/>
            <a:ext cx="1143648" cy="1066226"/>
          </a:xfrm>
          <a:prstGeom prst="rect">
            <a:avLst/>
          </a:prstGeom>
        </p:spPr>
      </p:pic>
      <p:pic>
        <p:nvPicPr>
          <p:cNvPr id="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9776" y="1491019"/>
            <a:ext cx="1440225" cy="14211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53727" y="1491019"/>
            <a:ext cx="1440225" cy="14211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01328072"/>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20D86261-3004-42D9-AC24-E2BBF2D00C33}"/>
              </a:ext>
            </a:extLst>
          </p:cNvPr>
          <p:cNvSpPr txBox="1"/>
          <p:nvPr/>
        </p:nvSpPr>
        <p:spPr>
          <a:xfrm>
            <a:off x="1020696" y="3816628"/>
            <a:ext cx="10150608" cy="369332"/>
          </a:xfrm>
          <a:prstGeom prst="rect">
            <a:avLst/>
          </a:prstGeom>
          <a:noFill/>
        </p:spPr>
        <p:txBody>
          <a:bodyPr wrap="square" rtlCol="0">
            <a:spAutoFit/>
          </a:bodyPr>
          <a:lstStyle/>
          <a:p>
            <a:pPr algn="ctr"/>
            <a:endParaRPr lang="en-US" dirty="0">
              <a:highlight>
                <a:srgbClr val="FFFF00"/>
              </a:highlight>
            </a:endParaRPr>
          </a:p>
        </p:txBody>
      </p:sp>
      <p:pic>
        <p:nvPicPr>
          <p:cNvPr id="5" name="Image 4" descr="petit coq.png"/>
          <p:cNvPicPr>
            <a:picLocks/>
          </p:cNvPicPr>
          <p:nvPr/>
        </p:nvPicPr>
        <p:blipFill>
          <a:blip r:embed="rId2" cstate="print"/>
          <a:stretch>
            <a:fillRect/>
          </a:stretch>
        </p:blipFill>
        <p:spPr>
          <a:xfrm>
            <a:off x="251519" y="196963"/>
            <a:ext cx="1143648" cy="1066226"/>
          </a:xfrm>
          <a:prstGeom prst="rect">
            <a:avLst/>
          </a:prstGeom>
        </p:spPr>
      </p:pic>
      <p:pic>
        <p:nvPicPr>
          <p:cNvPr id="6" name="65909C6D-93EB-4ADC-B73C-B11F9F881EF2" descr="65909C6D-93EB-4ADC-B73C-B11F9F881EF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25625" y="1905196"/>
            <a:ext cx="5731497" cy="3822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 7" descr="legolfnational.png"/>
          <p:cNvPicPr>
            <a:picLocks noChangeAspect="1"/>
          </p:cNvPicPr>
          <p:nvPr/>
        </p:nvPicPr>
        <p:blipFill>
          <a:blip r:embed="rId4" cstate="print"/>
          <a:stretch>
            <a:fillRect/>
          </a:stretch>
        </p:blipFill>
        <p:spPr>
          <a:xfrm>
            <a:off x="4084267" y="363096"/>
            <a:ext cx="4614212" cy="832106"/>
          </a:xfrm>
          <a:prstGeom prst="rect">
            <a:avLst/>
          </a:prstGeom>
        </p:spPr>
      </p:pic>
      <p:pic>
        <p:nvPicPr>
          <p:cNvPr id="9" name="Imag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9470" y="1800055"/>
            <a:ext cx="2040495" cy="1286666"/>
          </a:xfrm>
          <a:prstGeom prst="rect">
            <a:avLst/>
          </a:prstGeom>
        </p:spPr>
      </p:pic>
      <p:pic>
        <p:nvPicPr>
          <p:cNvPr id="10" name="Image 9"/>
          <p:cNvPicPr>
            <a:picLocks noChangeAspect="1"/>
          </p:cNvPicPr>
          <p:nvPr/>
        </p:nvPicPr>
        <p:blipFill>
          <a:blip r:embed="rId6"/>
          <a:stretch>
            <a:fillRect/>
          </a:stretch>
        </p:blipFill>
        <p:spPr>
          <a:xfrm>
            <a:off x="599470" y="3249006"/>
            <a:ext cx="2330237" cy="1135244"/>
          </a:xfrm>
          <a:prstGeom prst="rect">
            <a:avLst/>
          </a:prstGeom>
        </p:spPr>
      </p:pic>
      <p:pic>
        <p:nvPicPr>
          <p:cNvPr id="11" name="Imag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5578" y="4543305"/>
            <a:ext cx="2040495" cy="1396605"/>
          </a:xfrm>
          <a:prstGeom prst="rect">
            <a:avLst/>
          </a:prstGeom>
        </p:spPr>
      </p:pic>
      <p:pic>
        <p:nvPicPr>
          <p:cNvPr id="13" name="Image 12"/>
          <p:cNvPicPr>
            <a:picLocks noChangeAspect="1"/>
          </p:cNvPicPr>
          <p:nvPr/>
        </p:nvPicPr>
        <p:blipFill rotWithShape="1">
          <a:blip r:embed="rId8" cstate="print">
            <a:extLst>
              <a:ext uri="{28A0092B-C50C-407E-A947-70E740481C1C}">
                <a14:useLocalDpi xmlns:a14="http://schemas.microsoft.com/office/drawing/2010/main" val="0"/>
              </a:ext>
            </a:extLst>
          </a:blip>
          <a:srcRect l="12426" t="13741" r="10518" b="21694"/>
          <a:stretch/>
        </p:blipFill>
        <p:spPr>
          <a:xfrm>
            <a:off x="9890924" y="1817515"/>
            <a:ext cx="1543689" cy="914026"/>
          </a:xfrm>
          <a:prstGeom prst="rect">
            <a:avLst/>
          </a:prstGeom>
        </p:spPr>
      </p:pic>
      <p:pic>
        <p:nvPicPr>
          <p:cNvPr id="14" name="Image 13"/>
          <p:cNvPicPr>
            <a:picLocks noChangeAspect="1"/>
          </p:cNvPicPr>
          <p:nvPr/>
        </p:nvPicPr>
        <p:blipFill>
          <a:blip r:embed="rId9"/>
          <a:stretch>
            <a:fillRect/>
          </a:stretch>
        </p:blipFill>
        <p:spPr>
          <a:xfrm>
            <a:off x="9963980" y="3180534"/>
            <a:ext cx="1397579" cy="861566"/>
          </a:xfrm>
          <a:prstGeom prst="rect">
            <a:avLst/>
          </a:prstGeom>
        </p:spPr>
      </p:pic>
      <p:pic>
        <p:nvPicPr>
          <p:cNvPr id="15" name="Image 14"/>
          <p:cNvPicPr>
            <a:picLocks noChangeAspect="1"/>
          </p:cNvPicPr>
          <p:nvPr/>
        </p:nvPicPr>
        <p:blipFill rotWithShape="1">
          <a:blip r:embed="rId10" cstate="print">
            <a:extLst>
              <a:ext uri="{28A0092B-C50C-407E-A947-70E740481C1C}">
                <a14:useLocalDpi xmlns:a14="http://schemas.microsoft.com/office/drawing/2010/main" val="0"/>
              </a:ext>
            </a:extLst>
          </a:blip>
          <a:srcRect b="24182"/>
          <a:stretch/>
        </p:blipFill>
        <p:spPr>
          <a:xfrm>
            <a:off x="10344316" y="4545088"/>
            <a:ext cx="636913" cy="1182972"/>
          </a:xfrm>
          <a:prstGeom prst="rect">
            <a:avLst/>
          </a:prstGeom>
        </p:spPr>
      </p:pic>
    </p:spTree>
    <p:extLst>
      <p:ext uri="{BB962C8B-B14F-4D97-AF65-F5344CB8AC3E}">
        <p14:creationId xmlns:p14="http://schemas.microsoft.com/office/powerpoint/2010/main" val="2484869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2F2FB2-4510-491D-AFE8-F0E72D4A46C5}"/>
              </a:ext>
            </a:extLst>
          </p:cNvPr>
          <p:cNvSpPr>
            <a:spLocks noGrp="1"/>
          </p:cNvSpPr>
          <p:nvPr>
            <p:ph type="title"/>
          </p:nvPr>
        </p:nvSpPr>
        <p:spPr>
          <a:xfrm>
            <a:off x="0" y="1"/>
            <a:ext cx="12192000" cy="1480456"/>
          </a:xfrm>
        </p:spPr>
        <p:txBody>
          <a:bodyPr/>
          <a:lstStyle/>
          <a:p>
            <a:pPr algn="ctr"/>
            <a:r>
              <a:rPr lang="en-US" dirty="0"/>
              <a:t>2014 to today – Change Management</a:t>
            </a:r>
          </a:p>
        </p:txBody>
      </p:sp>
      <p:pic>
        <p:nvPicPr>
          <p:cNvPr id="5" name="Image 4" descr="petit coq.png"/>
          <p:cNvPicPr>
            <a:picLocks/>
          </p:cNvPicPr>
          <p:nvPr/>
        </p:nvPicPr>
        <p:blipFill>
          <a:blip r:embed="rId2" cstate="print"/>
          <a:stretch>
            <a:fillRect/>
          </a:stretch>
        </p:blipFill>
        <p:spPr>
          <a:xfrm>
            <a:off x="251519" y="196963"/>
            <a:ext cx="1143648" cy="1066226"/>
          </a:xfrm>
          <a:prstGeom prst="rect">
            <a:avLst/>
          </a:prstGeom>
        </p:spPr>
      </p:pic>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43596" y="1989478"/>
            <a:ext cx="3106366" cy="27917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Imag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00925" y="3963226"/>
            <a:ext cx="749037" cy="472317"/>
          </a:xfrm>
          <a:prstGeom prst="rect">
            <a:avLst/>
          </a:prstGeom>
        </p:spPr>
      </p:pic>
      <p:pic>
        <p:nvPicPr>
          <p:cNvPr id="9" name="Image 8"/>
          <p:cNvPicPr>
            <a:picLocks noChangeAspect="1"/>
          </p:cNvPicPr>
          <p:nvPr/>
        </p:nvPicPr>
        <p:blipFill>
          <a:blip r:embed="rId5"/>
          <a:stretch>
            <a:fillRect/>
          </a:stretch>
        </p:blipFill>
        <p:spPr>
          <a:xfrm>
            <a:off x="2177860" y="2701040"/>
            <a:ext cx="869112" cy="423414"/>
          </a:xfrm>
          <a:prstGeom prst="rect">
            <a:avLst/>
          </a:prstGeom>
        </p:spPr>
      </p:pic>
      <p:pic>
        <p:nvPicPr>
          <p:cNvPr id="10" name="Imag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9500" y="3866862"/>
            <a:ext cx="830865" cy="568681"/>
          </a:xfrm>
          <a:prstGeom prst="rect">
            <a:avLst/>
          </a:prstGeom>
        </p:spPr>
      </p:pic>
      <p:cxnSp>
        <p:nvCxnSpPr>
          <p:cNvPr id="12" name="Connecteur droit avec flèche 11"/>
          <p:cNvCxnSpPr/>
          <p:nvPr/>
        </p:nvCxnSpPr>
        <p:spPr>
          <a:xfrm flipV="1">
            <a:off x="5440218" y="1717964"/>
            <a:ext cx="27709" cy="3809659"/>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3" name="ZoneTexte 12"/>
          <p:cNvSpPr txBox="1"/>
          <p:nvPr/>
        </p:nvSpPr>
        <p:spPr>
          <a:xfrm rot="16200000">
            <a:off x="3762311" y="3438127"/>
            <a:ext cx="3809659" cy="369332"/>
          </a:xfrm>
          <a:prstGeom prst="rect">
            <a:avLst/>
          </a:prstGeom>
          <a:noFill/>
        </p:spPr>
        <p:txBody>
          <a:bodyPr wrap="square" rtlCol="0">
            <a:spAutoFit/>
          </a:bodyPr>
          <a:lstStyle/>
          <a:p>
            <a:pPr algn="ctr"/>
            <a:r>
              <a:rPr lang="fr-FR" dirty="0"/>
              <a:t>Services, standards and sales</a:t>
            </a:r>
          </a:p>
        </p:txBody>
      </p:sp>
      <p:pic>
        <p:nvPicPr>
          <p:cNvPr id="14" name="Espace réservé du contenu 5"/>
          <p:cNvPicPr>
            <a:picLocks noGrp="1" noChangeAspect="1"/>
          </p:cNvPicPr>
          <p:nvPr>
            <p:ph idx="1"/>
          </p:nvPr>
        </p:nvPicPr>
        <p:blipFill rotWithShape="1">
          <a:blip r:embed="rId7" cstate="print">
            <a:extLst>
              <a:ext uri="{28A0092B-C50C-407E-A947-70E740481C1C}">
                <a14:useLocalDpi xmlns:a14="http://schemas.microsoft.com/office/drawing/2010/main" val="0"/>
              </a:ext>
            </a:extLst>
          </a:blip>
          <a:srcRect b="10373"/>
          <a:stretch/>
        </p:blipFill>
        <p:spPr>
          <a:xfrm>
            <a:off x="9048795" y="1715510"/>
            <a:ext cx="2820118" cy="1883567"/>
          </a:xfrm>
        </p:spPr>
      </p:pic>
      <p:pic>
        <p:nvPicPr>
          <p:cNvPr id="18" name="Imag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89316" y="1717963"/>
            <a:ext cx="2660266" cy="1881115"/>
          </a:xfrm>
          <a:prstGeom prst="rect">
            <a:avLst/>
          </a:prstGeom>
        </p:spPr>
      </p:pic>
      <p:pic>
        <p:nvPicPr>
          <p:cNvPr id="19" name="Image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62431" y="3752052"/>
            <a:ext cx="3184181" cy="2251584"/>
          </a:xfrm>
          <a:prstGeom prst="rect">
            <a:avLst/>
          </a:prstGeom>
        </p:spPr>
      </p:pic>
      <p:sp>
        <p:nvSpPr>
          <p:cNvPr id="20" name="ZoneTexte 19"/>
          <p:cNvSpPr txBox="1"/>
          <p:nvPr/>
        </p:nvSpPr>
        <p:spPr>
          <a:xfrm>
            <a:off x="152018" y="5290296"/>
            <a:ext cx="4950691" cy="369332"/>
          </a:xfrm>
          <a:prstGeom prst="rect">
            <a:avLst/>
          </a:prstGeom>
          <a:noFill/>
        </p:spPr>
        <p:txBody>
          <a:bodyPr wrap="square" rtlCol="0">
            <a:spAutoFit/>
          </a:bodyPr>
          <a:lstStyle/>
          <a:p>
            <a:pPr algn="ctr"/>
            <a:r>
              <a:rPr lang="fr-FR" dirty="0" err="1"/>
              <a:t>Inspired</a:t>
            </a:r>
            <a:r>
              <a:rPr lang="fr-FR" dirty="0"/>
              <a:t> by </a:t>
            </a:r>
            <a:r>
              <a:rPr lang="fr-FR" dirty="0" err="1"/>
              <a:t>other</a:t>
            </a:r>
            <a:r>
              <a:rPr lang="fr-FR" dirty="0"/>
              <a:t> industries to </a:t>
            </a:r>
            <a:r>
              <a:rPr lang="fr-FR" dirty="0" err="1"/>
              <a:t>develop</a:t>
            </a:r>
            <a:r>
              <a:rPr lang="fr-FR" dirty="0"/>
              <a:t> revenues</a:t>
            </a:r>
          </a:p>
        </p:txBody>
      </p:sp>
    </p:spTree>
    <p:extLst>
      <p:ext uri="{BB962C8B-B14F-4D97-AF65-F5344CB8AC3E}">
        <p14:creationId xmlns:p14="http://schemas.microsoft.com/office/powerpoint/2010/main" val="302876128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2F2FB2-4510-491D-AFE8-F0E72D4A46C5}"/>
              </a:ext>
            </a:extLst>
          </p:cNvPr>
          <p:cNvSpPr>
            <a:spLocks noGrp="1"/>
          </p:cNvSpPr>
          <p:nvPr>
            <p:ph type="title"/>
          </p:nvPr>
        </p:nvSpPr>
        <p:spPr>
          <a:xfrm>
            <a:off x="0" y="1"/>
            <a:ext cx="12192000" cy="1480456"/>
          </a:xfrm>
        </p:spPr>
        <p:txBody>
          <a:bodyPr/>
          <a:lstStyle/>
          <a:p>
            <a:pPr algn="ctr"/>
            <a:r>
              <a:rPr lang="en-US" dirty="0"/>
              <a:t>Three steps forward and two back</a:t>
            </a:r>
          </a:p>
        </p:txBody>
      </p:sp>
      <p:pic>
        <p:nvPicPr>
          <p:cNvPr id="5" name="Image 4" descr="petit coq.png"/>
          <p:cNvPicPr>
            <a:picLocks/>
          </p:cNvPicPr>
          <p:nvPr/>
        </p:nvPicPr>
        <p:blipFill>
          <a:blip r:embed="rId2" cstate="print"/>
          <a:stretch>
            <a:fillRect/>
          </a:stretch>
        </p:blipFill>
        <p:spPr>
          <a:xfrm>
            <a:off x="251519" y="196963"/>
            <a:ext cx="1143648" cy="1066226"/>
          </a:xfrm>
          <a:prstGeom prst="rect">
            <a:avLst/>
          </a:prstGeom>
        </p:spPr>
      </p:pic>
      <p:sp>
        <p:nvSpPr>
          <p:cNvPr id="7" name="ZoneTexte 6"/>
          <p:cNvSpPr txBox="1"/>
          <p:nvPr/>
        </p:nvSpPr>
        <p:spPr>
          <a:xfrm>
            <a:off x="425941" y="1810327"/>
            <a:ext cx="11340117" cy="369332"/>
          </a:xfrm>
          <a:prstGeom prst="rect">
            <a:avLst/>
          </a:prstGeom>
          <a:noFill/>
        </p:spPr>
        <p:txBody>
          <a:bodyPr wrap="square" rtlCol="0">
            <a:spAutoFit/>
          </a:bodyPr>
          <a:lstStyle/>
          <a:p>
            <a:r>
              <a:rPr lang="fr-FR" dirty="0" err="1"/>
              <a:t>Fast</a:t>
            </a:r>
            <a:r>
              <a:rPr lang="fr-FR" dirty="0"/>
              <a:t> </a:t>
            </a:r>
            <a:r>
              <a:rPr lang="fr-FR" dirty="0" err="1"/>
              <a:t>growth</a:t>
            </a:r>
            <a:r>
              <a:rPr lang="fr-FR" dirty="0"/>
              <a:t> in Golf sales </a:t>
            </a:r>
            <a:r>
              <a:rPr lang="fr-FR" dirty="0" err="1"/>
              <a:t>was</a:t>
            </a:r>
            <a:r>
              <a:rPr lang="fr-FR" dirty="0"/>
              <a:t> </a:t>
            </a:r>
            <a:r>
              <a:rPr lang="fr-FR" dirty="0" err="1"/>
              <a:t>needed</a:t>
            </a:r>
            <a:r>
              <a:rPr lang="fr-FR" dirty="0"/>
              <a:t> – </a:t>
            </a:r>
            <a:r>
              <a:rPr lang="fr-FR" dirty="0" err="1"/>
              <a:t>our</a:t>
            </a:r>
            <a:r>
              <a:rPr lang="fr-FR" dirty="0"/>
              <a:t> </a:t>
            </a:r>
            <a:r>
              <a:rPr lang="fr-FR" dirty="0" err="1"/>
              <a:t>strategy</a:t>
            </a:r>
            <a:r>
              <a:rPr lang="fr-FR" dirty="0"/>
              <a:t> </a:t>
            </a:r>
            <a:r>
              <a:rPr lang="fr-FR" dirty="0" err="1"/>
              <a:t>focussed</a:t>
            </a:r>
            <a:r>
              <a:rPr lang="fr-FR" dirty="0"/>
              <a:t> on </a:t>
            </a:r>
            <a:r>
              <a:rPr lang="fr-FR" dirty="0" err="1"/>
              <a:t>opening</a:t>
            </a:r>
            <a:r>
              <a:rPr lang="fr-FR" dirty="0"/>
              <a:t> up </a:t>
            </a:r>
            <a:r>
              <a:rPr lang="fr-FR" dirty="0" err="1"/>
              <a:t>our</a:t>
            </a:r>
            <a:r>
              <a:rPr lang="fr-FR" dirty="0"/>
              <a:t> </a:t>
            </a:r>
            <a:r>
              <a:rPr lang="fr-FR" dirty="0" err="1"/>
              <a:t>platforms</a:t>
            </a:r>
            <a:r>
              <a:rPr lang="fr-FR" dirty="0"/>
              <a:t> and </a:t>
            </a:r>
            <a:r>
              <a:rPr lang="fr-FR" dirty="0" err="1"/>
              <a:t>using</a:t>
            </a:r>
            <a:r>
              <a:rPr lang="fr-FR" dirty="0"/>
              <a:t> new technologies</a:t>
            </a:r>
          </a:p>
        </p:txBody>
      </p:sp>
      <p:sp>
        <p:nvSpPr>
          <p:cNvPr id="9" name="ZoneTexte 8"/>
          <p:cNvSpPr txBox="1"/>
          <p:nvPr/>
        </p:nvSpPr>
        <p:spPr>
          <a:xfrm>
            <a:off x="569045" y="4797857"/>
            <a:ext cx="1652241" cy="646331"/>
          </a:xfrm>
          <a:prstGeom prst="rect">
            <a:avLst/>
          </a:prstGeom>
          <a:noFill/>
        </p:spPr>
        <p:txBody>
          <a:bodyPr wrap="square" rtlCol="0">
            <a:spAutoFit/>
          </a:bodyPr>
          <a:lstStyle/>
          <a:p>
            <a:r>
              <a:rPr lang="fr-FR" dirty="0" err="1"/>
              <a:t>Before</a:t>
            </a:r>
            <a:r>
              <a:rPr lang="fr-FR" dirty="0"/>
              <a:t> 2011 – No Online sales</a:t>
            </a:r>
          </a:p>
        </p:txBody>
      </p:sp>
      <p:pic>
        <p:nvPicPr>
          <p:cNvPr id="11" name="Image 10"/>
          <p:cNvPicPr>
            <a:picLocks noChangeAspect="1"/>
          </p:cNvPicPr>
          <p:nvPr/>
        </p:nvPicPr>
        <p:blipFill>
          <a:blip r:embed="rId3"/>
          <a:stretch>
            <a:fillRect/>
          </a:stretch>
        </p:blipFill>
        <p:spPr>
          <a:xfrm>
            <a:off x="323604" y="2509529"/>
            <a:ext cx="2143125" cy="2143125"/>
          </a:xfrm>
          <a:prstGeom prst="rect">
            <a:avLst/>
          </a:prstGeom>
        </p:spPr>
      </p:pic>
      <p:pic>
        <p:nvPicPr>
          <p:cNvPr id="1028" name="Picture 4" descr="RÃ©sultat de recherche d'images pour &quot;exclusivity&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6702" y="2633353"/>
            <a:ext cx="2409825" cy="1895476"/>
          </a:xfrm>
          <a:prstGeom prst="rect">
            <a:avLst/>
          </a:prstGeom>
          <a:noFill/>
          <a:extLst>
            <a:ext uri="{909E8E84-426E-40DD-AFC4-6F175D3DCCD1}">
              <a14:hiddenFill xmlns:a14="http://schemas.microsoft.com/office/drawing/2010/main">
                <a:solidFill>
                  <a:srgbClr val="FFFFFF"/>
                </a:solidFill>
              </a14:hiddenFill>
            </a:ext>
          </a:extLst>
        </p:spPr>
      </p:pic>
      <p:sp>
        <p:nvSpPr>
          <p:cNvPr id="13" name="ZoneTexte 12"/>
          <p:cNvSpPr txBox="1"/>
          <p:nvPr/>
        </p:nvSpPr>
        <p:spPr>
          <a:xfrm>
            <a:off x="3665493" y="4797857"/>
            <a:ext cx="1652241" cy="1200329"/>
          </a:xfrm>
          <a:prstGeom prst="rect">
            <a:avLst/>
          </a:prstGeom>
          <a:noFill/>
        </p:spPr>
        <p:txBody>
          <a:bodyPr wrap="square" rtlCol="0">
            <a:spAutoFit/>
          </a:bodyPr>
          <a:lstStyle/>
          <a:p>
            <a:r>
              <a:rPr lang="fr-FR" dirty="0"/>
              <a:t>2011 – 2014 – Open for on line « </a:t>
            </a:r>
            <a:r>
              <a:rPr lang="fr-FR" dirty="0" err="1"/>
              <a:t>limited</a:t>
            </a:r>
            <a:r>
              <a:rPr lang="fr-FR" dirty="0"/>
              <a:t> » sales</a:t>
            </a:r>
          </a:p>
        </p:txBody>
      </p:sp>
      <p:pic>
        <p:nvPicPr>
          <p:cNvPr id="14" name="Image 13"/>
          <p:cNvPicPr>
            <a:picLocks noChangeAspect="1"/>
          </p:cNvPicPr>
          <p:nvPr/>
        </p:nvPicPr>
        <p:blipFill>
          <a:blip r:embed="rId5"/>
          <a:stretch>
            <a:fillRect/>
          </a:stretch>
        </p:blipFill>
        <p:spPr>
          <a:xfrm>
            <a:off x="6355773" y="2809566"/>
            <a:ext cx="2971800" cy="1543050"/>
          </a:xfrm>
          <a:prstGeom prst="rect">
            <a:avLst/>
          </a:prstGeom>
        </p:spPr>
      </p:pic>
      <p:sp>
        <p:nvSpPr>
          <p:cNvPr id="16" name="ZoneTexte 15"/>
          <p:cNvSpPr txBox="1"/>
          <p:nvPr/>
        </p:nvSpPr>
        <p:spPr>
          <a:xfrm>
            <a:off x="6761941" y="4797857"/>
            <a:ext cx="2565632" cy="923330"/>
          </a:xfrm>
          <a:prstGeom prst="rect">
            <a:avLst/>
          </a:prstGeom>
          <a:noFill/>
        </p:spPr>
        <p:txBody>
          <a:bodyPr wrap="square" rtlCol="0">
            <a:spAutoFit/>
          </a:bodyPr>
          <a:lstStyle/>
          <a:p>
            <a:r>
              <a:rPr lang="fr-FR" dirty="0" err="1"/>
              <a:t>Since</a:t>
            </a:r>
            <a:r>
              <a:rPr lang="fr-FR" dirty="0"/>
              <a:t> 2015 – </a:t>
            </a:r>
            <a:r>
              <a:rPr lang="fr-FR" dirty="0" err="1"/>
              <a:t>using</a:t>
            </a:r>
            <a:r>
              <a:rPr lang="fr-FR" dirty="0"/>
              <a:t> open </a:t>
            </a:r>
            <a:r>
              <a:rPr lang="fr-FR" dirty="0" err="1"/>
              <a:t>platforms</a:t>
            </a:r>
            <a:r>
              <a:rPr lang="fr-FR" dirty="0"/>
              <a:t> for revenue </a:t>
            </a:r>
            <a:r>
              <a:rPr lang="fr-FR" dirty="0" err="1"/>
              <a:t>generation</a:t>
            </a:r>
            <a:endParaRPr lang="fr-FR" dirty="0"/>
          </a:p>
        </p:txBody>
      </p:sp>
      <p:sp>
        <p:nvSpPr>
          <p:cNvPr id="15" name="Accolade fermante 14"/>
          <p:cNvSpPr/>
          <p:nvPr/>
        </p:nvSpPr>
        <p:spPr>
          <a:xfrm>
            <a:off x="9633527" y="2509529"/>
            <a:ext cx="323273" cy="329090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7" name="ZoneTexte 16"/>
          <p:cNvSpPr txBox="1"/>
          <p:nvPr/>
        </p:nvSpPr>
        <p:spPr>
          <a:xfrm>
            <a:off x="9956800" y="2509529"/>
            <a:ext cx="2032000" cy="3693319"/>
          </a:xfrm>
          <a:prstGeom prst="rect">
            <a:avLst/>
          </a:prstGeom>
          <a:noFill/>
        </p:spPr>
        <p:txBody>
          <a:bodyPr wrap="square" rtlCol="0">
            <a:spAutoFit/>
          </a:bodyPr>
          <a:lstStyle/>
          <a:p>
            <a:r>
              <a:rPr lang="fr-FR" dirty="0"/>
              <a:t>Our </a:t>
            </a:r>
            <a:r>
              <a:rPr lang="fr-FR" dirty="0" err="1"/>
              <a:t>friends</a:t>
            </a:r>
            <a:r>
              <a:rPr lang="fr-FR" dirty="0"/>
              <a:t> :</a:t>
            </a:r>
          </a:p>
          <a:p>
            <a:endParaRPr lang="fr-FR" dirty="0"/>
          </a:p>
          <a:p>
            <a:r>
              <a:rPr lang="fr-FR" dirty="0" err="1"/>
              <a:t>Bookers</a:t>
            </a:r>
            <a:endParaRPr lang="fr-FR" dirty="0"/>
          </a:p>
          <a:p>
            <a:r>
              <a:rPr lang="fr-FR" dirty="0" err="1"/>
              <a:t>Resellers</a:t>
            </a:r>
            <a:endParaRPr lang="fr-FR" dirty="0"/>
          </a:p>
          <a:p>
            <a:r>
              <a:rPr lang="fr-FR" dirty="0"/>
              <a:t>Brand to brand</a:t>
            </a:r>
          </a:p>
          <a:p>
            <a:r>
              <a:rPr lang="fr-FR" dirty="0"/>
              <a:t>Channel Managers</a:t>
            </a:r>
          </a:p>
          <a:p>
            <a:r>
              <a:rPr lang="fr-FR" dirty="0" err="1"/>
              <a:t>Yield</a:t>
            </a:r>
            <a:r>
              <a:rPr lang="fr-FR" dirty="0"/>
              <a:t> programs</a:t>
            </a:r>
          </a:p>
          <a:p>
            <a:r>
              <a:rPr lang="fr-FR" dirty="0" err="1"/>
              <a:t>Own</a:t>
            </a:r>
            <a:r>
              <a:rPr lang="fr-FR" dirty="0"/>
              <a:t> </a:t>
            </a:r>
            <a:r>
              <a:rPr lang="fr-FR" dirty="0" err="1"/>
              <a:t>platforms</a:t>
            </a:r>
            <a:endParaRPr lang="fr-FR" dirty="0"/>
          </a:p>
          <a:p>
            <a:r>
              <a:rPr lang="fr-FR" dirty="0" err="1"/>
              <a:t>Webshop</a:t>
            </a:r>
            <a:endParaRPr lang="fr-FR" dirty="0"/>
          </a:p>
          <a:p>
            <a:r>
              <a:rPr lang="fr-FR" dirty="0"/>
              <a:t>Applications</a:t>
            </a:r>
          </a:p>
          <a:p>
            <a:r>
              <a:rPr lang="fr-FR" dirty="0"/>
              <a:t>White labelling</a:t>
            </a:r>
          </a:p>
          <a:p>
            <a:r>
              <a:rPr lang="fr-FR" dirty="0"/>
              <a:t>…….</a:t>
            </a:r>
          </a:p>
          <a:p>
            <a:endParaRPr lang="fr-FR" dirty="0"/>
          </a:p>
        </p:txBody>
      </p:sp>
    </p:spTree>
    <p:extLst>
      <p:ext uri="{BB962C8B-B14F-4D97-AF65-F5344CB8AC3E}">
        <p14:creationId xmlns:p14="http://schemas.microsoft.com/office/powerpoint/2010/main" val="215173966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2F2FB2-4510-491D-AFE8-F0E72D4A46C5}"/>
              </a:ext>
            </a:extLst>
          </p:cNvPr>
          <p:cNvSpPr>
            <a:spLocks noGrp="1"/>
          </p:cNvSpPr>
          <p:nvPr>
            <p:ph type="title"/>
          </p:nvPr>
        </p:nvSpPr>
        <p:spPr>
          <a:xfrm>
            <a:off x="0" y="1"/>
            <a:ext cx="12192000" cy="1480456"/>
          </a:xfrm>
        </p:spPr>
        <p:txBody>
          <a:bodyPr/>
          <a:lstStyle/>
          <a:p>
            <a:pPr algn="ctr"/>
            <a:r>
              <a:rPr lang="en-US" dirty="0"/>
              <a:t>Rapid Growth and trouble shooting</a:t>
            </a:r>
          </a:p>
        </p:txBody>
      </p:sp>
      <p:sp>
        <p:nvSpPr>
          <p:cNvPr id="4" name="TextBox 3">
            <a:extLst>
              <a:ext uri="{FF2B5EF4-FFF2-40B4-BE49-F238E27FC236}">
                <a16:creationId xmlns:a16="http://schemas.microsoft.com/office/drawing/2014/main" xmlns="" id="{20D86261-3004-42D9-AC24-E2BBF2D00C33}"/>
              </a:ext>
            </a:extLst>
          </p:cNvPr>
          <p:cNvSpPr txBox="1"/>
          <p:nvPr/>
        </p:nvSpPr>
        <p:spPr>
          <a:xfrm>
            <a:off x="1020696" y="3816628"/>
            <a:ext cx="10150608" cy="369332"/>
          </a:xfrm>
          <a:prstGeom prst="rect">
            <a:avLst/>
          </a:prstGeom>
          <a:noFill/>
        </p:spPr>
        <p:txBody>
          <a:bodyPr wrap="square" rtlCol="0">
            <a:spAutoFit/>
          </a:bodyPr>
          <a:lstStyle/>
          <a:p>
            <a:pPr algn="ctr"/>
            <a:endParaRPr lang="en-US" dirty="0">
              <a:highlight>
                <a:srgbClr val="FFFF00"/>
              </a:highlight>
            </a:endParaRPr>
          </a:p>
        </p:txBody>
      </p:sp>
      <p:pic>
        <p:nvPicPr>
          <p:cNvPr id="5" name="Image 4" descr="petit coq.png"/>
          <p:cNvPicPr>
            <a:picLocks/>
          </p:cNvPicPr>
          <p:nvPr/>
        </p:nvPicPr>
        <p:blipFill>
          <a:blip r:embed="rId2" cstate="print"/>
          <a:stretch>
            <a:fillRect/>
          </a:stretch>
        </p:blipFill>
        <p:spPr>
          <a:xfrm>
            <a:off x="251519" y="196963"/>
            <a:ext cx="1143648" cy="1066226"/>
          </a:xfrm>
          <a:prstGeom prst="rect">
            <a:avLst/>
          </a:prstGeom>
        </p:spPr>
      </p:pic>
      <p:graphicFrame>
        <p:nvGraphicFramePr>
          <p:cNvPr id="7" name="Graphique 6"/>
          <p:cNvGraphicFramePr/>
          <p:nvPr>
            <p:extLst>
              <p:ext uri="{D42A27DB-BD31-4B8C-83A1-F6EECF244321}">
                <p14:modId xmlns:p14="http://schemas.microsoft.com/office/powerpoint/2010/main" val="4234810297"/>
              </p:ext>
            </p:extLst>
          </p:nvPr>
        </p:nvGraphicFramePr>
        <p:xfrm>
          <a:off x="341746" y="1876930"/>
          <a:ext cx="6096000"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8" name="ZoneTexte 7"/>
          <p:cNvSpPr txBox="1"/>
          <p:nvPr/>
        </p:nvSpPr>
        <p:spPr>
          <a:xfrm>
            <a:off x="6881091" y="2059709"/>
            <a:ext cx="5070764" cy="3970318"/>
          </a:xfrm>
          <a:prstGeom prst="rect">
            <a:avLst/>
          </a:prstGeom>
          <a:noFill/>
        </p:spPr>
        <p:txBody>
          <a:bodyPr wrap="square" rtlCol="0">
            <a:spAutoFit/>
          </a:bodyPr>
          <a:lstStyle/>
          <a:p>
            <a:r>
              <a:rPr lang="fr-FR" dirty="0" err="1"/>
              <a:t>Hurdles</a:t>
            </a:r>
            <a:r>
              <a:rPr lang="fr-FR" dirty="0"/>
              <a:t> and trouble shooting:</a:t>
            </a:r>
          </a:p>
          <a:p>
            <a:endParaRPr lang="fr-FR" dirty="0"/>
          </a:p>
          <a:p>
            <a:pPr marL="285750" indent="-285750">
              <a:buFont typeface="Arial" panose="020B0604020202020204" pitchFamily="34" charset="0"/>
              <a:buChar char="•"/>
            </a:pPr>
            <a:r>
              <a:rPr lang="fr-FR" dirty="0" err="1"/>
              <a:t>Conflict</a:t>
            </a:r>
            <a:r>
              <a:rPr lang="fr-FR" dirty="0"/>
              <a:t> in </a:t>
            </a:r>
            <a:r>
              <a:rPr lang="fr-FR" dirty="0" err="1"/>
              <a:t>interest</a:t>
            </a:r>
            <a:endParaRPr lang="fr-FR" dirty="0"/>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r>
              <a:rPr lang="fr-FR" dirty="0"/>
              <a:t>Customer </a:t>
            </a:r>
            <a:r>
              <a:rPr lang="fr-FR" dirty="0" err="1"/>
              <a:t>experience</a:t>
            </a:r>
            <a:r>
              <a:rPr lang="fr-FR" dirty="0"/>
              <a:t> </a:t>
            </a:r>
            <a:r>
              <a:rPr lang="fr-FR" dirty="0" err="1"/>
              <a:t>priority</a:t>
            </a:r>
            <a:endParaRPr lang="fr-FR" dirty="0"/>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r>
              <a:rPr lang="fr-FR" dirty="0"/>
              <a:t>Spirit and open </a:t>
            </a:r>
            <a:r>
              <a:rPr lang="fr-FR" dirty="0" err="1"/>
              <a:t>mindedness</a:t>
            </a:r>
            <a:endParaRPr lang="fr-FR" dirty="0"/>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r>
              <a:rPr lang="fr-FR" dirty="0"/>
              <a:t>Vision for the golf </a:t>
            </a:r>
            <a:r>
              <a:rPr lang="fr-FR" dirty="0" err="1"/>
              <a:t>industry</a:t>
            </a:r>
            <a:endParaRPr lang="fr-FR" dirty="0"/>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r>
              <a:rPr lang="fr-FR" dirty="0" err="1"/>
              <a:t>Technology</a:t>
            </a:r>
            <a:r>
              <a:rPr lang="fr-FR" dirty="0"/>
              <a:t> and </a:t>
            </a:r>
            <a:r>
              <a:rPr lang="fr-FR" dirty="0" err="1"/>
              <a:t>language</a:t>
            </a:r>
            <a:endParaRPr lang="fr-FR" dirty="0"/>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r>
              <a:rPr lang="fr-FR" dirty="0" err="1"/>
              <a:t>Market</a:t>
            </a:r>
            <a:r>
              <a:rPr lang="fr-FR" dirty="0"/>
              <a:t> size</a:t>
            </a:r>
          </a:p>
          <a:p>
            <a:endParaRPr lang="fr-FR" dirty="0"/>
          </a:p>
        </p:txBody>
      </p:sp>
      <p:pic>
        <p:nvPicPr>
          <p:cNvPr id="9" name="Image 8" descr="legolfnational.png"/>
          <p:cNvPicPr>
            <a:picLocks noChangeAspect="1"/>
          </p:cNvPicPr>
          <p:nvPr/>
        </p:nvPicPr>
        <p:blipFill>
          <a:blip r:embed="rId4" cstate="print"/>
          <a:stretch>
            <a:fillRect/>
          </a:stretch>
        </p:blipFill>
        <p:spPr>
          <a:xfrm>
            <a:off x="2490859" y="1607982"/>
            <a:ext cx="1797774" cy="324202"/>
          </a:xfrm>
          <a:prstGeom prst="rect">
            <a:avLst/>
          </a:prstGeom>
        </p:spPr>
      </p:pic>
    </p:spTree>
    <p:extLst>
      <p:ext uri="{BB962C8B-B14F-4D97-AF65-F5344CB8AC3E}">
        <p14:creationId xmlns:p14="http://schemas.microsoft.com/office/powerpoint/2010/main" val="379974070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38200" y="1825625"/>
            <a:ext cx="6756133" cy="4351338"/>
          </a:xfrm>
        </p:spPr>
        <p:txBody>
          <a:bodyPr>
            <a:normAutofit/>
          </a:bodyPr>
          <a:lstStyle/>
          <a:p>
            <a:pPr marL="0" indent="0">
              <a:buNone/>
            </a:pPr>
            <a:r>
              <a:rPr lang="fr-FR" sz="2400" dirty="0" err="1"/>
              <a:t>Golfers</a:t>
            </a:r>
            <a:r>
              <a:rPr lang="fr-FR" sz="2400" dirty="0"/>
              <a:t> are </a:t>
            </a:r>
            <a:r>
              <a:rPr lang="fr-FR" sz="2400" dirty="0" err="1"/>
              <a:t>travellers</a:t>
            </a:r>
            <a:r>
              <a:rPr lang="fr-FR" sz="2400" dirty="0"/>
              <a:t> by </a:t>
            </a:r>
            <a:r>
              <a:rPr lang="fr-FR" sz="2400" dirty="0" err="1"/>
              <a:t>definition</a:t>
            </a:r>
            <a:endParaRPr lang="fr-FR" sz="2400" dirty="0"/>
          </a:p>
          <a:p>
            <a:pPr marL="0" indent="0">
              <a:buNone/>
            </a:pPr>
            <a:endParaRPr lang="fr-FR" sz="2400" dirty="0"/>
          </a:p>
          <a:p>
            <a:pPr marL="0" indent="0">
              <a:buNone/>
            </a:pPr>
            <a:r>
              <a:rPr lang="fr-FR" sz="2400" dirty="0"/>
              <a:t>60 million of </a:t>
            </a:r>
            <a:r>
              <a:rPr lang="fr-FR" sz="2400" dirty="0" err="1"/>
              <a:t>them</a:t>
            </a:r>
            <a:r>
              <a:rPr lang="fr-FR" sz="2400" dirty="0"/>
              <a:t> and </a:t>
            </a:r>
            <a:r>
              <a:rPr lang="fr-FR" sz="2400" dirty="0" err="1"/>
              <a:t>they</a:t>
            </a:r>
            <a:r>
              <a:rPr lang="fr-FR" sz="2400" dirty="0"/>
              <a:t> all have </a:t>
            </a:r>
            <a:r>
              <a:rPr lang="fr-FR" sz="2400" dirty="0" err="1"/>
              <a:t>their</a:t>
            </a:r>
            <a:r>
              <a:rPr lang="fr-FR" sz="2400" dirty="0"/>
              <a:t> </a:t>
            </a:r>
            <a:r>
              <a:rPr lang="fr-FR" sz="2400" dirty="0" err="1"/>
              <a:t>own</a:t>
            </a:r>
            <a:r>
              <a:rPr lang="fr-FR" sz="2400" dirty="0"/>
              <a:t> </a:t>
            </a:r>
            <a:r>
              <a:rPr lang="fr-FR" sz="2400" dirty="0" err="1"/>
              <a:t>bucket</a:t>
            </a:r>
            <a:r>
              <a:rPr lang="fr-FR" sz="2400" dirty="0"/>
              <a:t> </a:t>
            </a:r>
            <a:r>
              <a:rPr lang="fr-FR" sz="2400" dirty="0" err="1"/>
              <a:t>list</a:t>
            </a:r>
            <a:r>
              <a:rPr lang="fr-FR" sz="2400" dirty="0"/>
              <a:t> !</a:t>
            </a:r>
          </a:p>
          <a:p>
            <a:pPr marL="0" indent="0">
              <a:buNone/>
            </a:pPr>
            <a:endParaRPr lang="fr-FR" sz="2400" dirty="0"/>
          </a:p>
          <a:p>
            <a:pPr marL="0" indent="0">
              <a:buNone/>
            </a:pPr>
            <a:r>
              <a:rPr lang="fr-FR" sz="2400" dirty="0" err="1"/>
              <a:t>Let’s</a:t>
            </a:r>
            <a:r>
              <a:rPr lang="fr-FR" sz="2400" dirty="0"/>
              <a:t> help </a:t>
            </a:r>
            <a:r>
              <a:rPr lang="fr-FR" sz="2400" dirty="0" err="1"/>
              <a:t>them</a:t>
            </a:r>
            <a:r>
              <a:rPr lang="fr-FR" sz="2400" dirty="0"/>
              <a:t>, </a:t>
            </a:r>
            <a:r>
              <a:rPr lang="fr-FR" sz="2400" dirty="0" err="1"/>
              <a:t>from</a:t>
            </a:r>
            <a:r>
              <a:rPr lang="fr-FR" sz="2400" dirty="0"/>
              <a:t> the </a:t>
            </a:r>
            <a:r>
              <a:rPr lang="fr-FR" sz="2400" dirty="0" err="1"/>
              <a:t>comforts</a:t>
            </a:r>
            <a:r>
              <a:rPr lang="fr-FR" sz="2400" dirty="0"/>
              <a:t> of </a:t>
            </a:r>
            <a:r>
              <a:rPr lang="fr-FR" sz="2400" dirty="0" err="1"/>
              <a:t>their</a:t>
            </a:r>
            <a:r>
              <a:rPr lang="fr-FR" sz="2400" dirty="0"/>
              <a:t> </a:t>
            </a:r>
            <a:r>
              <a:rPr lang="fr-FR" sz="2400" dirty="0" err="1"/>
              <a:t>own</a:t>
            </a:r>
            <a:r>
              <a:rPr lang="fr-FR" sz="2400" dirty="0"/>
              <a:t> home, or via </a:t>
            </a:r>
            <a:r>
              <a:rPr lang="fr-FR" sz="2400" dirty="0" err="1"/>
              <a:t>their</a:t>
            </a:r>
            <a:r>
              <a:rPr lang="fr-FR" sz="2400" dirty="0"/>
              <a:t> favorite </a:t>
            </a:r>
            <a:r>
              <a:rPr lang="fr-FR" sz="2400" dirty="0" err="1"/>
              <a:t>travel</a:t>
            </a:r>
            <a:r>
              <a:rPr lang="fr-FR" sz="2400" dirty="0"/>
              <a:t> agent help </a:t>
            </a:r>
            <a:r>
              <a:rPr lang="fr-FR" sz="2400" dirty="0" err="1"/>
              <a:t>them</a:t>
            </a:r>
            <a:r>
              <a:rPr lang="fr-FR" sz="2400" dirty="0"/>
              <a:t> to </a:t>
            </a:r>
            <a:r>
              <a:rPr lang="fr-FR" sz="2400" dirty="0" err="1"/>
              <a:t>get</a:t>
            </a:r>
            <a:r>
              <a:rPr lang="fr-FR" sz="2400" dirty="0"/>
              <a:t> </a:t>
            </a:r>
            <a:r>
              <a:rPr lang="fr-FR" sz="2400" dirty="0" err="1"/>
              <a:t>that</a:t>
            </a:r>
            <a:r>
              <a:rPr lang="fr-FR" sz="2400" dirty="0"/>
              <a:t> golden tee time!</a:t>
            </a:r>
          </a:p>
          <a:p>
            <a:pPr marL="0" indent="0">
              <a:buNone/>
            </a:pPr>
            <a:endParaRPr lang="fr-FR" sz="2400" dirty="0"/>
          </a:p>
        </p:txBody>
      </p:sp>
      <p:sp>
        <p:nvSpPr>
          <p:cNvPr id="4" name="Title 1">
            <a:extLst>
              <a:ext uri="{FF2B5EF4-FFF2-40B4-BE49-F238E27FC236}">
                <a16:creationId xmlns:a16="http://schemas.microsoft.com/office/drawing/2014/main" xmlns="" id="{902F2FB2-4510-491D-AFE8-F0E72D4A46C5}"/>
              </a:ext>
            </a:extLst>
          </p:cNvPr>
          <p:cNvSpPr txBox="1">
            <a:spLocks/>
          </p:cNvSpPr>
          <p:nvPr/>
        </p:nvSpPr>
        <p:spPr>
          <a:xfrm>
            <a:off x="0" y="1"/>
            <a:ext cx="12192000" cy="14804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Conclusion</a:t>
            </a:r>
          </a:p>
        </p:txBody>
      </p:sp>
      <p:pic>
        <p:nvPicPr>
          <p:cNvPr id="5" name="Image 4" descr="petit coq.png"/>
          <p:cNvPicPr>
            <a:picLocks/>
          </p:cNvPicPr>
          <p:nvPr/>
        </p:nvPicPr>
        <p:blipFill>
          <a:blip r:embed="rId2" cstate="print"/>
          <a:stretch>
            <a:fillRect/>
          </a:stretch>
        </p:blipFill>
        <p:spPr>
          <a:xfrm>
            <a:off x="251519" y="196963"/>
            <a:ext cx="1143648" cy="1066226"/>
          </a:xfrm>
          <a:prstGeom prst="rect">
            <a:avLst/>
          </a:prstGeom>
        </p:spPr>
      </p:pic>
      <p:sp>
        <p:nvSpPr>
          <p:cNvPr id="7" name="Organigramme : Connecteur 6"/>
          <p:cNvSpPr/>
          <p:nvPr/>
        </p:nvSpPr>
        <p:spPr>
          <a:xfrm>
            <a:off x="7421079" y="3050293"/>
            <a:ext cx="5207267" cy="5208184"/>
          </a:xfrm>
          <a:prstGeom prst="flowChartConnector">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5461186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80E4950-257E-4BFF-8BFC-A882BA896087}"/>
              </a:ext>
            </a:extLst>
          </p:cNvPr>
          <p:cNvSpPr>
            <a:spLocks noGrp="1"/>
          </p:cNvSpPr>
          <p:nvPr>
            <p:ph type="title"/>
          </p:nvPr>
        </p:nvSpPr>
        <p:spPr/>
        <p:txBody>
          <a:bodyPr/>
          <a:lstStyle/>
          <a:p>
            <a:r>
              <a:rPr lang="en-US" dirty="0"/>
              <a:t>OpenTravel Governing Structure</a:t>
            </a:r>
          </a:p>
        </p:txBody>
      </p:sp>
      <p:pic>
        <p:nvPicPr>
          <p:cNvPr id="1028" name="Picture 4" descr="http://opentravel.org/wp-content/uploads/2017/05/orgchart-revised.jpg">
            <a:extLst>
              <a:ext uri="{FF2B5EF4-FFF2-40B4-BE49-F238E27FC236}">
                <a16:creationId xmlns="" xmlns:a16="http://schemas.microsoft.com/office/drawing/2014/main" id="{2C1CE10F-9300-40BC-B59E-C719E0D7F9F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23356" y="2131949"/>
            <a:ext cx="7884215" cy="3944130"/>
          </a:xfrm>
          <a:prstGeom prst="rect">
            <a:avLst/>
          </a:prstGeom>
          <a:noFill/>
          <a:extLst>
            <a:ext uri="{909E8E84-426E-40DD-AFC4-6F175D3DCCD1}">
              <a14:hiddenFill xmlns:a14="http://schemas.microsoft.com/office/drawing/2010/main">
                <a:solidFill>
                  <a:srgbClr val="FFFFFF"/>
                </a:solidFill>
              </a14:hiddenFill>
            </a:ext>
          </a:extLst>
        </p:spPr>
      </p:pic>
      <p:sp>
        <p:nvSpPr>
          <p:cNvPr id="7" name="Speech Bubble: Rectangle 6">
            <a:extLst>
              <a:ext uri="{FF2B5EF4-FFF2-40B4-BE49-F238E27FC236}">
                <a16:creationId xmlns="" xmlns:a16="http://schemas.microsoft.com/office/drawing/2014/main" id="{F834B044-01B7-45F5-BA82-B4E5A4BBD17E}"/>
              </a:ext>
            </a:extLst>
          </p:cNvPr>
          <p:cNvSpPr/>
          <p:nvPr/>
        </p:nvSpPr>
        <p:spPr>
          <a:xfrm>
            <a:off x="7362334" y="1604995"/>
            <a:ext cx="1871659" cy="612648"/>
          </a:xfrm>
          <a:prstGeom prst="wedgeRectCallout">
            <a:avLst>
              <a:gd name="adj1" fmla="val -50816"/>
              <a:gd name="adj2" fmla="val 87120"/>
            </a:avLst>
          </a:prstGeom>
          <a:solidFill>
            <a:srgbClr val="EAF4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Strategic Direction of OpenTravel</a:t>
            </a:r>
          </a:p>
        </p:txBody>
      </p:sp>
      <p:sp>
        <p:nvSpPr>
          <p:cNvPr id="8" name="Speech Bubble: Rectangle 7">
            <a:extLst>
              <a:ext uri="{FF2B5EF4-FFF2-40B4-BE49-F238E27FC236}">
                <a16:creationId xmlns="" xmlns:a16="http://schemas.microsoft.com/office/drawing/2014/main" id="{5B8BF6A5-5356-44BC-AEC5-CC2960A32BB9}"/>
              </a:ext>
            </a:extLst>
          </p:cNvPr>
          <p:cNvSpPr/>
          <p:nvPr/>
        </p:nvSpPr>
        <p:spPr>
          <a:xfrm>
            <a:off x="307678" y="3169763"/>
            <a:ext cx="1530549" cy="518473"/>
          </a:xfrm>
          <a:prstGeom prst="wedgeRectCallout">
            <a:avLst>
              <a:gd name="adj1" fmla="val 64778"/>
              <a:gd name="adj2" fmla="val 138034"/>
            </a:avLst>
          </a:prstGeom>
          <a:solidFill>
            <a:srgbClr val="EAF4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Technical</a:t>
            </a:r>
          </a:p>
        </p:txBody>
      </p:sp>
      <p:sp>
        <p:nvSpPr>
          <p:cNvPr id="10" name="Speech Bubble: Rectangle 9">
            <a:extLst>
              <a:ext uri="{FF2B5EF4-FFF2-40B4-BE49-F238E27FC236}">
                <a16:creationId xmlns="" xmlns:a16="http://schemas.microsoft.com/office/drawing/2014/main" id="{4CC9E5B0-E57F-4816-A60E-758D6B79757D}"/>
              </a:ext>
            </a:extLst>
          </p:cNvPr>
          <p:cNvSpPr/>
          <p:nvPr/>
        </p:nvSpPr>
        <p:spPr>
          <a:xfrm>
            <a:off x="2284429" y="1825625"/>
            <a:ext cx="2083324" cy="857838"/>
          </a:xfrm>
          <a:prstGeom prst="wedgeRectCallout">
            <a:avLst>
              <a:gd name="adj1" fmla="val 73673"/>
              <a:gd name="adj2" fmla="val 95527"/>
            </a:avLst>
          </a:prstGeom>
          <a:solidFill>
            <a:srgbClr val="EAF4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Oversight of </a:t>
            </a:r>
            <a:r>
              <a:rPr lang="en-US" dirty="0">
                <a:solidFill>
                  <a:schemeClr val="tx1"/>
                </a:solidFill>
              </a:rPr>
              <a:t>Subcommittees and workgroups</a:t>
            </a:r>
          </a:p>
        </p:txBody>
      </p:sp>
      <p:sp>
        <p:nvSpPr>
          <p:cNvPr id="11" name="Speech Bubble: Rectangle 10">
            <a:extLst>
              <a:ext uri="{FF2B5EF4-FFF2-40B4-BE49-F238E27FC236}">
                <a16:creationId xmlns="" xmlns:a16="http://schemas.microsoft.com/office/drawing/2014/main" id="{05A8834C-D94D-457C-BF03-759F9837EABA}"/>
              </a:ext>
            </a:extLst>
          </p:cNvPr>
          <p:cNvSpPr/>
          <p:nvPr/>
        </p:nvSpPr>
        <p:spPr>
          <a:xfrm>
            <a:off x="9341963" y="3991758"/>
            <a:ext cx="1809946" cy="612648"/>
          </a:xfrm>
          <a:prstGeom prst="wedgeRectCallout">
            <a:avLst>
              <a:gd name="adj1" fmla="val -88480"/>
              <a:gd name="adj2" fmla="val 156360"/>
            </a:avLst>
          </a:prstGeom>
          <a:solidFill>
            <a:srgbClr val="EAF4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Subject Matter Experts</a:t>
            </a:r>
          </a:p>
        </p:txBody>
      </p:sp>
    </p:spTree>
    <p:extLst>
      <p:ext uri="{BB962C8B-B14F-4D97-AF65-F5344CB8AC3E}">
        <p14:creationId xmlns:p14="http://schemas.microsoft.com/office/powerpoint/2010/main" val="361029374"/>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C8E192E-E6C9-4F2A-BF30-994A50F9BFBD}"/>
              </a:ext>
            </a:extLst>
          </p:cNvPr>
          <p:cNvSpPr>
            <a:spLocks noGrp="1"/>
          </p:cNvSpPr>
          <p:nvPr>
            <p:ph type="ctrTitle"/>
          </p:nvPr>
        </p:nvSpPr>
        <p:spPr>
          <a:xfrm>
            <a:off x="315909" y="628803"/>
            <a:ext cx="11536218" cy="2387600"/>
          </a:xfrm>
        </p:spPr>
        <p:txBody>
          <a:bodyPr/>
          <a:lstStyle/>
          <a:p>
            <a:r>
              <a:rPr lang="en-US" dirty="0"/>
              <a:t>Open Travel for Die Hard Golfers</a:t>
            </a:r>
          </a:p>
        </p:txBody>
      </p:sp>
      <p:sp>
        <p:nvSpPr>
          <p:cNvPr id="3" name="Subtitle 2">
            <a:extLst>
              <a:ext uri="{FF2B5EF4-FFF2-40B4-BE49-F238E27FC236}">
                <a16:creationId xmlns:a16="http://schemas.microsoft.com/office/drawing/2014/main" xmlns="" id="{BD619561-2003-4D09-8B23-9CF8898A85BE}"/>
              </a:ext>
            </a:extLst>
          </p:cNvPr>
          <p:cNvSpPr>
            <a:spLocks noGrp="1"/>
          </p:cNvSpPr>
          <p:nvPr>
            <p:ph type="subTitle" idx="1"/>
          </p:nvPr>
        </p:nvSpPr>
        <p:spPr>
          <a:xfrm>
            <a:off x="1524000" y="3265746"/>
            <a:ext cx="9144000" cy="1655762"/>
          </a:xfrm>
        </p:spPr>
        <p:txBody>
          <a:bodyPr/>
          <a:lstStyle/>
          <a:p>
            <a:r>
              <a:rPr lang="en-US" dirty="0"/>
              <a:t> THE new bucket list destination</a:t>
            </a:r>
          </a:p>
          <a:p>
            <a:endParaRPr lang="en-US" dirty="0"/>
          </a:p>
        </p:txBody>
      </p:sp>
      <p:pic>
        <p:nvPicPr>
          <p:cNvPr id="8" name="Picture 7">
            <a:extLst>
              <a:ext uri="{FF2B5EF4-FFF2-40B4-BE49-F238E27FC236}">
                <a16:creationId xmlns:a16="http://schemas.microsoft.com/office/drawing/2014/main" xmlns="" id="{6411E790-7911-4FE4-A3B8-21EFC0DA92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909" y="6004077"/>
            <a:ext cx="2974046" cy="633731"/>
          </a:xfrm>
          <a:prstGeom prst="rect">
            <a:avLst/>
          </a:prstGeom>
        </p:spPr>
      </p:pic>
      <p:pic>
        <p:nvPicPr>
          <p:cNvPr id="7" name="Picture 6">
            <a:extLst>
              <a:ext uri="{FF2B5EF4-FFF2-40B4-BE49-F238E27FC236}">
                <a16:creationId xmlns:a16="http://schemas.microsoft.com/office/drawing/2014/main" xmlns="" id="{A2F3312E-C213-44B0-A3AD-6F19DC78DE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957"/>
            <a:ext cx="12192000" cy="1641231"/>
          </a:xfrm>
          <a:prstGeom prst="rect">
            <a:avLst/>
          </a:prstGeom>
        </p:spPr>
      </p:pic>
      <p:pic>
        <p:nvPicPr>
          <p:cNvPr id="6" name="Image 5" descr="legolfnational.png"/>
          <p:cNvPicPr>
            <a:picLocks noChangeAspect="1"/>
          </p:cNvPicPr>
          <p:nvPr/>
        </p:nvPicPr>
        <p:blipFill>
          <a:blip r:embed="rId4" cstate="print"/>
          <a:stretch>
            <a:fillRect/>
          </a:stretch>
        </p:blipFill>
        <p:spPr>
          <a:xfrm>
            <a:off x="4064653" y="3990125"/>
            <a:ext cx="4614212" cy="832106"/>
          </a:xfrm>
          <a:prstGeom prst="rect">
            <a:avLst/>
          </a:prstGeom>
        </p:spPr>
      </p:pic>
      <p:sp>
        <p:nvSpPr>
          <p:cNvPr id="4" name="Organigramme : Connecteur 3"/>
          <p:cNvSpPr/>
          <p:nvPr/>
        </p:nvSpPr>
        <p:spPr>
          <a:xfrm>
            <a:off x="8913091" y="3265746"/>
            <a:ext cx="4442691" cy="4188691"/>
          </a:xfrm>
          <a:prstGeom prst="flowChartConnector">
            <a:avLst/>
          </a:prstGeom>
          <a:blipFill dpi="0" rotWithShape="1">
            <a:blip r:embed="rId5"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p:cNvSpPr txBox="1"/>
          <p:nvPr/>
        </p:nvSpPr>
        <p:spPr>
          <a:xfrm rot="19593766">
            <a:off x="-92905" y="4052234"/>
            <a:ext cx="4349502" cy="707886"/>
          </a:xfrm>
          <a:prstGeom prst="rect">
            <a:avLst/>
          </a:prstGeom>
          <a:noFill/>
        </p:spPr>
        <p:txBody>
          <a:bodyPr wrap="square" rtlCol="0">
            <a:spAutoFit/>
          </a:bodyPr>
          <a:lstStyle/>
          <a:p>
            <a:r>
              <a:rPr lang="fr-FR" sz="4000" dirty="0" err="1"/>
              <a:t>Thanks</a:t>
            </a:r>
            <a:r>
              <a:rPr lang="fr-FR" sz="4000" dirty="0"/>
              <a:t> for </a:t>
            </a:r>
            <a:r>
              <a:rPr lang="fr-FR" sz="4000" dirty="0" err="1"/>
              <a:t>listening</a:t>
            </a:r>
            <a:r>
              <a:rPr lang="fr-FR" sz="4000" dirty="0"/>
              <a:t>!</a:t>
            </a:r>
          </a:p>
        </p:txBody>
      </p:sp>
    </p:spTree>
    <p:extLst>
      <p:ext uri="{BB962C8B-B14F-4D97-AF65-F5344CB8AC3E}">
        <p14:creationId xmlns:p14="http://schemas.microsoft.com/office/powerpoint/2010/main" val="60306782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1E184D-D9B5-4120-8804-201137B45A6B}"/>
              </a:ext>
            </a:extLst>
          </p:cNvPr>
          <p:cNvSpPr>
            <a:spLocks noGrp="1"/>
          </p:cNvSpPr>
          <p:nvPr>
            <p:ph type="title"/>
          </p:nvPr>
        </p:nvSpPr>
        <p:spPr>
          <a:xfrm>
            <a:off x="0" y="0"/>
            <a:ext cx="12192000" cy="1538706"/>
          </a:xfrm>
        </p:spPr>
        <p:txBody>
          <a:bodyPr/>
          <a:lstStyle/>
          <a:p>
            <a:pPr algn="ctr"/>
            <a:r>
              <a:rPr lang="en-US" sz="4800" dirty="0">
                <a:latin typeface="+mn-lt"/>
                <a:ea typeface="+mn-ea"/>
                <a:cs typeface="+mn-cs"/>
              </a:rPr>
              <a:t>Networking Reception</a:t>
            </a:r>
          </a:p>
        </p:txBody>
      </p:sp>
      <p:sp>
        <p:nvSpPr>
          <p:cNvPr id="4" name="TextBox 3">
            <a:extLst>
              <a:ext uri="{FF2B5EF4-FFF2-40B4-BE49-F238E27FC236}">
                <a16:creationId xmlns:a16="http://schemas.microsoft.com/office/drawing/2014/main" xmlns="" id="{15E6411C-9421-4BF2-9B48-92E946548C35}"/>
              </a:ext>
            </a:extLst>
          </p:cNvPr>
          <p:cNvSpPr txBox="1"/>
          <p:nvPr/>
        </p:nvSpPr>
        <p:spPr>
          <a:xfrm>
            <a:off x="477011" y="2338340"/>
            <a:ext cx="11237976" cy="369332"/>
          </a:xfrm>
          <a:prstGeom prst="rect">
            <a:avLst/>
          </a:prstGeom>
          <a:noFill/>
        </p:spPr>
        <p:txBody>
          <a:bodyPr wrap="square" rtlCol="0">
            <a:spAutoFit/>
          </a:bodyPr>
          <a:lstStyle/>
          <a:p>
            <a:pPr algn="ctr"/>
            <a:r>
              <a:rPr lang="en-US" b="1" dirty="0"/>
              <a:t>E20X Networking Reception in the Ruby Lounge</a:t>
            </a:r>
          </a:p>
        </p:txBody>
      </p:sp>
      <p:sp>
        <p:nvSpPr>
          <p:cNvPr id="5" name="Content Placeholder 2">
            <a:extLst>
              <a:ext uri="{FF2B5EF4-FFF2-40B4-BE49-F238E27FC236}">
                <a16:creationId xmlns:a16="http://schemas.microsoft.com/office/drawing/2014/main" xmlns="" id="{89BB0055-1680-48A1-A4D9-F530C3513940}"/>
              </a:ext>
            </a:extLst>
          </p:cNvPr>
          <p:cNvSpPr txBox="1">
            <a:spLocks/>
          </p:cNvSpPr>
          <p:nvPr/>
        </p:nvSpPr>
        <p:spPr>
          <a:xfrm>
            <a:off x="326065" y="5384021"/>
            <a:ext cx="11608981" cy="69095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0"/>
              </a:spcBef>
            </a:pPr>
            <a:r>
              <a:rPr lang="en-US" sz="1200" b="1" dirty="0"/>
              <a:t>Next up: </a:t>
            </a:r>
            <a:r>
              <a:rPr lang="en-US" sz="1200" dirty="0"/>
              <a:t>19:00 Explore Amsterdam (Free Time) </a:t>
            </a:r>
          </a:p>
          <a:p>
            <a:pPr>
              <a:spcBef>
                <a:spcPts val="600"/>
              </a:spcBef>
            </a:pPr>
            <a:r>
              <a:rPr lang="en-US" sz="1200" b="1" dirty="0"/>
              <a:t>Followed by: </a:t>
            </a:r>
            <a:r>
              <a:rPr lang="en-US" sz="1200" dirty="0"/>
              <a:t>See You Tomorrow | Networking Breakfast @ 8:00 in Ruby Lounge</a:t>
            </a:r>
          </a:p>
        </p:txBody>
      </p:sp>
      <p:sp>
        <p:nvSpPr>
          <p:cNvPr id="7" name="Content Placeholder 2">
            <a:extLst>
              <a:ext uri="{FF2B5EF4-FFF2-40B4-BE49-F238E27FC236}">
                <a16:creationId xmlns:a16="http://schemas.microsoft.com/office/drawing/2014/main" xmlns="" id="{6AA23BB3-CA7C-48A8-AA5A-8B5FF8007B4B}"/>
              </a:ext>
            </a:extLst>
          </p:cNvPr>
          <p:cNvSpPr txBox="1">
            <a:spLocks/>
          </p:cNvSpPr>
          <p:nvPr/>
        </p:nvSpPr>
        <p:spPr>
          <a:xfrm>
            <a:off x="32157" y="3039668"/>
            <a:ext cx="12127685" cy="182136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Reminders for Tomorrow</a:t>
            </a:r>
          </a:p>
          <a:p>
            <a:r>
              <a:rPr lang="en-US" sz="1800" dirty="0"/>
              <a:t>Networking Breakfast: 8:00 – 8:45, Ruby Lounge</a:t>
            </a:r>
          </a:p>
          <a:p>
            <a:r>
              <a:rPr lang="en-US" sz="1800" dirty="0"/>
              <a:t>HITEC Opening Keynote (Included in your Forum Registration) </a:t>
            </a:r>
            <a:br>
              <a:rPr lang="en-US" sz="1800" dirty="0"/>
            </a:br>
            <a:r>
              <a:rPr lang="en-US" sz="1800" dirty="0"/>
              <a:t>Thursday, 12 April 2018, 9:00 – 10:30, the Forum</a:t>
            </a:r>
          </a:p>
          <a:p>
            <a:r>
              <a:rPr lang="en-US" sz="1800" dirty="0" err="1"/>
              <a:t>OpenTravel</a:t>
            </a:r>
            <a:r>
              <a:rPr lang="en-US" sz="1800" dirty="0"/>
              <a:t> Advisory Forum: 11:00 – 18:30, E103</a:t>
            </a:r>
          </a:p>
        </p:txBody>
      </p:sp>
    </p:spTree>
    <p:extLst>
      <p:ext uri="{BB962C8B-B14F-4D97-AF65-F5344CB8AC3E}">
        <p14:creationId xmlns:p14="http://schemas.microsoft.com/office/powerpoint/2010/main" val="3064934693"/>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1E184D-D9B5-4120-8804-201137B45A6B}"/>
              </a:ext>
            </a:extLst>
          </p:cNvPr>
          <p:cNvSpPr>
            <a:spLocks noGrp="1"/>
          </p:cNvSpPr>
          <p:nvPr>
            <p:ph type="title"/>
          </p:nvPr>
        </p:nvSpPr>
        <p:spPr>
          <a:xfrm>
            <a:off x="0" y="0"/>
            <a:ext cx="12192000" cy="1531088"/>
          </a:xfrm>
        </p:spPr>
        <p:txBody>
          <a:bodyPr/>
          <a:lstStyle/>
          <a:p>
            <a:pPr algn="ctr"/>
            <a:r>
              <a:rPr lang="en-US" sz="4800" dirty="0">
                <a:latin typeface="+mn-lt"/>
                <a:ea typeface="+mn-ea"/>
                <a:cs typeface="+mn-cs"/>
              </a:rPr>
              <a:t>Enjoy Amsterdam – Have a Great Evening</a:t>
            </a:r>
          </a:p>
        </p:txBody>
      </p:sp>
      <p:pic>
        <p:nvPicPr>
          <p:cNvPr id="6" name="Picture 5">
            <a:extLst>
              <a:ext uri="{FF2B5EF4-FFF2-40B4-BE49-F238E27FC236}">
                <a16:creationId xmlns:a16="http://schemas.microsoft.com/office/drawing/2014/main" xmlns="" id="{4C950B16-BCE2-4DDA-8F1D-A22E68BAF7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08851" y="1584670"/>
            <a:ext cx="6246987" cy="42595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01. Innovation - AShamaluev Music.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01993" y="2724150"/>
            <a:ext cx="609600" cy="609600"/>
          </a:xfrm>
          <a:prstGeom prst="rect">
            <a:avLst/>
          </a:prstGeom>
        </p:spPr>
      </p:pic>
    </p:spTree>
    <p:extLst>
      <p:ext uri="{BB962C8B-B14F-4D97-AF65-F5344CB8AC3E}">
        <p14:creationId xmlns:p14="http://schemas.microsoft.com/office/powerpoint/2010/main" val="3482269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13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C85CFF8-0C85-452F-AE7E-2ED1AB871A69}"/>
              </a:ext>
            </a:extLst>
          </p:cNvPr>
          <p:cNvSpPr>
            <a:spLocks noGrp="1"/>
          </p:cNvSpPr>
          <p:nvPr>
            <p:ph type="title"/>
          </p:nvPr>
        </p:nvSpPr>
        <p:spPr>
          <a:xfrm>
            <a:off x="838200" y="365125"/>
            <a:ext cx="10515600" cy="1325563"/>
          </a:xfrm>
        </p:spPr>
        <p:txBody>
          <a:bodyPr/>
          <a:lstStyle/>
          <a:p>
            <a:r>
              <a:rPr lang="en-US" dirty="0"/>
              <a:t>OpenTravel Body of Work</a:t>
            </a:r>
          </a:p>
        </p:txBody>
      </p:sp>
      <p:pic>
        <p:nvPicPr>
          <p:cNvPr id="4" name="Picture 6" descr="Fotolia_3493316_XS_gears">
            <a:extLst>
              <a:ext uri="{FF2B5EF4-FFF2-40B4-BE49-F238E27FC236}">
                <a16:creationId xmlns="" xmlns:a16="http://schemas.microsoft.com/office/drawing/2014/main" id="{427458D8-C2C4-4EB9-B216-E662AC19204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046717" y="2115148"/>
            <a:ext cx="4098565" cy="3073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04858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F48E448-648A-40A2-9A4D-5D8FC5A1D4DF}"/>
              </a:ext>
            </a:extLst>
          </p:cNvPr>
          <p:cNvSpPr>
            <a:spLocks noGrp="1"/>
          </p:cNvSpPr>
          <p:nvPr>
            <p:ph type="title"/>
          </p:nvPr>
        </p:nvSpPr>
        <p:spPr>
          <a:xfrm>
            <a:off x="838200" y="365125"/>
            <a:ext cx="10515600" cy="1325563"/>
          </a:xfrm>
        </p:spPr>
        <p:txBody>
          <a:bodyPr/>
          <a:lstStyle/>
          <a:p>
            <a:r>
              <a:rPr lang="en-US" dirty="0"/>
              <a:t>OpenTravel Specifications</a:t>
            </a:r>
          </a:p>
        </p:txBody>
      </p:sp>
      <p:sp>
        <p:nvSpPr>
          <p:cNvPr id="3" name="Content Placeholder 2">
            <a:extLst>
              <a:ext uri="{FF2B5EF4-FFF2-40B4-BE49-F238E27FC236}">
                <a16:creationId xmlns="" xmlns:a16="http://schemas.microsoft.com/office/drawing/2014/main" id="{7C989A04-8DE8-4C1E-85F5-32393EE96B09}"/>
              </a:ext>
            </a:extLst>
          </p:cNvPr>
          <p:cNvSpPr>
            <a:spLocks noGrp="1"/>
          </p:cNvSpPr>
          <p:nvPr>
            <p:ph idx="1"/>
          </p:nvPr>
        </p:nvSpPr>
        <p:spPr>
          <a:xfrm>
            <a:off x="838200" y="1825625"/>
            <a:ext cx="7297132" cy="3934152"/>
          </a:xfrm>
        </p:spPr>
        <p:txBody>
          <a:bodyPr>
            <a:normAutofit fontScale="70000" lnSpcReduction="20000"/>
          </a:bodyPr>
          <a:lstStyle/>
          <a:p>
            <a:pPr marL="0" indent="0">
              <a:buNone/>
            </a:pPr>
            <a:r>
              <a:rPr lang="en-US" sz="3200" b="1" dirty="0">
                <a:solidFill>
                  <a:srgbClr val="0070C0"/>
                </a:solidFill>
                <a:latin typeface="+mj-lt"/>
              </a:rPr>
              <a:t>Our Specification Philosophy</a:t>
            </a:r>
          </a:p>
          <a:p>
            <a:pPr marL="0" indent="0">
              <a:buNone/>
            </a:pPr>
            <a:endParaRPr lang="en-US" b="1" dirty="0">
              <a:solidFill>
                <a:srgbClr val="C00000"/>
              </a:solidFill>
              <a:latin typeface="+mj-lt"/>
            </a:endParaRPr>
          </a:p>
          <a:p>
            <a:pPr marL="742950" lvl="1" indent="-285750">
              <a:spcBef>
                <a:spcPct val="20000"/>
              </a:spcBef>
              <a:buFontTx/>
              <a:buChar char="–"/>
              <a:defRPr/>
            </a:pPr>
            <a:r>
              <a:rPr lang="en-US" sz="3400" b="1" dirty="0">
                <a:solidFill>
                  <a:srgbClr val="C00000"/>
                </a:solidFill>
                <a:latin typeface="+mj-lt"/>
              </a:rPr>
              <a:t>Support both mature and emerging travel industry segments</a:t>
            </a:r>
          </a:p>
          <a:p>
            <a:pPr marL="742950" lvl="1" indent="-285750">
              <a:spcBef>
                <a:spcPct val="20000"/>
              </a:spcBef>
              <a:buFontTx/>
              <a:buChar char="–"/>
              <a:defRPr/>
            </a:pPr>
            <a:r>
              <a:rPr lang="en-US" sz="3400" b="1" dirty="0">
                <a:solidFill>
                  <a:srgbClr val="C00000"/>
                </a:solidFill>
                <a:latin typeface="+mj-lt"/>
              </a:rPr>
              <a:t>Promote message and object re-use when possible</a:t>
            </a:r>
          </a:p>
          <a:p>
            <a:pPr marL="742950" lvl="1" indent="-285750">
              <a:spcBef>
                <a:spcPct val="20000"/>
              </a:spcBef>
              <a:buFontTx/>
              <a:buChar char="–"/>
              <a:defRPr/>
            </a:pPr>
            <a:r>
              <a:rPr lang="en-US" sz="3400" b="1" dirty="0">
                <a:solidFill>
                  <a:srgbClr val="C00000"/>
                </a:solidFill>
                <a:latin typeface="+mj-lt"/>
              </a:rPr>
              <a:t>Support emerging travel industry trends &amp; business processes</a:t>
            </a:r>
          </a:p>
          <a:p>
            <a:pPr marL="742950" lvl="1" indent="-285750">
              <a:spcBef>
                <a:spcPct val="20000"/>
              </a:spcBef>
              <a:buFontTx/>
              <a:buChar char="–"/>
              <a:defRPr/>
            </a:pPr>
            <a:r>
              <a:rPr lang="en-US" sz="3400" b="1" dirty="0">
                <a:solidFill>
                  <a:srgbClr val="C00000"/>
                </a:solidFill>
                <a:latin typeface="+mj-lt"/>
              </a:rPr>
              <a:t>Provide the specification freely and openly to any implementer  to maximize adoption  </a:t>
            </a:r>
          </a:p>
          <a:p>
            <a:pPr marL="742950" lvl="1" indent="-285750">
              <a:spcBef>
                <a:spcPct val="20000"/>
              </a:spcBef>
              <a:buFontTx/>
              <a:buChar char="–"/>
              <a:defRPr/>
            </a:pPr>
            <a:r>
              <a:rPr lang="en-US" sz="3400" b="1" dirty="0">
                <a:solidFill>
                  <a:srgbClr val="C00000"/>
                </a:solidFill>
                <a:latin typeface="+mj-lt"/>
              </a:rPr>
              <a:t>The specification can be downloaded from the Opentravel Website</a:t>
            </a:r>
          </a:p>
          <a:p>
            <a:pPr marL="457200" lvl="1" indent="0">
              <a:spcBef>
                <a:spcPct val="20000"/>
              </a:spcBef>
              <a:buNone/>
              <a:defRPr/>
            </a:pPr>
            <a:endParaRPr lang="en-US" sz="2800" b="1" dirty="0">
              <a:solidFill>
                <a:srgbClr val="C00000"/>
              </a:solidFill>
              <a:latin typeface="+mj-lt"/>
            </a:endParaRPr>
          </a:p>
          <a:p>
            <a:pPr marL="457200" lvl="1" indent="0" algn="ctr">
              <a:lnSpc>
                <a:spcPct val="110000"/>
              </a:lnSpc>
              <a:spcBef>
                <a:spcPct val="20000"/>
              </a:spcBef>
              <a:buNone/>
              <a:defRPr/>
            </a:pPr>
            <a:r>
              <a:rPr lang="en-US" sz="2100" b="1" dirty="0">
                <a:solidFill>
                  <a:srgbClr val="0070C0"/>
                </a:solidFill>
                <a:latin typeface="+mj-lt"/>
                <a:hlinkClick r:id="rId2"/>
              </a:rPr>
              <a:t>http://opentravelmodel.net/pubs/specifications/Specifications.html</a:t>
            </a:r>
            <a:r>
              <a:rPr lang="en-US" sz="2100" b="1" dirty="0">
                <a:solidFill>
                  <a:srgbClr val="0070C0"/>
                </a:solidFill>
                <a:latin typeface="+mj-lt"/>
              </a:rPr>
              <a:t> </a:t>
            </a:r>
          </a:p>
        </p:txBody>
      </p:sp>
      <p:pic>
        <p:nvPicPr>
          <p:cNvPr id="6" name="Picture 2" descr="Image result for philosophy image">
            <a:extLst>
              <a:ext uri="{FF2B5EF4-FFF2-40B4-BE49-F238E27FC236}">
                <a16:creationId xmlns="" xmlns:a16="http://schemas.microsoft.com/office/drawing/2014/main" id="{A883B0E0-F7B9-46EB-A0E6-B2E0692EA99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036" r="29763" b="1"/>
          <a:stretch/>
        </p:blipFill>
        <p:spPr bwMode="auto">
          <a:xfrm>
            <a:off x="9284786" y="2095861"/>
            <a:ext cx="1786210" cy="2965841"/>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07596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D2F353E-8439-45FD-872B-01CB3A076268}"/>
              </a:ext>
            </a:extLst>
          </p:cNvPr>
          <p:cNvSpPr>
            <a:spLocks noGrp="1"/>
          </p:cNvSpPr>
          <p:nvPr>
            <p:ph type="title"/>
          </p:nvPr>
        </p:nvSpPr>
        <p:spPr/>
        <p:txBody>
          <a:bodyPr/>
          <a:lstStyle/>
          <a:p>
            <a:r>
              <a:rPr lang="en-US" dirty="0"/>
              <a:t>1.0 Message Suite</a:t>
            </a:r>
          </a:p>
        </p:txBody>
      </p:sp>
      <p:sp>
        <p:nvSpPr>
          <p:cNvPr id="3" name="Content Placeholder 2">
            <a:extLst>
              <a:ext uri="{FF2B5EF4-FFF2-40B4-BE49-F238E27FC236}">
                <a16:creationId xmlns="" xmlns:a16="http://schemas.microsoft.com/office/drawing/2014/main" id="{A72A6D7A-88E5-413E-BC6C-4D4059E47C57}"/>
              </a:ext>
            </a:extLst>
          </p:cNvPr>
          <p:cNvSpPr>
            <a:spLocks noGrp="1"/>
          </p:cNvSpPr>
          <p:nvPr>
            <p:ph idx="1"/>
          </p:nvPr>
        </p:nvSpPr>
        <p:spPr>
          <a:xfrm>
            <a:off x="838200" y="1825625"/>
            <a:ext cx="4846163" cy="3868165"/>
          </a:xfrm>
        </p:spPr>
        <p:txBody>
          <a:bodyPr>
            <a:normAutofit/>
          </a:bodyPr>
          <a:lstStyle/>
          <a:p>
            <a:pPr marL="0" indent="0">
              <a:lnSpc>
                <a:spcPct val="110000"/>
              </a:lnSpc>
              <a:spcBef>
                <a:spcPct val="20000"/>
              </a:spcBef>
              <a:buNone/>
              <a:defRPr/>
            </a:pPr>
            <a:r>
              <a:rPr lang="en-US" b="1" dirty="0">
                <a:solidFill>
                  <a:srgbClr val="0070C0"/>
                </a:solidFill>
                <a:latin typeface="+mj-lt"/>
                <a:cs typeface="Arial" pitchFamily="34" charset="0"/>
              </a:rPr>
              <a:t>OpenTravel 1.0 Schema</a:t>
            </a:r>
          </a:p>
          <a:p>
            <a:pPr marL="742950" lvl="1" indent="-285750">
              <a:lnSpc>
                <a:spcPct val="110000"/>
              </a:lnSpc>
              <a:spcBef>
                <a:spcPct val="20000"/>
              </a:spcBef>
              <a:buFontTx/>
              <a:buChar char="–"/>
              <a:defRPr/>
            </a:pPr>
            <a:r>
              <a:rPr lang="en-US" b="1" dirty="0">
                <a:solidFill>
                  <a:srgbClr val="C00000"/>
                </a:solidFill>
                <a:latin typeface="+mj-lt"/>
                <a:cs typeface="Arial" pitchFamily="34" charset="0"/>
              </a:rPr>
              <a:t>Over 290 messages and supporting files &amp; artifacts</a:t>
            </a:r>
          </a:p>
          <a:p>
            <a:pPr marL="742950" lvl="1" indent="-285750">
              <a:lnSpc>
                <a:spcPct val="110000"/>
              </a:lnSpc>
              <a:spcBef>
                <a:spcPct val="20000"/>
              </a:spcBef>
              <a:buFontTx/>
              <a:buChar char="–"/>
              <a:defRPr/>
            </a:pPr>
            <a:r>
              <a:rPr lang="en-US" b="1" dirty="0">
                <a:solidFill>
                  <a:srgbClr val="C00000"/>
                </a:solidFill>
                <a:latin typeface="+mj-lt"/>
                <a:cs typeface="Arial" pitchFamily="34" charset="0"/>
              </a:rPr>
              <a:t>Messages named &amp; organized by travel industry verticals</a:t>
            </a:r>
          </a:p>
          <a:p>
            <a:pPr marL="742950" lvl="1" indent="-285750">
              <a:lnSpc>
                <a:spcPct val="110000"/>
              </a:lnSpc>
              <a:spcBef>
                <a:spcPct val="20000"/>
              </a:spcBef>
              <a:buFontTx/>
              <a:buChar char="–"/>
              <a:defRPr/>
            </a:pPr>
            <a:r>
              <a:rPr lang="en-US" b="1" dirty="0">
                <a:solidFill>
                  <a:srgbClr val="C00000"/>
                </a:solidFill>
                <a:latin typeface="+mj-lt"/>
                <a:cs typeface="Arial" pitchFamily="34" charset="0"/>
              </a:rPr>
              <a:t>Numerous schema-supporting artifacts</a:t>
            </a:r>
          </a:p>
          <a:p>
            <a:endParaRPr lang="en-US" dirty="0"/>
          </a:p>
        </p:txBody>
      </p:sp>
      <p:pic>
        <p:nvPicPr>
          <p:cNvPr id="4" name="Picture 9" descr="Figure 2-2">
            <a:extLst>
              <a:ext uri="{FF2B5EF4-FFF2-40B4-BE49-F238E27FC236}">
                <a16:creationId xmlns="" xmlns:a16="http://schemas.microsoft.com/office/drawing/2014/main" id="{D763534D-D288-4A2C-91F6-080559521F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1200" y="1940351"/>
            <a:ext cx="4092869" cy="374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9514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7300ECF-09F3-4BF2-BEDD-40BD3182611B}"/>
              </a:ext>
            </a:extLst>
          </p:cNvPr>
          <p:cNvSpPr>
            <a:spLocks noGrp="1"/>
          </p:cNvSpPr>
          <p:nvPr>
            <p:ph type="title"/>
          </p:nvPr>
        </p:nvSpPr>
        <p:spPr/>
        <p:txBody>
          <a:bodyPr/>
          <a:lstStyle/>
          <a:p>
            <a:r>
              <a:rPr lang="en-US" dirty="0"/>
              <a:t>2.0 Object Suite</a:t>
            </a:r>
          </a:p>
        </p:txBody>
      </p:sp>
      <p:sp>
        <p:nvSpPr>
          <p:cNvPr id="3" name="Content Placeholder 2">
            <a:extLst>
              <a:ext uri="{FF2B5EF4-FFF2-40B4-BE49-F238E27FC236}">
                <a16:creationId xmlns="" xmlns:a16="http://schemas.microsoft.com/office/drawing/2014/main" id="{1A525CDA-CC6B-4AE5-AF2D-C0B0E3952217}"/>
              </a:ext>
            </a:extLst>
          </p:cNvPr>
          <p:cNvSpPr>
            <a:spLocks noGrp="1"/>
          </p:cNvSpPr>
          <p:nvPr>
            <p:ph idx="1"/>
          </p:nvPr>
        </p:nvSpPr>
        <p:spPr>
          <a:xfrm>
            <a:off x="486337" y="1820308"/>
            <a:ext cx="4780175" cy="4032915"/>
          </a:xfrm>
        </p:spPr>
        <p:txBody>
          <a:bodyPr>
            <a:normAutofit fontScale="62500" lnSpcReduction="20000"/>
          </a:bodyPr>
          <a:lstStyle/>
          <a:p>
            <a:pPr marL="0" indent="0">
              <a:buNone/>
            </a:pPr>
            <a:r>
              <a:rPr lang="en-US" sz="3800" b="1" dirty="0">
                <a:solidFill>
                  <a:srgbClr val="0070C0"/>
                </a:solidFill>
                <a:latin typeface="+mj-lt"/>
              </a:rPr>
              <a:t>OpenTravel 2.0 is…</a:t>
            </a:r>
          </a:p>
          <a:p>
            <a:pPr lvl="1" fontAlgn="base">
              <a:buFontTx/>
              <a:buChar char="-"/>
            </a:pPr>
            <a:endParaRPr lang="en-US" sz="3300" b="1" dirty="0">
              <a:solidFill>
                <a:srgbClr val="C00000"/>
              </a:solidFill>
              <a:latin typeface="+mj-lt"/>
            </a:endParaRPr>
          </a:p>
          <a:p>
            <a:pPr lvl="1" fontAlgn="base">
              <a:buFontTx/>
              <a:buChar char="-"/>
            </a:pPr>
            <a:r>
              <a:rPr lang="en-US" sz="3300" b="1" dirty="0">
                <a:solidFill>
                  <a:srgbClr val="C00000"/>
                </a:solidFill>
                <a:latin typeface="+mj-lt"/>
              </a:rPr>
              <a:t>A model used to design   information objects in libraries​</a:t>
            </a:r>
          </a:p>
          <a:p>
            <a:pPr marL="457200" lvl="1" indent="0" fontAlgn="base">
              <a:buNone/>
            </a:pPr>
            <a:endParaRPr lang="en-US" sz="3300" b="1" dirty="0">
              <a:solidFill>
                <a:srgbClr val="C00000"/>
              </a:solidFill>
              <a:latin typeface="+mj-lt"/>
            </a:endParaRPr>
          </a:p>
          <a:p>
            <a:pPr lvl="1" fontAlgn="base">
              <a:buFontTx/>
              <a:buChar char="-"/>
            </a:pPr>
            <a:r>
              <a:rPr lang="en-US" sz="3300" b="1" dirty="0">
                <a:solidFill>
                  <a:srgbClr val="C00000"/>
                </a:solidFill>
                <a:latin typeface="+mj-lt"/>
              </a:rPr>
              <a:t>A repository to share and reuse libraries of objects</a:t>
            </a:r>
          </a:p>
          <a:p>
            <a:pPr marL="457200" lvl="1" indent="0" fontAlgn="base">
              <a:buNone/>
            </a:pPr>
            <a:endParaRPr lang="en-US" sz="3300" b="1" dirty="0">
              <a:solidFill>
                <a:srgbClr val="C00000"/>
              </a:solidFill>
              <a:latin typeface="+mj-lt"/>
            </a:endParaRPr>
          </a:p>
          <a:p>
            <a:pPr lvl="1" fontAlgn="base">
              <a:buFontTx/>
              <a:buChar char="-"/>
            </a:pPr>
            <a:r>
              <a:rPr lang="en-US" sz="3300" b="1" dirty="0">
                <a:solidFill>
                  <a:srgbClr val="C00000"/>
                </a:solidFill>
                <a:latin typeface="+mj-lt"/>
              </a:rPr>
              <a:t>Schemas ​that describe reusable travel objects​</a:t>
            </a:r>
          </a:p>
          <a:p>
            <a:pPr marL="457200" lvl="1" indent="0" fontAlgn="base">
              <a:buNone/>
            </a:pPr>
            <a:endParaRPr lang="en-US" sz="3300" b="1" dirty="0">
              <a:solidFill>
                <a:srgbClr val="C00000"/>
              </a:solidFill>
              <a:latin typeface="+mj-lt"/>
            </a:endParaRPr>
          </a:p>
          <a:p>
            <a:pPr lvl="1" fontAlgn="base">
              <a:buFontTx/>
              <a:buChar char="-"/>
            </a:pPr>
            <a:r>
              <a:rPr lang="en-US" sz="3300" b="1" dirty="0">
                <a:solidFill>
                  <a:srgbClr val="C00000"/>
                </a:solidFill>
                <a:latin typeface="+mj-lt"/>
              </a:rPr>
              <a:t>Designed in an open-source tool to increase consistency and ease of development</a:t>
            </a:r>
          </a:p>
          <a:p>
            <a:pPr marL="457200" lvl="1" indent="0" fontAlgn="base">
              <a:buNone/>
            </a:pPr>
            <a:endParaRPr lang="en-US" sz="2000" b="1" dirty="0">
              <a:solidFill>
                <a:srgbClr val="C00000"/>
              </a:solidFill>
              <a:latin typeface="+mj-lt"/>
            </a:endParaRPr>
          </a:p>
          <a:p>
            <a:pPr lvl="1"/>
            <a:endParaRPr lang="en-US" dirty="0"/>
          </a:p>
        </p:txBody>
      </p:sp>
      <p:pic>
        <p:nvPicPr>
          <p:cNvPr id="5" name="Picture 3">
            <a:extLst>
              <a:ext uri="{FF2B5EF4-FFF2-40B4-BE49-F238E27FC236}">
                <a16:creationId xmlns="" xmlns:a16="http://schemas.microsoft.com/office/drawing/2014/main" id="{E0BE2543-BA73-4D34-B7B3-643205BF30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8375" y="2208397"/>
            <a:ext cx="6114783" cy="3256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8649953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C7799D-EBBF-4DCF-BA5D-1F60A5721099}"/>
              </a:ext>
            </a:extLst>
          </p:cNvPr>
          <p:cNvSpPr>
            <a:spLocks noGrp="1"/>
          </p:cNvSpPr>
          <p:nvPr>
            <p:ph type="title"/>
          </p:nvPr>
        </p:nvSpPr>
        <p:spPr/>
        <p:txBody>
          <a:bodyPr/>
          <a:lstStyle/>
          <a:p>
            <a:r>
              <a:rPr lang="en-US" dirty="0"/>
              <a:t>2.0 Object Model</a:t>
            </a:r>
          </a:p>
        </p:txBody>
      </p:sp>
      <p:sp>
        <p:nvSpPr>
          <p:cNvPr id="3" name="Content Placeholder 2">
            <a:extLst>
              <a:ext uri="{FF2B5EF4-FFF2-40B4-BE49-F238E27FC236}">
                <a16:creationId xmlns="" xmlns:a16="http://schemas.microsoft.com/office/drawing/2014/main" id="{D7620CD0-E814-47C7-80E4-3594B2A542C3}"/>
              </a:ext>
            </a:extLst>
          </p:cNvPr>
          <p:cNvSpPr>
            <a:spLocks noGrp="1"/>
          </p:cNvSpPr>
          <p:nvPr>
            <p:ph idx="1"/>
          </p:nvPr>
        </p:nvSpPr>
        <p:spPr>
          <a:xfrm>
            <a:off x="838200" y="1825625"/>
            <a:ext cx="6156489" cy="4351338"/>
          </a:xfrm>
        </p:spPr>
        <p:txBody>
          <a:bodyPr/>
          <a:lstStyle/>
          <a:p>
            <a:r>
              <a:rPr lang="en-US" b="1" dirty="0">
                <a:solidFill>
                  <a:srgbClr val="C00000"/>
                </a:solidFill>
                <a:latin typeface="+mj-lt"/>
              </a:rPr>
              <a:t>Bi-Lingual – generated in XML and JSON</a:t>
            </a:r>
          </a:p>
          <a:p>
            <a:r>
              <a:rPr lang="en-US" b="1" dirty="0">
                <a:solidFill>
                  <a:srgbClr val="C00000"/>
                </a:solidFill>
                <a:latin typeface="+mj-lt"/>
              </a:rPr>
              <a:t>Tooling generates WSDLs, Swagger, Documentation and Examples</a:t>
            </a:r>
          </a:p>
          <a:p>
            <a:r>
              <a:rPr lang="en-US" b="1" dirty="0">
                <a:solidFill>
                  <a:srgbClr val="C00000"/>
                </a:solidFill>
                <a:latin typeface="+mj-lt"/>
              </a:rPr>
              <a:t>Scalable – built in a tiered fashion to support both robust and lightweight applications</a:t>
            </a:r>
          </a:p>
          <a:p>
            <a:r>
              <a:rPr lang="en-US" b="1" dirty="0">
                <a:solidFill>
                  <a:srgbClr val="C00000"/>
                </a:solidFill>
                <a:latin typeface="+mj-lt"/>
              </a:rPr>
              <a:t>Extensible and Customizable - Implementers make proprietary extensions at the model level  </a:t>
            </a:r>
          </a:p>
          <a:p>
            <a:endParaRPr lang="en-US" dirty="0"/>
          </a:p>
        </p:txBody>
      </p:sp>
      <p:pic>
        <p:nvPicPr>
          <p:cNvPr id="4" name="Picture 4" descr="http://www.w3.org/2003/Talks/1114-W3CDay-Japan/plh-ws/wsdl.png">
            <a:extLst>
              <a:ext uri="{FF2B5EF4-FFF2-40B4-BE49-F238E27FC236}">
                <a16:creationId xmlns="" xmlns:a16="http://schemas.microsoft.com/office/drawing/2014/main" id="{8CFCB40B-3421-49F4-987E-353AB7DB5A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9580" y="2929731"/>
            <a:ext cx="48482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11663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F46B03B-B8BE-46B6-9688-6409696F7269}"/>
              </a:ext>
            </a:extLst>
          </p:cNvPr>
          <p:cNvSpPr>
            <a:spLocks noGrp="1"/>
          </p:cNvSpPr>
          <p:nvPr>
            <p:ph type="title"/>
          </p:nvPr>
        </p:nvSpPr>
        <p:spPr/>
        <p:txBody>
          <a:bodyPr/>
          <a:lstStyle/>
          <a:p>
            <a:r>
              <a:rPr lang="en-US" dirty="0"/>
              <a:t>2.0 Tooling = OTM-DE</a:t>
            </a:r>
          </a:p>
        </p:txBody>
      </p:sp>
      <p:sp>
        <p:nvSpPr>
          <p:cNvPr id="3" name="Content Placeholder 2">
            <a:extLst>
              <a:ext uri="{FF2B5EF4-FFF2-40B4-BE49-F238E27FC236}">
                <a16:creationId xmlns="" xmlns:a16="http://schemas.microsoft.com/office/drawing/2014/main" id="{4B89BC6B-39DC-4366-91E1-001CA112BDCD}"/>
              </a:ext>
            </a:extLst>
          </p:cNvPr>
          <p:cNvSpPr>
            <a:spLocks noGrp="1"/>
          </p:cNvSpPr>
          <p:nvPr>
            <p:ph idx="1"/>
          </p:nvPr>
        </p:nvSpPr>
        <p:spPr/>
        <p:txBody>
          <a:bodyPr/>
          <a:lstStyle/>
          <a:p>
            <a:r>
              <a:rPr lang="en-US" b="1" dirty="0">
                <a:solidFill>
                  <a:srgbClr val="C00000"/>
                </a:solidFill>
                <a:latin typeface="+mj-lt"/>
              </a:rPr>
              <a:t>OTM-DE = OpenTravel Model - Development Environment </a:t>
            </a:r>
          </a:p>
          <a:p>
            <a:pPr lvl="1"/>
            <a:r>
              <a:rPr lang="en-US" b="1" dirty="0">
                <a:solidFill>
                  <a:srgbClr val="C00000"/>
                </a:solidFill>
                <a:latin typeface="+mj-lt"/>
              </a:rPr>
              <a:t>Encapsulates the OpenTravel 2.0 XML Schema Best Practices </a:t>
            </a:r>
          </a:p>
          <a:p>
            <a:pPr lvl="1"/>
            <a:r>
              <a:rPr lang="en-US" b="1" dirty="0">
                <a:solidFill>
                  <a:srgbClr val="C00000"/>
                </a:solidFill>
                <a:latin typeface="+mj-lt"/>
              </a:rPr>
              <a:t>Provides tools to develop OTM objects and other artifacts </a:t>
            </a:r>
          </a:p>
          <a:p>
            <a:pPr lvl="1"/>
            <a:r>
              <a:rPr lang="en-US" b="1" dirty="0">
                <a:solidFill>
                  <a:srgbClr val="C00000"/>
                </a:solidFill>
                <a:latin typeface="+mj-lt"/>
              </a:rPr>
              <a:t>Open source tool available for download from GitHub</a:t>
            </a:r>
          </a:p>
          <a:p>
            <a:pPr lvl="1"/>
            <a:r>
              <a:rPr lang="en-US" b="1" dirty="0">
                <a:solidFill>
                  <a:srgbClr val="C00000"/>
                </a:solidFill>
                <a:latin typeface="+mj-lt"/>
              </a:rPr>
              <a:t>Parts:</a:t>
            </a:r>
          </a:p>
          <a:p>
            <a:pPr lvl="2"/>
            <a:r>
              <a:rPr lang="en-US" b="1" dirty="0">
                <a:solidFill>
                  <a:srgbClr val="C00000"/>
                </a:solidFill>
                <a:latin typeface="+mj-lt"/>
              </a:rPr>
              <a:t>Model  Designer</a:t>
            </a:r>
          </a:p>
          <a:p>
            <a:pPr lvl="2"/>
            <a:r>
              <a:rPr lang="en-US" b="1" dirty="0">
                <a:solidFill>
                  <a:srgbClr val="C00000"/>
                </a:solidFill>
                <a:latin typeface="+mj-lt"/>
              </a:rPr>
              <a:t>Repository</a:t>
            </a:r>
          </a:p>
          <a:p>
            <a:pPr lvl="2"/>
            <a:r>
              <a:rPr lang="en-US" b="1" dirty="0">
                <a:solidFill>
                  <a:srgbClr val="C00000"/>
                </a:solidFill>
                <a:latin typeface="+mj-lt"/>
              </a:rPr>
              <a:t>Build Automation Utilities </a:t>
            </a:r>
          </a:p>
          <a:p>
            <a:pPr lvl="3"/>
            <a:r>
              <a:rPr lang="en-US" b="1" dirty="0">
                <a:solidFill>
                  <a:srgbClr val="C00000"/>
                </a:solidFill>
                <a:latin typeface="+mj-lt"/>
              </a:rPr>
              <a:t>Message Compiler</a:t>
            </a:r>
          </a:p>
          <a:p>
            <a:pPr lvl="3"/>
            <a:r>
              <a:rPr lang="en-US" b="1" dirty="0">
                <a:solidFill>
                  <a:srgbClr val="C00000"/>
                </a:solidFill>
                <a:latin typeface="+mj-lt"/>
              </a:rPr>
              <a:t>XML Schema and WSDL generators</a:t>
            </a:r>
          </a:p>
          <a:p>
            <a:pPr lvl="3"/>
            <a:r>
              <a:rPr lang="en-US" b="1" dirty="0">
                <a:solidFill>
                  <a:srgbClr val="C00000"/>
                </a:solidFill>
                <a:latin typeface="+mj-lt"/>
              </a:rPr>
              <a:t>JSON and Swagger generators</a:t>
            </a:r>
          </a:p>
        </p:txBody>
      </p:sp>
      <p:pic>
        <p:nvPicPr>
          <p:cNvPr id="5" name="Picture 4">
            <a:extLst>
              <a:ext uri="{FF2B5EF4-FFF2-40B4-BE49-F238E27FC236}">
                <a16:creationId xmlns="" xmlns:a16="http://schemas.microsoft.com/office/drawing/2014/main" id="{5E3C7673-4F1B-4D26-8BB0-6FBC5D1538C5}"/>
              </a:ext>
            </a:extLst>
          </p:cNvPr>
          <p:cNvPicPr/>
          <p:nvPr/>
        </p:nvPicPr>
        <p:blipFill>
          <a:blip r:embed="rId2" cstate="print"/>
          <a:srcRect/>
          <a:stretch>
            <a:fillRect/>
          </a:stretch>
        </p:blipFill>
        <p:spPr bwMode="auto">
          <a:xfrm>
            <a:off x="5914292" y="3504415"/>
            <a:ext cx="5439508" cy="2481943"/>
          </a:xfrm>
          <a:prstGeom prst="rect">
            <a:avLst/>
          </a:prstGeom>
          <a:noFill/>
          <a:ln w="9525">
            <a:noFill/>
            <a:miter lim="800000"/>
            <a:headEnd/>
            <a:tailEnd/>
          </a:ln>
        </p:spPr>
      </p:pic>
    </p:spTree>
    <p:extLst>
      <p:ext uri="{BB962C8B-B14F-4D97-AF65-F5344CB8AC3E}">
        <p14:creationId xmlns:p14="http://schemas.microsoft.com/office/powerpoint/2010/main" val="177508735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314F092-C32F-4A9E-88B8-3289E30CB3FB}"/>
              </a:ext>
            </a:extLst>
          </p:cNvPr>
          <p:cNvSpPr>
            <a:spLocks noGrp="1"/>
          </p:cNvSpPr>
          <p:nvPr>
            <p:ph type="title"/>
          </p:nvPr>
        </p:nvSpPr>
        <p:spPr>
          <a:xfrm>
            <a:off x="716437" y="365125"/>
            <a:ext cx="10637363" cy="1325563"/>
          </a:xfrm>
        </p:spPr>
        <p:txBody>
          <a:bodyPr/>
          <a:lstStyle/>
          <a:p>
            <a:r>
              <a:rPr lang="en-US" dirty="0"/>
              <a:t>OpenTravel Enhancement and Release Process</a:t>
            </a:r>
          </a:p>
        </p:txBody>
      </p:sp>
      <p:pic>
        <p:nvPicPr>
          <p:cNvPr id="4" name="Picture 6" descr="Fotolia_20621871_V_TwoGearHeads">
            <a:extLst>
              <a:ext uri="{FF2B5EF4-FFF2-40B4-BE49-F238E27FC236}">
                <a16:creationId xmlns="" xmlns:a16="http://schemas.microsoft.com/office/drawing/2014/main" id="{0CCCCB8F-161A-4642-A66B-B5448117DBB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266687" y="2360317"/>
            <a:ext cx="3658626" cy="2771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2265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7EDF4B7-48A2-4B00-AE0C-457C023EEB1A}"/>
              </a:ext>
            </a:extLst>
          </p:cNvPr>
          <p:cNvSpPr>
            <a:spLocks noGrp="1"/>
          </p:cNvSpPr>
          <p:nvPr>
            <p:ph type="title"/>
          </p:nvPr>
        </p:nvSpPr>
        <p:spPr/>
        <p:txBody>
          <a:bodyPr/>
          <a:lstStyle/>
          <a:p>
            <a:r>
              <a:rPr lang="en-US" dirty="0"/>
              <a:t>OpenTravel Workgroups</a:t>
            </a:r>
          </a:p>
        </p:txBody>
      </p:sp>
      <p:sp>
        <p:nvSpPr>
          <p:cNvPr id="3" name="Content Placeholder 2">
            <a:extLst>
              <a:ext uri="{FF2B5EF4-FFF2-40B4-BE49-F238E27FC236}">
                <a16:creationId xmlns="" xmlns:a16="http://schemas.microsoft.com/office/drawing/2014/main" id="{DF668350-4C03-4BFC-B3DC-C91976C8D243}"/>
              </a:ext>
            </a:extLst>
          </p:cNvPr>
          <p:cNvSpPr>
            <a:spLocks noGrp="1"/>
          </p:cNvSpPr>
          <p:nvPr>
            <p:ph idx="1"/>
          </p:nvPr>
        </p:nvSpPr>
        <p:spPr>
          <a:xfrm>
            <a:off x="838199" y="1825625"/>
            <a:ext cx="4638773" cy="4351338"/>
          </a:xfrm>
        </p:spPr>
        <p:txBody>
          <a:bodyPr/>
          <a:lstStyle/>
          <a:p>
            <a:pPr>
              <a:lnSpc>
                <a:spcPct val="120000"/>
              </a:lnSpc>
            </a:pPr>
            <a:r>
              <a:rPr lang="en-US" altLang="en-US" dirty="0">
                <a:latin typeface="Arial" charset="0"/>
                <a:cs typeface="Arial" charset="0"/>
              </a:rPr>
              <a:t>Four OpenTravel Workgroups</a:t>
            </a:r>
          </a:p>
          <a:p>
            <a:pPr lvl="1">
              <a:lnSpc>
                <a:spcPct val="130000"/>
              </a:lnSpc>
            </a:pPr>
            <a:r>
              <a:rPr lang="en-US" altLang="en-US" dirty="0">
                <a:solidFill>
                  <a:srgbClr val="003399"/>
                </a:solidFill>
                <a:latin typeface="Arial" charset="0"/>
                <a:cs typeface="Arial" charset="0"/>
              </a:rPr>
              <a:t>Architecture</a:t>
            </a:r>
          </a:p>
          <a:p>
            <a:pPr lvl="1">
              <a:lnSpc>
                <a:spcPct val="130000"/>
              </a:lnSpc>
            </a:pPr>
            <a:r>
              <a:rPr lang="en-US" altLang="en-US" dirty="0">
                <a:solidFill>
                  <a:srgbClr val="CC3300"/>
                </a:solidFill>
                <a:latin typeface="Arial" charset="0"/>
                <a:cs typeface="Arial" charset="0"/>
              </a:rPr>
              <a:t>Hospitality</a:t>
            </a:r>
          </a:p>
          <a:p>
            <a:pPr lvl="1">
              <a:lnSpc>
                <a:spcPct val="130000"/>
              </a:lnSpc>
            </a:pPr>
            <a:r>
              <a:rPr lang="en-US" altLang="en-US" dirty="0">
                <a:solidFill>
                  <a:srgbClr val="008000"/>
                </a:solidFill>
                <a:latin typeface="Arial" charset="0"/>
                <a:cs typeface="Arial" charset="0"/>
              </a:rPr>
              <a:t>Transport</a:t>
            </a:r>
          </a:p>
          <a:p>
            <a:pPr lvl="1">
              <a:lnSpc>
                <a:spcPct val="130000"/>
              </a:lnSpc>
            </a:pPr>
            <a:r>
              <a:rPr lang="en-US" altLang="en-US" dirty="0">
                <a:solidFill>
                  <a:srgbClr val="660066"/>
                </a:solidFill>
                <a:latin typeface="Arial" charset="0"/>
                <a:cs typeface="Arial" charset="0"/>
              </a:rPr>
              <a:t>Travel Integration</a:t>
            </a:r>
          </a:p>
          <a:p>
            <a:pPr marL="0" indent="0">
              <a:buNone/>
            </a:pPr>
            <a:endParaRPr lang="en-US" dirty="0"/>
          </a:p>
        </p:txBody>
      </p:sp>
      <p:sp>
        <p:nvSpPr>
          <p:cNvPr id="8" name="AutoShape 6">
            <a:extLst>
              <a:ext uri="{FF2B5EF4-FFF2-40B4-BE49-F238E27FC236}">
                <a16:creationId xmlns="" xmlns:a16="http://schemas.microsoft.com/office/drawing/2014/main" id="{23D8C02D-9019-47FC-AE00-8D404BA7541C}"/>
              </a:ext>
            </a:extLst>
          </p:cNvPr>
          <p:cNvSpPr>
            <a:spLocks/>
          </p:cNvSpPr>
          <p:nvPr/>
        </p:nvSpPr>
        <p:spPr bwMode="auto">
          <a:xfrm>
            <a:off x="5986021" y="1825625"/>
            <a:ext cx="4534291" cy="914400"/>
          </a:xfrm>
          <a:prstGeom prst="borderCallout1">
            <a:avLst>
              <a:gd name="adj1" fmla="val 11537"/>
              <a:gd name="adj2" fmla="val -2222"/>
              <a:gd name="adj3" fmla="val 148827"/>
              <a:gd name="adj4" fmla="val -56062"/>
            </a:avLst>
          </a:prstGeom>
          <a:solidFill>
            <a:srgbClr val="F8F8F8">
              <a:alpha val="20000"/>
            </a:srgbClr>
          </a:solidFill>
          <a:ln w="22225">
            <a:solidFill>
              <a:srgbClr val="00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a:defRPr/>
            </a:pPr>
            <a:r>
              <a:rPr lang="en-US" sz="1400" dirty="0">
                <a:solidFill>
                  <a:srgbClr val="0070C0"/>
                </a:solidFill>
                <a:latin typeface="Arial" pitchFamily="34" charset="0"/>
                <a:cs typeface="Arial" pitchFamily="34" charset="0"/>
              </a:rPr>
              <a:t>Serves all aspects of the OpenTravel specification which are outside the contents of the XML messages themselves and which generally affect all of the other workgroups equally</a:t>
            </a:r>
          </a:p>
        </p:txBody>
      </p:sp>
      <p:sp>
        <p:nvSpPr>
          <p:cNvPr id="9" name="AutoShape 7">
            <a:extLst>
              <a:ext uri="{FF2B5EF4-FFF2-40B4-BE49-F238E27FC236}">
                <a16:creationId xmlns="" xmlns:a16="http://schemas.microsoft.com/office/drawing/2014/main" id="{DCD05A2E-CF14-47E1-8BA8-6964EEF868CA}"/>
              </a:ext>
            </a:extLst>
          </p:cNvPr>
          <p:cNvSpPr>
            <a:spLocks/>
          </p:cNvSpPr>
          <p:nvPr/>
        </p:nvSpPr>
        <p:spPr bwMode="auto">
          <a:xfrm>
            <a:off x="5986021" y="2957659"/>
            <a:ext cx="4343400" cy="577393"/>
          </a:xfrm>
          <a:prstGeom prst="borderCallout1">
            <a:avLst>
              <a:gd name="adj1" fmla="val 21431"/>
              <a:gd name="adj2" fmla="val -2222"/>
              <a:gd name="adj3" fmla="val 119946"/>
              <a:gd name="adj4" fmla="val -61432"/>
            </a:avLst>
          </a:prstGeom>
          <a:solidFill>
            <a:srgbClr val="F8F8F8">
              <a:alpha val="20000"/>
            </a:srgbClr>
          </a:solidFill>
          <a:ln w="22225">
            <a:solidFill>
              <a:srgbClr val="CC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a:spcBef>
                <a:spcPct val="20000"/>
              </a:spcBef>
              <a:buChar char="•"/>
              <a:defRPr sz="2800">
                <a:solidFill>
                  <a:srgbClr val="4C4C4C"/>
                </a:solidFill>
                <a:latin typeface="Verdana" pitchFamily="34" charset="0"/>
              </a:defRPr>
            </a:lvl1pPr>
            <a:lvl2pPr marL="742950" indent="-285750" algn="l">
              <a:spcBef>
                <a:spcPct val="20000"/>
              </a:spcBef>
              <a:buChar char="–"/>
              <a:defRPr sz="2400">
                <a:solidFill>
                  <a:srgbClr val="4C4C4C"/>
                </a:solidFill>
                <a:latin typeface="Verdana" pitchFamily="34" charset="0"/>
              </a:defRPr>
            </a:lvl2pPr>
            <a:lvl3pPr marL="1143000" indent="-228600" algn="l">
              <a:spcBef>
                <a:spcPct val="20000"/>
              </a:spcBef>
              <a:buChar char="•"/>
              <a:defRPr sz="2000">
                <a:solidFill>
                  <a:srgbClr val="4C4C4C"/>
                </a:solidFill>
                <a:latin typeface="Verdana" pitchFamily="34" charset="0"/>
              </a:defRPr>
            </a:lvl3pPr>
            <a:lvl4pPr marL="1600200" indent="-228600" algn="l">
              <a:spcBef>
                <a:spcPct val="20000"/>
              </a:spcBef>
              <a:buChar char="–"/>
              <a:defRPr>
                <a:solidFill>
                  <a:srgbClr val="4C4C4C"/>
                </a:solidFill>
                <a:latin typeface="Verdana" pitchFamily="34" charset="0"/>
              </a:defRPr>
            </a:lvl4pPr>
            <a:lvl5pPr marL="2057400" indent="-228600" algn="l">
              <a:spcBef>
                <a:spcPct val="20000"/>
              </a:spcBef>
              <a:buChar char="»"/>
              <a:defRPr>
                <a:solidFill>
                  <a:srgbClr val="4C4C4C"/>
                </a:solidFill>
                <a:latin typeface="Verdana" pitchFamily="34" charset="0"/>
              </a:defRPr>
            </a:lvl5pPr>
            <a:lvl6pPr marL="2514600" indent="-228600" eaLnBrk="0" fontAlgn="base" hangingPunct="0">
              <a:spcBef>
                <a:spcPct val="20000"/>
              </a:spcBef>
              <a:spcAft>
                <a:spcPct val="0"/>
              </a:spcAft>
              <a:buChar char="»"/>
              <a:defRPr>
                <a:solidFill>
                  <a:srgbClr val="4C4C4C"/>
                </a:solidFill>
                <a:latin typeface="Verdana" pitchFamily="34" charset="0"/>
              </a:defRPr>
            </a:lvl6pPr>
            <a:lvl7pPr marL="2971800" indent="-228600" eaLnBrk="0" fontAlgn="base" hangingPunct="0">
              <a:spcBef>
                <a:spcPct val="20000"/>
              </a:spcBef>
              <a:spcAft>
                <a:spcPct val="0"/>
              </a:spcAft>
              <a:buChar char="»"/>
              <a:defRPr>
                <a:solidFill>
                  <a:srgbClr val="4C4C4C"/>
                </a:solidFill>
                <a:latin typeface="Verdana" pitchFamily="34" charset="0"/>
              </a:defRPr>
            </a:lvl7pPr>
            <a:lvl8pPr marL="3429000" indent="-228600" eaLnBrk="0" fontAlgn="base" hangingPunct="0">
              <a:spcBef>
                <a:spcPct val="20000"/>
              </a:spcBef>
              <a:spcAft>
                <a:spcPct val="0"/>
              </a:spcAft>
              <a:buChar char="»"/>
              <a:defRPr>
                <a:solidFill>
                  <a:srgbClr val="4C4C4C"/>
                </a:solidFill>
                <a:latin typeface="Verdana" pitchFamily="34" charset="0"/>
              </a:defRPr>
            </a:lvl8pPr>
            <a:lvl9pPr marL="3886200" indent="-228600" eaLnBrk="0" fontAlgn="base" hangingPunct="0">
              <a:spcBef>
                <a:spcPct val="20000"/>
              </a:spcBef>
              <a:spcAft>
                <a:spcPct val="0"/>
              </a:spcAft>
              <a:buChar char="»"/>
              <a:defRPr>
                <a:solidFill>
                  <a:srgbClr val="4C4C4C"/>
                </a:solidFill>
                <a:latin typeface="Verdana" pitchFamily="34" charset="0"/>
              </a:defRPr>
            </a:lvl9pPr>
          </a:lstStyle>
          <a:p>
            <a:pPr>
              <a:spcBef>
                <a:spcPct val="0"/>
              </a:spcBef>
              <a:buFontTx/>
              <a:buNone/>
            </a:pPr>
            <a:r>
              <a:rPr lang="en-US" altLang="en-US" sz="1400" dirty="0">
                <a:solidFill>
                  <a:srgbClr val="CC3300"/>
                </a:solidFill>
                <a:latin typeface="Arial" charset="0"/>
                <a:cs typeface="Arial" charset="0"/>
              </a:rPr>
              <a:t>Serves the needs of the hotel, hostel, vacation rental and cruise verticals</a:t>
            </a:r>
          </a:p>
        </p:txBody>
      </p:sp>
      <p:sp>
        <p:nvSpPr>
          <p:cNvPr id="12" name="AutoShape 8">
            <a:extLst>
              <a:ext uri="{FF2B5EF4-FFF2-40B4-BE49-F238E27FC236}">
                <a16:creationId xmlns="" xmlns:a16="http://schemas.microsoft.com/office/drawing/2014/main" id="{1B77DD9D-BB58-46A0-828B-D73DED64C6EE}"/>
              </a:ext>
            </a:extLst>
          </p:cNvPr>
          <p:cNvSpPr>
            <a:spLocks/>
          </p:cNvSpPr>
          <p:nvPr/>
        </p:nvSpPr>
        <p:spPr bwMode="auto">
          <a:xfrm>
            <a:off x="5986021" y="3856381"/>
            <a:ext cx="4343400" cy="577393"/>
          </a:xfrm>
          <a:prstGeom prst="borderCallout1">
            <a:avLst>
              <a:gd name="adj1" fmla="val 18750"/>
              <a:gd name="adj2" fmla="val -2222"/>
              <a:gd name="adj3" fmla="val 72373"/>
              <a:gd name="adj4" fmla="val -63272"/>
            </a:avLst>
          </a:prstGeom>
          <a:solidFill>
            <a:srgbClr val="F8F8F8">
              <a:alpha val="20000"/>
            </a:srgbClr>
          </a:solidFill>
          <a:ln w="22225">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a:spcBef>
                <a:spcPct val="20000"/>
              </a:spcBef>
              <a:buChar char="•"/>
              <a:defRPr sz="2800">
                <a:solidFill>
                  <a:srgbClr val="4C4C4C"/>
                </a:solidFill>
                <a:latin typeface="Verdana" pitchFamily="34" charset="0"/>
              </a:defRPr>
            </a:lvl1pPr>
            <a:lvl2pPr marL="742950" indent="-285750" algn="l">
              <a:spcBef>
                <a:spcPct val="20000"/>
              </a:spcBef>
              <a:buChar char="–"/>
              <a:defRPr sz="2400">
                <a:solidFill>
                  <a:srgbClr val="4C4C4C"/>
                </a:solidFill>
                <a:latin typeface="Verdana" pitchFamily="34" charset="0"/>
              </a:defRPr>
            </a:lvl2pPr>
            <a:lvl3pPr marL="1143000" indent="-228600" algn="l">
              <a:spcBef>
                <a:spcPct val="20000"/>
              </a:spcBef>
              <a:buChar char="•"/>
              <a:defRPr sz="2000">
                <a:solidFill>
                  <a:srgbClr val="4C4C4C"/>
                </a:solidFill>
                <a:latin typeface="Verdana" pitchFamily="34" charset="0"/>
              </a:defRPr>
            </a:lvl3pPr>
            <a:lvl4pPr marL="1600200" indent="-228600" algn="l">
              <a:spcBef>
                <a:spcPct val="20000"/>
              </a:spcBef>
              <a:buChar char="–"/>
              <a:defRPr>
                <a:solidFill>
                  <a:srgbClr val="4C4C4C"/>
                </a:solidFill>
                <a:latin typeface="Verdana" pitchFamily="34" charset="0"/>
              </a:defRPr>
            </a:lvl4pPr>
            <a:lvl5pPr marL="2057400" indent="-228600" algn="l">
              <a:spcBef>
                <a:spcPct val="20000"/>
              </a:spcBef>
              <a:buChar char="»"/>
              <a:defRPr>
                <a:solidFill>
                  <a:srgbClr val="4C4C4C"/>
                </a:solidFill>
                <a:latin typeface="Verdana" pitchFamily="34" charset="0"/>
              </a:defRPr>
            </a:lvl5pPr>
            <a:lvl6pPr marL="2514600" indent="-228600" eaLnBrk="0" fontAlgn="base" hangingPunct="0">
              <a:spcBef>
                <a:spcPct val="20000"/>
              </a:spcBef>
              <a:spcAft>
                <a:spcPct val="0"/>
              </a:spcAft>
              <a:buChar char="»"/>
              <a:defRPr>
                <a:solidFill>
                  <a:srgbClr val="4C4C4C"/>
                </a:solidFill>
                <a:latin typeface="Verdana" pitchFamily="34" charset="0"/>
              </a:defRPr>
            </a:lvl6pPr>
            <a:lvl7pPr marL="2971800" indent="-228600" eaLnBrk="0" fontAlgn="base" hangingPunct="0">
              <a:spcBef>
                <a:spcPct val="20000"/>
              </a:spcBef>
              <a:spcAft>
                <a:spcPct val="0"/>
              </a:spcAft>
              <a:buChar char="»"/>
              <a:defRPr>
                <a:solidFill>
                  <a:srgbClr val="4C4C4C"/>
                </a:solidFill>
                <a:latin typeface="Verdana" pitchFamily="34" charset="0"/>
              </a:defRPr>
            </a:lvl7pPr>
            <a:lvl8pPr marL="3429000" indent="-228600" eaLnBrk="0" fontAlgn="base" hangingPunct="0">
              <a:spcBef>
                <a:spcPct val="20000"/>
              </a:spcBef>
              <a:spcAft>
                <a:spcPct val="0"/>
              </a:spcAft>
              <a:buChar char="»"/>
              <a:defRPr>
                <a:solidFill>
                  <a:srgbClr val="4C4C4C"/>
                </a:solidFill>
                <a:latin typeface="Verdana" pitchFamily="34" charset="0"/>
              </a:defRPr>
            </a:lvl8pPr>
            <a:lvl9pPr marL="3886200" indent="-228600" eaLnBrk="0" fontAlgn="base" hangingPunct="0">
              <a:spcBef>
                <a:spcPct val="20000"/>
              </a:spcBef>
              <a:spcAft>
                <a:spcPct val="0"/>
              </a:spcAft>
              <a:buChar char="»"/>
              <a:defRPr>
                <a:solidFill>
                  <a:srgbClr val="4C4C4C"/>
                </a:solidFill>
                <a:latin typeface="Verdana" pitchFamily="34" charset="0"/>
              </a:defRPr>
            </a:lvl9pPr>
          </a:lstStyle>
          <a:p>
            <a:pPr>
              <a:spcBef>
                <a:spcPct val="0"/>
              </a:spcBef>
              <a:buFontTx/>
              <a:buNone/>
            </a:pPr>
            <a:r>
              <a:rPr lang="en-US" altLang="en-US" sz="1400" dirty="0">
                <a:solidFill>
                  <a:srgbClr val="008000"/>
                </a:solidFill>
                <a:latin typeface="Arial" charset="0"/>
                <a:cs typeface="Arial" charset="0"/>
              </a:rPr>
              <a:t>Serves the needs of the air, car rental, ground transportation and rail verticals</a:t>
            </a:r>
          </a:p>
        </p:txBody>
      </p:sp>
      <p:sp>
        <p:nvSpPr>
          <p:cNvPr id="14" name="AutoShape 9">
            <a:extLst>
              <a:ext uri="{FF2B5EF4-FFF2-40B4-BE49-F238E27FC236}">
                <a16:creationId xmlns="" xmlns:a16="http://schemas.microsoft.com/office/drawing/2014/main" id="{DE74B9AA-FBDB-4F2E-91A3-F5C2AD483550}"/>
              </a:ext>
            </a:extLst>
          </p:cNvPr>
          <p:cNvSpPr>
            <a:spLocks/>
          </p:cNvSpPr>
          <p:nvPr/>
        </p:nvSpPr>
        <p:spPr bwMode="auto">
          <a:xfrm>
            <a:off x="5986021" y="4762958"/>
            <a:ext cx="4343400" cy="1166501"/>
          </a:xfrm>
          <a:prstGeom prst="borderCallout1">
            <a:avLst>
              <a:gd name="adj1" fmla="val 11537"/>
              <a:gd name="adj2" fmla="val -2222"/>
              <a:gd name="adj3" fmla="val 11408"/>
              <a:gd name="adj4" fmla="val -42984"/>
            </a:avLst>
          </a:prstGeom>
          <a:solidFill>
            <a:srgbClr val="F8F8F8">
              <a:alpha val="20000"/>
            </a:srgbClr>
          </a:solidFill>
          <a:ln w="22225">
            <a:solidFill>
              <a:srgbClr val="66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a:spcBef>
                <a:spcPct val="20000"/>
              </a:spcBef>
              <a:buChar char="•"/>
              <a:defRPr sz="2800">
                <a:solidFill>
                  <a:srgbClr val="4C4C4C"/>
                </a:solidFill>
                <a:latin typeface="Verdana" pitchFamily="34" charset="0"/>
              </a:defRPr>
            </a:lvl1pPr>
            <a:lvl2pPr marL="742950" indent="-285750" algn="l">
              <a:spcBef>
                <a:spcPct val="20000"/>
              </a:spcBef>
              <a:buChar char="–"/>
              <a:defRPr sz="2400">
                <a:solidFill>
                  <a:srgbClr val="4C4C4C"/>
                </a:solidFill>
                <a:latin typeface="Verdana" pitchFamily="34" charset="0"/>
              </a:defRPr>
            </a:lvl2pPr>
            <a:lvl3pPr marL="1143000" indent="-228600" algn="l">
              <a:spcBef>
                <a:spcPct val="20000"/>
              </a:spcBef>
              <a:buChar char="•"/>
              <a:defRPr sz="2000">
                <a:solidFill>
                  <a:srgbClr val="4C4C4C"/>
                </a:solidFill>
                <a:latin typeface="Verdana" pitchFamily="34" charset="0"/>
              </a:defRPr>
            </a:lvl3pPr>
            <a:lvl4pPr marL="1600200" indent="-228600" algn="l">
              <a:spcBef>
                <a:spcPct val="20000"/>
              </a:spcBef>
              <a:buChar char="–"/>
              <a:defRPr>
                <a:solidFill>
                  <a:srgbClr val="4C4C4C"/>
                </a:solidFill>
                <a:latin typeface="Verdana" pitchFamily="34" charset="0"/>
              </a:defRPr>
            </a:lvl4pPr>
            <a:lvl5pPr marL="2057400" indent="-228600" algn="l">
              <a:spcBef>
                <a:spcPct val="20000"/>
              </a:spcBef>
              <a:buChar char="»"/>
              <a:defRPr>
                <a:solidFill>
                  <a:srgbClr val="4C4C4C"/>
                </a:solidFill>
                <a:latin typeface="Verdana" pitchFamily="34" charset="0"/>
              </a:defRPr>
            </a:lvl5pPr>
            <a:lvl6pPr marL="2514600" indent="-228600" eaLnBrk="0" fontAlgn="base" hangingPunct="0">
              <a:spcBef>
                <a:spcPct val="20000"/>
              </a:spcBef>
              <a:spcAft>
                <a:spcPct val="0"/>
              </a:spcAft>
              <a:buChar char="»"/>
              <a:defRPr>
                <a:solidFill>
                  <a:srgbClr val="4C4C4C"/>
                </a:solidFill>
                <a:latin typeface="Verdana" pitchFamily="34" charset="0"/>
              </a:defRPr>
            </a:lvl6pPr>
            <a:lvl7pPr marL="2971800" indent="-228600" eaLnBrk="0" fontAlgn="base" hangingPunct="0">
              <a:spcBef>
                <a:spcPct val="20000"/>
              </a:spcBef>
              <a:spcAft>
                <a:spcPct val="0"/>
              </a:spcAft>
              <a:buChar char="»"/>
              <a:defRPr>
                <a:solidFill>
                  <a:srgbClr val="4C4C4C"/>
                </a:solidFill>
                <a:latin typeface="Verdana" pitchFamily="34" charset="0"/>
              </a:defRPr>
            </a:lvl7pPr>
            <a:lvl8pPr marL="3429000" indent="-228600" eaLnBrk="0" fontAlgn="base" hangingPunct="0">
              <a:spcBef>
                <a:spcPct val="20000"/>
              </a:spcBef>
              <a:spcAft>
                <a:spcPct val="0"/>
              </a:spcAft>
              <a:buChar char="»"/>
              <a:defRPr>
                <a:solidFill>
                  <a:srgbClr val="4C4C4C"/>
                </a:solidFill>
                <a:latin typeface="Verdana" pitchFamily="34" charset="0"/>
              </a:defRPr>
            </a:lvl8pPr>
            <a:lvl9pPr marL="3886200" indent="-228600" eaLnBrk="0" fontAlgn="base" hangingPunct="0">
              <a:spcBef>
                <a:spcPct val="20000"/>
              </a:spcBef>
              <a:spcAft>
                <a:spcPct val="0"/>
              </a:spcAft>
              <a:buChar char="»"/>
              <a:defRPr>
                <a:solidFill>
                  <a:srgbClr val="4C4C4C"/>
                </a:solidFill>
                <a:latin typeface="Verdana" pitchFamily="34" charset="0"/>
              </a:defRPr>
            </a:lvl9pPr>
          </a:lstStyle>
          <a:p>
            <a:pPr>
              <a:spcBef>
                <a:spcPct val="0"/>
              </a:spcBef>
              <a:buFontTx/>
              <a:buNone/>
            </a:pPr>
            <a:r>
              <a:rPr lang="en-US" altLang="en-US" sz="1400" dirty="0">
                <a:solidFill>
                  <a:srgbClr val="660066"/>
                </a:solidFill>
                <a:latin typeface="Arial" charset="0"/>
                <a:cs typeface="Arial" charset="0"/>
              </a:rPr>
              <a:t>Serves the needs of the tour &amp; package tour suppliers, travel insurance providers, destination activity suppliers, golf suppliers, travel itinerary consumers, loyalty program managers and customer profile consumers</a:t>
            </a:r>
          </a:p>
          <a:p>
            <a:pPr>
              <a:spcBef>
                <a:spcPct val="0"/>
              </a:spcBef>
              <a:buFontTx/>
              <a:buNone/>
            </a:pPr>
            <a:endParaRPr lang="en-US" altLang="en-US" sz="1200" dirty="0">
              <a:solidFill>
                <a:srgbClr val="660066"/>
              </a:solidFill>
              <a:latin typeface="Arial" charset="0"/>
              <a:cs typeface="Arial" charset="0"/>
            </a:endParaRPr>
          </a:p>
          <a:p>
            <a:pPr>
              <a:spcBef>
                <a:spcPct val="0"/>
              </a:spcBef>
              <a:buFontTx/>
              <a:buNone/>
            </a:pPr>
            <a:endParaRPr lang="en-US" altLang="en-US" sz="1200" dirty="0">
              <a:solidFill>
                <a:srgbClr val="660066"/>
              </a:solidFill>
              <a:latin typeface="Arial" charset="0"/>
              <a:cs typeface="Arial" charset="0"/>
            </a:endParaRPr>
          </a:p>
        </p:txBody>
      </p:sp>
    </p:spTree>
    <p:extLst>
      <p:ext uri="{BB962C8B-B14F-4D97-AF65-F5344CB8AC3E}">
        <p14:creationId xmlns:p14="http://schemas.microsoft.com/office/powerpoint/2010/main" val="1377081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heckerboard(across)">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heckerboard(across)">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heckerboard(across)">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C8E192E-E6C9-4F2A-BF30-994A50F9BFBD}"/>
              </a:ext>
            </a:extLst>
          </p:cNvPr>
          <p:cNvSpPr>
            <a:spLocks noGrp="1"/>
          </p:cNvSpPr>
          <p:nvPr>
            <p:ph type="ctrTitle"/>
          </p:nvPr>
        </p:nvSpPr>
        <p:spPr>
          <a:xfrm>
            <a:off x="5307289" y="2332297"/>
            <a:ext cx="4732257" cy="2387600"/>
          </a:xfrm>
        </p:spPr>
        <p:txBody>
          <a:bodyPr>
            <a:normAutofit fontScale="90000"/>
          </a:bodyPr>
          <a:lstStyle/>
          <a:p>
            <a:r>
              <a:rPr lang="en-US" b="1" dirty="0">
                <a:solidFill>
                  <a:srgbClr val="C00000"/>
                </a:solidFill>
              </a:rPr>
              <a:t>Introduction </a:t>
            </a:r>
            <a:br>
              <a:rPr lang="en-US" b="1" dirty="0">
                <a:solidFill>
                  <a:srgbClr val="C00000"/>
                </a:solidFill>
              </a:rPr>
            </a:br>
            <a:r>
              <a:rPr lang="en-US" b="1" dirty="0">
                <a:solidFill>
                  <a:srgbClr val="C00000"/>
                </a:solidFill>
              </a:rPr>
              <a:t>to </a:t>
            </a:r>
            <a:r>
              <a:rPr lang="en-US" b="1" dirty="0"/>
              <a:t/>
            </a:r>
            <a:br>
              <a:rPr lang="en-US" b="1" dirty="0"/>
            </a:br>
            <a:r>
              <a:rPr lang="en-US" b="1" dirty="0">
                <a:solidFill>
                  <a:srgbClr val="C00000"/>
                </a:solidFill>
              </a:rPr>
              <a:t>OpenTravel</a:t>
            </a:r>
          </a:p>
        </p:txBody>
      </p:sp>
      <p:pic>
        <p:nvPicPr>
          <p:cNvPr id="8" name="Picture 7">
            <a:extLst>
              <a:ext uri="{FF2B5EF4-FFF2-40B4-BE49-F238E27FC236}">
                <a16:creationId xmlns="" xmlns:a16="http://schemas.microsoft.com/office/drawing/2014/main" id="{6411E790-7911-4FE4-A3B8-21EFC0DA92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445" y="5624102"/>
            <a:ext cx="3633216" cy="774192"/>
          </a:xfrm>
          <a:prstGeom prst="rect">
            <a:avLst/>
          </a:prstGeom>
        </p:spPr>
      </p:pic>
      <p:pic>
        <p:nvPicPr>
          <p:cNvPr id="7" name="Picture 6">
            <a:extLst>
              <a:ext uri="{FF2B5EF4-FFF2-40B4-BE49-F238E27FC236}">
                <a16:creationId xmlns="" xmlns:a16="http://schemas.microsoft.com/office/drawing/2014/main" id="{A2F3312E-C213-44B0-A3AD-6F19DC78DE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957"/>
            <a:ext cx="12192000" cy="1641231"/>
          </a:xfrm>
          <a:prstGeom prst="rect">
            <a:avLst/>
          </a:prstGeom>
        </p:spPr>
      </p:pic>
      <p:pic>
        <p:nvPicPr>
          <p:cNvPr id="6" name="Picture 1">
            <a:extLst>
              <a:ext uri="{FF2B5EF4-FFF2-40B4-BE49-F238E27FC236}">
                <a16:creationId xmlns="" xmlns:a16="http://schemas.microsoft.com/office/drawing/2014/main" id="{6F23B5D2-47BD-4D60-9638-0955AC9AC78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4446" y="1938002"/>
            <a:ext cx="3728190" cy="3567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50876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30915D7-7A7C-4E64-AECE-0210B217F631}"/>
              </a:ext>
            </a:extLst>
          </p:cNvPr>
          <p:cNvSpPr>
            <a:spLocks noGrp="1"/>
          </p:cNvSpPr>
          <p:nvPr>
            <p:ph type="title"/>
          </p:nvPr>
        </p:nvSpPr>
        <p:spPr/>
        <p:txBody>
          <a:bodyPr/>
          <a:lstStyle/>
          <a:p>
            <a:r>
              <a:rPr lang="en-US" dirty="0"/>
              <a:t>OpenTravel Project Teams</a:t>
            </a:r>
          </a:p>
        </p:txBody>
      </p:sp>
      <p:sp>
        <p:nvSpPr>
          <p:cNvPr id="3" name="Content Placeholder 2">
            <a:extLst>
              <a:ext uri="{FF2B5EF4-FFF2-40B4-BE49-F238E27FC236}">
                <a16:creationId xmlns="" xmlns:a16="http://schemas.microsoft.com/office/drawing/2014/main" id="{197C885B-6009-44A3-88AA-8DF69231B92B}"/>
              </a:ext>
            </a:extLst>
          </p:cNvPr>
          <p:cNvSpPr>
            <a:spLocks noGrp="1"/>
          </p:cNvSpPr>
          <p:nvPr>
            <p:ph idx="1"/>
          </p:nvPr>
        </p:nvSpPr>
        <p:spPr>
          <a:xfrm>
            <a:off x="838201" y="1825625"/>
            <a:ext cx="7391400" cy="4037847"/>
          </a:xfrm>
        </p:spPr>
        <p:txBody>
          <a:bodyPr>
            <a:normAutofit fontScale="92500" lnSpcReduction="10000"/>
          </a:bodyPr>
          <a:lstStyle/>
          <a:p>
            <a:pPr>
              <a:lnSpc>
                <a:spcPct val="120000"/>
              </a:lnSpc>
            </a:pPr>
            <a:r>
              <a:rPr lang="en-US" altLang="en-US" b="1" dirty="0">
                <a:solidFill>
                  <a:srgbClr val="C00000"/>
                </a:solidFill>
                <a:latin typeface="+mj-lt"/>
                <a:cs typeface="Arial" charset="0"/>
              </a:rPr>
              <a:t>Functional teams within an OpenTravel workgroup</a:t>
            </a:r>
          </a:p>
          <a:p>
            <a:pPr>
              <a:lnSpc>
                <a:spcPct val="120000"/>
              </a:lnSpc>
            </a:pPr>
            <a:r>
              <a:rPr lang="en-US" altLang="en-US" b="1" dirty="0">
                <a:solidFill>
                  <a:srgbClr val="C00000"/>
                </a:solidFill>
                <a:latin typeface="+mj-lt"/>
                <a:cs typeface="Arial" charset="0"/>
              </a:rPr>
              <a:t>Two member companies sponsor the project </a:t>
            </a:r>
          </a:p>
          <a:p>
            <a:pPr>
              <a:lnSpc>
                <a:spcPct val="120000"/>
              </a:lnSpc>
            </a:pPr>
            <a:r>
              <a:rPr lang="en-US" altLang="en-US" b="1" dirty="0">
                <a:solidFill>
                  <a:srgbClr val="C00000"/>
                </a:solidFill>
                <a:latin typeface="+mj-lt"/>
                <a:cs typeface="Arial" charset="0"/>
              </a:rPr>
              <a:t>Sponsors create a project team proposal</a:t>
            </a:r>
          </a:p>
          <a:p>
            <a:pPr>
              <a:lnSpc>
                <a:spcPct val="120000"/>
              </a:lnSpc>
            </a:pPr>
            <a:r>
              <a:rPr lang="en-US" altLang="en-US" b="1" dirty="0">
                <a:solidFill>
                  <a:srgbClr val="C00000"/>
                </a:solidFill>
                <a:latin typeface="+mj-lt"/>
                <a:cs typeface="Arial" charset="0"/>
              </a:rPr>
              <a:t>Participants from OpenTravel member companies</a:t>
            </a:r>
          </a:p>
          <a:p>
            <a:pPr>
              <a:lnSpc>
                <a:spcPct val="120000"/>
              </a:lnSpc>
            </a:pPr>
            <a:r>
              <a:rPr lang="en-US" altLang="en-US" b="1" dirty="0">
                <a:solidFill>
                  <a:srgbClr val="C00000"/>
                </a:solidFill>
                <a:latin typeface="+mj-lt"/>
                <a:cs typeface="Arial" charset="0"/>
              </a:rPr>
              <a:t>Work groups review work</a:t>
            </a:r>
          </a:p>
          <a:p>
            <a:pPr>
              <a:lnSpc>
                <a:spcPct val="120000"/>
              </a:lnSpc>
            </a:pPr>
            <a:r>
              <a:rPr lang="en-US" altLang="en-US" b="1" dirty="0">
                <a:solidFill>
                  <a:srgbClr val="C00000"/>
                </a:solidFill>
                <a:latin typeface="+mj-lt"/>
                <a:cs typeface="Arial" charset="0"/>
              </a:rPr>
              <a:t>Project Team disbands when project work is completed</a:t>
            </a:r>
          </a:p>
          <a:p>
            <a:endParaRPr lang="en-US" dirty="0"/>
          </a:p>
        </p:txBody>
      </p:sp>
      <p:pic>
        <p:nvPicPr>
          <p:cNvPr id="7170" name="Picture 2" descr="Image result for project team images">
            <a:extLst>
              <a:ext uri="{FF2B5EF4-FFF2-40B4-BE49-F238E27FC236}">
                <a16:creationId xmlns="" xmlns:a16="http://schemas.microsoft.com/office/drawing/2014/main" id="{96EFA1ED-C80B-4A8C-9F3E-D706F8E335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69866" y="2074678"/>
            <a:ext cx="38100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011733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CC3C39D-3F29-4D53-93BF-773D68399152}"/>
              </a:ext>
            </a:extLst>
          </p:cNvPr>
          <p:cNvSpPr>
            <a:spLocks noGrp="1"/>
          </p:cNvSpPr>
          <p:nvPr>
            <p:ph type="title"/>
          </p:nvPr>
        </p:nvSpPr>
        <p:spPr/>
        <p:txBody>
          <a:bodyPr/>
          <a:lstStyle/>
          <a:p>
            <a:r>
              <a:rPr lang="en-US" dirty="0"/>
              <a:t>Project Team Proposals</a:t>
            </a:r>
          </a:p>
        </p:txBody>
      </p:sp>
      <p:sp>
        <p:nvSpPr>
          <p:cNvPr id="3" name="Content Placeholder 2">
            <a:extLst>
              <a:ext uri="{FF2B5EF4-FFF2-40B4-BE49-F238E27FC236}">
                <a16:creationId xmlns="" xmlns:a16="http://schemas.microsoft.com/office/drawing/2014/main" id="{E0EE82E4-0CC6-4D12-B467-B270D1B6CF9B}"/>
              </a:ext>
            </a:extLst>
          </p:cNvPr>
          <p:cNvSpPr>
            <a:spLocks noGrp="1"/>
          </p:cNvSpPr>
          <p:nvPr>
            <p:ph idx="1"/>
          </p:nvPr>
        </p:nvSpPr>
        <p:spPr>
          <a:xfrm>
            <a:off x="838200" y="2601798"/>
            <a:ext cx="4271128" cy="2912884"/>
          </a:xfrm>
        </p:spPr>
        <p:txBody>
          <a:bodyPr/>
          <a:lstStyle/>
          <a:p>
            <a:pPr>
              <a:lnSpc>
                <a:spcPct val="10000"/>
              </a:lnSpc>
            </a:pPr>
            <a:endParaRPr lang="en-US" altLang="en-US" sz="2400" dirty="0">
              <a:latin typeface="Arial" charset="0"/>
              <a:cs typeface="Arial" charset="0"/>
            </a:endParaRPr>
          </a:p>
          <a:p>
            <a:pPr>
              <a:lnSpc>
                <a:spcPct val="110000"/>
              </a:lnSpc>
            </a:pPr>
            <a:r>
              <a:rPr lang="en-US" altLang="en-US" sz="2400" b="1" dirty="0">
                <a:solidFill>
                  <a:srgbClr val="C00000"/>
                </a:solidFill>
                <a:latin typeface="+mj-lt"/>
                <a:cs typeface="Arial" charset="0"/>
              </a:rPr>
              <a:t>Three types of project team proposals</a:t>
            </a:r>
          </a:p>
          <a:p>
            <a:pPr lvl="1"/>
            <a:r>
              <a:rPr lang="en-US" altLang="en-US" b="1" dirty="0">
                <a:solidFill>
                  <a:srgbClr val="C00000"/>
                </a:solidFill>
                <a:latin typeface="+mj-lt"/>
                <a:cs typeface="Arial" charset="0"/>
              </a:rPr>
              <a:t>Schema development</a:t>
            </a:r>
          </a:p>
          <a:p>
            <a:pPr lvl="1"/>
            <a:r>
              <a:rPr lang="en-US" altLang="en-US" b="1" dirty="0">
                <a:solidFill>
                  <a:srgbClr val="C00000"/>
                </a:solidFill>
                <a:latin typeface="+mj-lt"/>
                <a:cs typeface="Arial" charset="0"/>
              </a:rPr>
              <a:t>Business requirements definition</a:t>
            </a:r>
          </a:p>
          <a:p>
            <a:pPr lvl="1"/>
            <a:r>
              <a:rPr lang="en-US" altLang="en-US" b="1" dirty="0">
                <a:solidFill>
                  <a:srgbClr val="C00000"/>
                </a:solidFill>
                <a:latin typeface="+mj-lt"/>
                <a:cs typeface="Arial" charset="0"/>
              </a:rPr>
              <a:t>Study</a:t>
            </a:r>
          </a:p>
          <a:p>
            <a:endParaRPr lang="en-US" dirty="0"/>
          </a:p>
        </p:txBody>
      </p:sp>
      <p:sp>
        <p:nvSpPr>
          <p:cNvPr id="4" name="Rectangle 3">
            <a:extLst>
              <a:ext uri="{FF2B5EF4-FFF2-40B4-BE49-F238E27FC236}">
                <a16:creationId xmlns="" xmlns:a16="http://schemas.microsoft.com/office/drawing/2014/main" id="{485BC3B9-7114-486D-BC5F-7602EFC72839}"/>
              </a:ext>
            </a:extLst>
          </p:cNvPr>
          <p:cNvSpPr/>
          <p:nvPr/>
        </p:nvSpPr>
        <p:spPr>
          <a:xfrm>
            <a:off x="6055542" y="2770682"/>
            <a:ext cx="5583810" cy="3046988"/>
          </a:xfrm>
          <a:prstGeom prst="rect">
            <a:avLst/>
          </a:prstGeom>
        </p:spPr>
        <p:txBody>
          <a:bodyPr wrap="square">
            <a:spAutoFit/>
          </a:bodyPr>
          <a:lstStyle/>
          <a:p>
            <a:pPr>
              <a:buFontTx/>
              <a:buAutoNum type="arabicPeriod"/>
            </a:pPr>
            <a:r>
              <a:rPr lang="en-US" altLang="en-US" sz="2400" b="1" dirty="0">
                <a:solidFill>
                  <a:srgbClr val="0070C0"/>
                </a:solidFill>
                <a:latin typeface="+mj-lt"/>
                <a:cs typeface="Arial" charset="0"/>
              </a:rPr>
              <a:t>  Select proposal form</a:t>
            </a:r>
          </a:p>
          <a:p>
            <a:pPr>
              <a:buFontTx/>
              <a:buAutoNum type="arabicPeriod"/>
            </a:pPr>
            <a:r>
              <a:rPr lang="en-US" altLang="en-US" sz="2400" b="1" dirty="0">
                <a:solidFill>
                  <a:srgbClr val="0070C0"/>
                </a:solidFill>
                <a:latin typeface="+mj-lt"/>
                <a:cs typeface="Arial" charset="0"/>
              </a:rPr>
              <a:t>  Complete and submit                                                                     </a:t>
            </a:r>
          </a:p>
          <a:p>
            <a:pPr>
              <a:buFontTx/>
              <a:buAutoNum type="arabicPeriod"/>
            </a:pPr>
            <a:r>
              <a:rPr lang="en-US" altLang="en-US" sz="2400" b="1" dirty="0">
                <a:solidFill>
                  <a:srgbClr val="0070C0"/>
                </a:solidFill>
                <a:latin typeface="+mj-lt"/>
                <a:cs typeface="Arial" charset="0"/>
              </a:rPr>
              <a:t>  Workgroup review</a:t>
            </a:r>
          </a:p>
          <a:p>
            <a:pPr>
              <a:buFontTx/>
              <a:buAutoNum type="arabicPeriod"/>
            </a:pPr>
            <a:r>
              <a:rPr lang="en-US" altLang="en-US" sz="2400" b="1" dirty="0">
                <a:solidFill>
                  <a:srgbClr val="0070C0"/>
                </a:solidFill>
                <a:latin typeface="+mj-lt"/>
                <a:cs typeface="Arial" charset="0"/>
              </a:rPr>
              <a:t>  Interoperability (IO) Committee review</a:t>
            </a:r>
          </a:p>
          <a:p>
            <a:pPr>
              <a:buFontTx/>
              <a:buAutoNum type="arabicPeriod"/>
            </a:pPr>
            <a:r>
              <a:rPr lang="en-US" altLang="en-US" sz="2400" b="1" dirty="0">
                <a:solidFill>
                  <a:srgbClr val="0070C0"/>
                </a:solidFill>
                <a:latin typeface="+mj-lt"/>
                <a:cs typeface="Arial" charset="0"/>
              </a:rPr>
              <a:t>  Project work begins</a:t>
            </a:r>
          </a:p>
          <a:p>
            <a:pPr>
              <a:buFontTx/>
              <a:buAutoNum type="arabicPeriod"/>
            </a:pPr>
            <a:r>
              <a:rPr lang="en-US" altLang="en-US" sz="2400" b="1" dirty="0">
                <a:solidFill>
                  <a:srgbClr val="0070C0"/>
                </a:solidFill>
                <a:latin typeface="+mj-lt"/>
                <a:cs typeface="Arial" charset="0"/>
              </a:rPr>
              <a:t>  Workgroup final review</a:t>
            </a:r>
          </a:p>
          <a:p>
            <a:pPr>
              <a:buFontTx/>
              <a:buAutoNum type="arabicPeriod"/>
            </a:pPr>
            <a:r>
              <a:rPr lang="en-US" altLang="en-US" sz="2400" b="1" dirty="0">
                <a:solidFill>
                  <a:srgbClr val="0070C0"/>
                </a:solidFill>
                <a:latin typeface="+mj-lt"/>
                <a:cs typeface="Arial" charset="0"/>
              </a:rPr>
              <a:t>  Work published</a:t>
            </a:r>
          </a:p>
          <a:p>
            <a:pPr>
              <a:buFontTx/>
              <a:buAutoNum type="arabicPeriod"/>
            </a:pPr>
            <a:r>
              <a:rPr lang="en-US" altLang="en-US" sz="2400" b="1" dirty="0">
                <a:solidFill>
                  <a:srgbClr val="0070C0"/>
                </a:solidFill>
                <a:latin typeface="+mj-lt"/>
                <a:cs typeface="Arial" charset="0"/>
              </a:rPr>
              <a:t>  Project team disbanded</a:t>
            </a:r>
          </a:p>
        </p:txBody>
      </p:sp>
      <p:sp>
        <p:nvSpPr>
          <p:cNvPr id="5" name="Rectangle 4">
            <a:extLst>
              <a:ext uri="{FF2B5EF4-FFF2-40B4-BE49-F238E27FC236}">
                <a16:creationId xmlns="" xmlns:a16="http://schemas.microsoft.com/office/drawing/2014/main" id="{54A40714-F8BF-4EE8-8DA7-E1E1BEE60087}"/>
              </a:ext>
            </a:extLst>
          </p:cNvPr>
          <p:cNvSpPr/>
          <p:nvPr/>
        </p:nvSpPr>
        <p:spPr>
          <a:xfrm>
            <a:off x="757285" y="1918057"/>
            <a:ext cx="10596515" cy="523220"/>
          </a:xfrm>
          <a:prstGeom prst="rect">
            <a:avLst/>
          </a:prstGeom>
        </p:spPr>
        <p:txBody>
          <a:bodyPr wrap="square">
            <a:spAutoFit/>
          </a:bodyPr>
          <a:lstStyle/>
          <a:p>
            <a:r>
              <a:rPr lang="en-US" altLang="en-US" sz="2800" b="1" dirty="0">
                <a:latin typeface="+mj-lt"/>
                <a:cs typeface="Arial" charset="0"/>
              </a:rPr>
              <a:t>Created by OpenTravel members with emerging business needs</a:t>
            </a:r>
          </a:p>
        </p:txBody>
      </p:sp>
      <p:pic>
        <p:nvPicPr>
          <p:cNvPr id="14" name="Picture 2" descr="Image result for approval stamp image">
            <a:extLst>
              <a:ext uri="{FF2B5EF4-FFF2-40B4-BE49-F238E27FC236}">
                <a16:creationId xmlns="" xmlns:a16="http://schemas.microsoft.com/office/drawing/2014/main" id="{1720742D-BD9D-4D0D-86D7-A30AF446DFD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62708" y="1978136"/>
            <a:ext cx="2067740" cy="1450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708485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CDE9FAF-0D5D-46F7-A0D5-591C071BA167}"/>
              </a:ext>
            </a:extLst>
          </p:cNvPr>
          <p:cNvSpPr>
            <a:spLocks noGrp="1"/>
          </p:cNvSpPr>
          <p:nvPr>
            <p:ph type="title"/>
          </p:nvPr>
        </p:nvSpPr>
        <p:spPr/>
        <p:txBody>
          <a:bodyPr/>
          <a:lstStyle/>
          <a:p>
            <a:r>
              <a:rPr lang="en-US" dirty="0"/>
              <a:t>Specification Comments</a:t>
            </a:r>
          </a:p>
        </p:txBody>
      </p:sp>
      <p:sp>
        <p:nvSpPr>
          <p:cNvPr id="3" name="Content Placeholder 2">
            <a:extLst>
              <a:ext uri="{FF2B5EF4-FFF2-40B4-BE49-F238E27FC236}">
                <a16:creationId xmlns="" xmlns:a16="http://schemas.microsoft.com/office/drawing/2014/main" id="{70990D06-92FB-41C5-A94B-E3D0F9A62347}"/>
              </a:ext>
            </a:extLst>
          </p:cNvPr>
          <p:cNvSpPr>
            <a:spLocks noGrp="1"/>
          </p:cNvSpPr>
          <p:nvPr>
            <p:ph idx="1"/>
          </p:nvPr>
        </p:nvSpPr>
        <p:spPr>
          <a:xfrm>
            <a:off x="838199" y="1825625"/>
            <a:ext cx="4186287" cy="4351338"/>
          </a:xfrm>
        </p:spPr>
        <p:txBody>
          <a:bodyPr>
            <a:normAutofit fontScale="92500" lnSpcReduction="20000"/>
          </a:bodyPr>
          <a:lstStyle/>
          <a:p>
            <a:r>
              <a:rPr lang="en-US" altLang="en-US" b="1" dirty="0">
                <a:solidFill>
                  <a:srgbClr val="C00000"/>
                </a:solidFill>
                <a:latin typeface="+mj-lt"/>
                <a:cs typeface="Arial" charset="0"/>
              </a:rPr>
              <a:t>Available to all OpenTravel implementers</a:t>
            </a:r>
          </a:p>
          <a:p>
            <a:r>
              <a:rPr lang="en-US" altLang="en-US" b="1" dirty="0">
                <a:solidFill>
                  <a:srgbClr val="C00000"/>
                </a:solidFill>
                <a:latin typeface="+mj-lt"/>
                <a:cs typeface="Arial" charset="0"/>
              </a:rPr>
              <a:t>Comments submitted on latest OpenTravel specification</a:t>
            </a:r>
          </a:p>
          <a:p>
            <a:r>
              <a:rPr lang="en-US" altLang="en-US" b="1" dirty="0">
                <a:solidFill>
                  <a:srgbClr val="C00000"/>
                </a:solidFill>
                <a:latin typeface="+mj-lt"/>
                <a:cs typeface="Arial" charset="0"/>
              </a:rPr>
              <a:t>Stored in OpenTravel Comment Manager database</a:t>
            </a:r>
          </a:p>
          <a:p>
            <a:r>
              <a:rPr lang="en-US" altLang="en-US" b="1" dirty="0">
                <a:solidFill>
                  <a:srgbClr val="C00000"/>
                </a:solidFill>
                <a:latin typeface="+mj-lt"/>
                <a:cs typeface="Arial" charset="0"/>
              </a:rPr>
              <a:t>Three types of comments</a:t>
            </a:r>
          </a:p>
          <a:p>
            <a:pPr marL="800100" lvl="1" indent="-342900">
              <a:lnSpc>
                <a:spcPct val="110000"/>
              </a:lnSpc>
              <a:buAutoNum type="arabicPeriod"/>
            </a:pPr>
            <a:r>
              <a:rPr lang="en-US" altLang="en-US" sz="2600" b="1" dirty="0">
                <a:solidFill>
                  <a:srgbClr val="C00000"/>
                </a:solidFill>
                <a:latin typeface="+mj-lt"/>
                <a:cs typeface="Arial" charset="0"/>
              </a:rPr>
              <a:t>Technical</a:t>
            </a:r>
          </a:p>
          <a:p>
            <a:pPr marL="800100" lvl="1" indent="-342900">
              <a:lnSpc>
                <a:spcPct val="110000"/>
              </a:lnSpc>
              <a:buAutoNum type="arabicPeriod"/>
            </a:pPr>
            <a:r>
              <a:rPr lang="en-US" altLang="en-US" sz="2600" b="1" dirty="0">
                <a:solidFill>
                  <a:srgbClr val="C00000"/>
                </a:solidFill>
                <a:latin typeface="+mj-lt"/>
                <a:cs typeface="Arial" charset="0"/>
              </a:rPr>
              <a:t>  Editorial</a:t>
            </a:r>
          </a:p>
          <a:p>
            <a:pPr marL="800100" lvl="1" indent="-342900">
              <a:lnSpc>
                <a:spcPct val="110000"/>
              </a:lnSpc>
              <a:buAutoNum type="arabicPeriod"/>
            </a:pPr>
            <a:r>
              <a:rPr lang="en-US" altLang="en-US" sz="2600" b="1" dirty="0">
                <a:solidFill>
                  <a:srgbClr val="C00000"/>
                </a:solidFill>
                <a:latin typeface="+mj-lt"/>
                <a:cs typeface="Arial" charset="0"/>
              </a:rPr>
              <a:t>  Business</a:t>
            </a:r>
          </a:p>
          <a:p>
            <a:endParaRPr lang="en-US" altLang="en-US" dirty="0">
              <a:solidFill>
                <a:srgbClr val="0070C0"/>
              </a:solidFill>
              <a:latin typeface="+mj-lt"/>
              <a:cs typeface="Arial" charset="0"/>
            </a:endParaRPr>
          </a:p>
        </p:txBody>
      </p:sp>
      <p:sp>
        <p:nvSpPr>
          <p:cNvPr id="18" name="Freeform: Shape 17">
            <a:extLst>
              <a:ext uri="{FF2B5EF4-FFF2-40B4-BE49-F238E27FC236}">
                <a16:creationId xmlns="" xmlns:a16="http://schemas.microsoft.com/office/drawing/2014/main" id="{234B5871-EFB9-4571-B1B6-123841BF91E6}"/>
              </a:ext>
            </a:extLst>
          </p:cNvPr>
          <p:cNvSpPr/>
          <p:nvPr/>
        </p:nvSpPr>
        <p:spPr>
          <a:xfrm>
            <a:off x="5933387" y="1825625"/>
            <a:ext cx="5344997" cy="3783323"/>
          </a:xfrm>
          <a:custGeom>
            <a:avLst/>
            <a:gdLst>
              <a:gd name="connsiteX0" fmla="*/ 2319411 w 5344997"/>
              <a:gd name="connsiteY0" fmla="*/ 3636935 h 3783323"/>
              <a:gd name="connsiteX1" fmla="*/ 2317030 w 5344997"/>
              <a:gd name="connsiteY1" fmla="*/ 3639076 h 3783323"/>
              <a:gd name="connsiteX2" fmla="*/ 2309419 w 5344997"/>
              <a:gd name="connsiteY2" fmla="*/ 3645137 h 3783323"/>
              <a:gd name="connsiteX3" fmla="*/ 346786 w 5344997"/>
              <a:gd name="connsiteY3" fmla="*/ 3561178 h 3783323"/>
              <a:gd name="connsiteX4" fmla="*/ 347024 w 5344997"/>
              <a:gd name="connsiteY4" fmla="*/ 3561566 h 3783323"/>
              <a:gd name="connsiteX5" fmla="*/ 347519 w 5344997"/>
              <a:gd name="connsiteY5" fmla="*/ 3562626 h 3783323"/>
              <a:gd name="connsiteX6" fmla="*/ 5208041 w 5344997"/>
              <a:gd name="connsiteY6" fmla="*/ 2709044 h 3783323"/>
              <a:gd name="connsiteX7" fmla="*/ 5210178 w 5344997"/>
              <a:gd name="connsiteY7" fmla="*/ 2711420 h 3783323"/>
              <a:gd name="connsiteX8" fmla="*/ 5216239 w 5344997"/>
              <a:gd name="connsiteY8" fmla="*/ 2719031 h 3783323"/>
              <a:gd name="connsiteX9" fmla="*/ 0 w 5344997"/>
              <a:gd name="connsiteY9" fmla="*/ 0 h 3783323"/>
              <a:gd name="connsiteX10" fmla="*/ 5070385 w 5344997"/>
              <a:gd name="connsiteY10" fmla="*/ 0 h 3783323"/>
              <a:gd name="connsiteX11" fmla="*/ 5052766 w 5344997"/>
              <a:gd name="connsiteY11" fmla="*/ 45597 h 3783323"/>
              <a:gd name="connsiteX12" fmla="*/ 5081046 w 5344997"/>
              <a:gd name="connsiteY12" fmla="*/ 64451 h 3783323"/>
              <a:gd name="connsiteX13" fmla="*/ 5109327 w 5344997"/>
              <a:gd name="connsiteY13" fmla="*/ 92731 h 3783323"/>
              <a:gd name="connsiteX14" fmla="*/ 5147034 w 5344997"/>
              <a:gd name="connsiteY14" fmla="*/ 111585 h 3783323"/>
              <a:gd name="connsiteX15" fmla="*/ 5222449 w 5344997"/>
              <a:gd name="connsiteY15" fmla="*/ 186999 h 3783323"/>
              <a:gd name="connsiteX16" fmla="*/ 5213023 w 5344997"/>
              <a:gd name="connsiteY16" fmla="*/ 224707 h 3783323"/>
              <a:gd name="connsiteX17" fmla="*/ 5165889 w 5344997"/>
              <a:gd name="connsiteY17" fmla="*/ 309548 h 3783323"/>
              <a:gd name="connsiteX18" fmla="*/ 5156461 w 5344997"/>
              <a:gd name="connsiteY18" fmla="*/ 413243 h 3783323"/>
              <a:gd name="connsiteX19" fmla="*/ 5213023 w 5344997"/>
              <a:gd name="connsiteY19" fmla="*/ 498084 h 3783323"/>
              <a:gd name="connsiteX20" fmla="*/ 5231875 w 5344997"/>
              <a:gd name="connsiteY20" fmla="*/ 564072 h 3783323"/>
              <a:gd name="connsiteX21" fmla="*/ 5184741 w 5344997"/>
              <a:gd name="connsiteY21" fmla="*/ 601779 h 3783323"/>
              <a:gd name="connsiteX22" fmla="*/ 5147035 w 5344997"/>
              <a:gd name="connsiteY22" fmla="*/ 630059 h 3783323"/>
              <a:gd name="connsiteX23" fmla="*/ 5231875 w 5344997"/>
              <a:gd name="connsiteY23" fmla="*/ 677193 h 3783323"/>
              <a:gd name="connsiteX24" fmla="*/ 5335571 w 5344997"/>
              <a:gd name="connsiteY24" fmla="*/ 752608 h 3783323"/>
              <a:gd name="connsiteX25" fmla="*/ 5344997 w 5344997"/>
              <a:gd name="connsiteY25" fmla="*/ 809169 h 3783323"/>
              <a:gd name="connsiteX26" fmla="*/ 5335571 w 5344997"/>
              <a:gd name="connsiteY26" fmla="*/ 837449 h 3783323"/>
              <a:gd name="connsiteX27" fmla="*/ 5222449 w 5344997"/>
              <a:gd name="connsiteY27" fmla="*/ 959997 h 3783323"/>
              <a:gd name="connsiteX28" fmla="*/ 5231875 w 5344997"/>
              <a:gd name="connsiteY28" fmla="*/ 988278 h 3783323"/>
              <a:gd name="connsiteX29" fmla="*/ 5269583 w 5344997"/>
              <a:gd name="connsiteY29" fmla="*/ 1007131 h 3783323"/>
              <a:gd name="connsiteX30" fmla="*/ 5297863 w 5344997"/>
              <a:gd name="connsiteY30" fmla="*/ 1025985 h 3783323"/>
              <a:gd name="connsiteX31" fmla="*/ 5260157 w 5344997"/>
              <a:gd name="connsiteY31" fmla="*/ 1044839 h 3783323"/>
              <a:gd name="connsiteX32" fmla="*/ 5231875 w 5344997"/>
              <a:gd name="connsiteY32" fmla="*/ 1073119 h 3783323"/>
              <a:gd name="connsiteX33" fmla="*/ 5203595 w 5344997"/>
              <a:gd name="connsiteY33" fmla="*/ 1091973 h 3783323"/>
              <a:gd name="connsiteX34" fmla="*/ 5194169 w 5344997"/>
              <a:gd name="connsiteY34" fmla="*/ 1120253 h 3783323"/>
              <a:gd name="connsiteX35" fmla="*/ 5156461 w 5344997"/>
              <a:gd name="connsiteY35" fmla="*/ 1139107 h 3783323"/>
              <a:gd name="connsiteX36" fmla="*/ 5099901 w 5344997"/>
              <a:gd name="connsiteY36" fmla="*/ 1176814 h 3783323"/>
              <a:gd name="connsiteX37" fmla="*/ 5033913 w 5344997"/>
              <a:gd name="connsiteY37" fmla="*/ 1214521 h 3783323"/>
              <a:gd name="connsiteX38" fmla="*/ 5043339 w 5344997"/>
              <a:gd name="connsiteY38" fmla="*/ 1242802 h 3783323"/>
              <a:gd name="connsiteX39" fmla="*/ 5081047 w 5344997"/>
              <a:gd name="connsiteY39" fmla="*/ 1308789 h 3783323"/>
              <a:gd name="connsiteX40" fmla="*/ 5024487 w 5344997"/>
              <a:gd name="connsiteY40" fmla="*/ 1355923 h 3783323"/>
              <a:gd name="connsiteX41" fmla="*/ 5052767 w 5344997"/>
              <a:gd name="connsiteY41" fmla="*/ 1365350 h 3783323"/>
              <a:gd name="connsiteX42" fmla="*/ 5090473 w 5344997"/>
              <a:gd name="connsiteY42" fmla="*/ 1431338 h 3783323"/>
              <a:gd name="connsiteX43" fmla="*/ 5137607 w 5344997"/>
              <a:gd name="connsiteY43" fmla="*/ 1497325 h 3783323"/>
              <a:gd name="connsiteX44" fmla="*/ 5175315 w 5344997"/>
              <a:gd name="connsiteY44" fmla="*/ 1648154 h 3783323"/>
              <a:gd name="connsiteX45" fmla="*/ 5165889 w 5344997"/>
              <a:gd name="connsiteY45" fmla="*/ 1676435 h 3783323"/>
              <a:gd name="connsiteX46" fmla="*/ 5203595 w 5344997"/>
              <a:gd name="connsiteY46" fmla="*/ 1695288 h 3783323"/>
              <a:gd name="connsiteX47" fmla="*/ 5241303 w 5344997"/>
              <a:gd name="connsiteY47" fmla="*/ 1798983 h 3783323"/>
              <a:gd name="connsiteX48" fmla="*/ 5213023 w 5344997"/>
              <a:gd name="connsiteY48" fmla="*/ 1855544 h 3783323"/>
              <a:gd name="connsiteX49" fmla="*/ 5175315 w 5344997"/>
              <a:gd name="connsiteY49" fmla="*/ 1921531 h 3783323"/>
              <a:gd name="connsiteX50" fmla="*/ 5137607 w 5344997"/>
              <a:gd name="connsiteY50" fmla="*/ 1978092 h 3783323"/>
              <a:gd name="connsiteX51" fmla="*/ 5109327 w 5344997"/>
              <a:gd name="connsiteY51" fmla="*/ 1987519 h 3783323"/>
              <a:gd name="connsiteX52" fmla="*/ 5118755 w 5344997"/>
              <a:gd name="connsiteY52" fmla="*/ 2015799 h 3783323"/>
              <a:gd name="connsiteX53" fmla="*/ 5156461 w 5344997"/>
              <a:gd name="connsiteY53" fmla="*/ 2034653 h 3783323"/>
              <a:gd name="connsiteX54" fmla="*/ 5184741 w 5344997"/>
              <a:gd name="connsiteY54" fmla="*/ 2053507 h 3783323"/>
              <a:gd name="connsiteX55" fmla="*/ 5250729 w 5344997"/>
              <a:gd name="connsiteY55" fmla="*/ 2138348 h 3783323"/>
              <a:gd name="connsiteX56" fmla="*/ 5194169 w 5344997"/>
              <a:gd name="connsiteY56" fmla="*/ 2176055 h 3783323"/>
              <a:gd name="connsiteX57" fmla="*/ 5203595 w 5344997"/>
              <a:gd name="connsiteY57" fmla="*/ 2242043 h 3783323"/>
              <a:gd name="connsiteX58" fmla="*/ 5184741 w 5344997"/>
              <a:gd name="connsiteY58" fmla="*/ 2270323 h 3783323"/>
              <a:gd name="connsiteX59" fmla="*/ 5156461 w 5344997"/>
              <a:gd name="connsiteY59" fmla="*/ 2298604 h 3783323"/>
              <a:gd name="connsiteX60" fmla="*/ 5147035 w 5344997"/>
              <a:gd name="connsiteY60" fmla="*/ 2383445 h 3783323"/>
              <a:gd name="connsiteX61" fmla="*/ 5184741 w 5344997"/>
              <a:gd name="connsiteY61" fmla="*/ 2430579 h 3783323"/>
              <a:gd name="connsiteX62" fmla="*/ 5222449 w 5344997"/>
              <a:gd name="connsiteY62" fmla="*/ 2505993 h 3783323"/>
              <a:gd name="connsiteX63" fmla="*/ 5241303 w 5344997"/>
              <a:gd name="connsiteY63" fmla="*/ 2534274 h 3783323"/>
              <a:gd name="connsiteX64" fmla="*/ 5222449 w 5344997"/>
              <a:gd name="connsiteY64" fmla="*/ 2562554 h 3783323"/>
              <a:gd name="connsiteX65" fmla="*/ 5128181 w 5344997"/>
              <a:gd name="connsiteY65" fmla="*/ 2619115 h 3783323"/>
              <a:gd name="connsiteX66" fmla="*/ 5137607 w 5344997"/>
              <a:gd name="connsiteY66" fmla="*/ 2647395 h 3783323"/>
              <a:gd name="connsiteX67" fmla="*/ 5165889 w 5344997"/>
              <a:gd name="connsiteY67" fmla="*/ 2656822 h 3783323"/>
              <a:gd name="connsiteX68" fmla="*/ 5201141 w 5344997"/>
              <a:gd name="connsiteY68" fmla="*/ 2700637 h 3783323"/>
              <a:gd name="connsiteX69" fmla="*/ 5208041 w 5344997"/>
              <a:gd name="connsiteY69" fmla="*/ 2709044 h 3783323"/>
              <a:gd name="connsiteX70" fmla="*/ 5201120 w 5344997"/>
              <a:gd name="connsiteY70" fmla="*/ 2701348 h 3783323"/>
              <a:gd name="connsiteX71" fmla="*/ 5222449 w 5344997"/>
              <a:gd name="connsiteY71" fmla="*/ 2741663 h 3783323"/>
              <a:gd name="connsiteX72" fmla="*/ 5260157 w 5344997"/>
              <a:gd name="connsiteY72" fmla="*/ 2788797 h 3783323"/>
              <a:gd name="connsiteX73" fmla="*/ 5279009 w 5344997"/>
              <a:gd name="connsiteY73" fmla="*/ 2883065 h 3783323"/>
              <a:gd name="connsiteX74" fmla="*/ 5231875 w 5344997"/>
              <a:gd name="connsiteY74" fmla="*/ 2930199 h 3783323"/>
              <a:gd name="connsiteX75" fmla="*/ 5203595 w 5344997"/>
              <a:gd name="connsiteY75" fmla="*/ 2958480 h 3783323"/>
              <a:gd name="connsiteX76" fmla="*/ 5175315 w 5344997"/>
              <a:gd name="connsiteY76" fmla="*/ 2967907 h 3783323"/>
              <a:gd name="connsiteX77" fmla="*/ 5165889 w 5344997"/>
              <a:gd name="connsiteY77" fmla="*/ 2996187 h 3783323"/>
              <a:gd name="connsiteX78" fmla="*/ 5137607 w 5344997"/>
              <a:gd name="connsiteY78" fmla="*/ 3024468 h 3783323"/>
              <a:gd name="connsiteX79" fmla="*/ 5147035 w 5344997"/>
              <a:gd name="connsiteY79" fmla="*/ 3081028 h 3783323"/>
              <a:gd name="connsiteX80" fmla="*/ 5184741 w 5344997"/>
              <a:gd name="connsiteY80" fmla="*/ 3118736 h 3783323"/>
              <a:gd name="connsiteX81" fmla="*/ 5222449 w 5344997"/>
              <a:gd name="connsiteY81" fmla="*/ 3175296 h 3783323"/>
              <a:gd name="connsiteX82" fmla="*/ 5213023 w 5344997"/>
              <a:gd name="connsiteY82" fmla="*/ 3203577 h 3783323"/>
              <a:gd name="connsiteX83" fmla="*/ 5165889 w 5344997"/>
              <a:gd name="connsiteY83" fmla="*/ 3260138 h 3783323"/>
              <a:gd name="connsiteX84" fmla="*/ 5081047 w 5344997"/>
              <a:gd name="connsiteY84" fmla="*/ 3316698 h 3783323"/>
              <a:gd name="connsiteX85" fmla="*/ 5099901 w 5344997"/>
              <a:gd name="connsiteY85" fmla="*/ 3344979 h 3783323"/>
              <a:gd name="connsiteX86" fmla="*/ 5128181 w 5344997"/>
              <a:gd name="connsiteY86" fmla="*/ 3382686 h 3783323"/>
              <a:gd name="connsiteX87" fmla="*/ 5165889 w 5344997"/>
              <a:gd name="connsiteY87" fmla="*/ 3448674 h 3783323"/>
              <a:gd name="connsiteX88" fmla="*/ 5175315 w 5344997"/>
              <a:gd name="connsiteY88" fmla="*/ 3476954 h 3783323"/>
              <a:gd name="connsiteX89" fmla="*/ 5201736 w 5344997"/>
              <a:gd name="connsiteY89" fmla="*/ 3602449 h 3783323"/>
              <a:gd name="connsiteX90" fmla="*/ 5190242 w 5344997"/>
              <a:gd name="connsiteY90" fmla="*/ 3594787 h 3783323"/>
              <a:gd name="connsiteX91" fmla="*/ 5095974 w 5344997"/>
              <a:gd name="connsiteY91" fmla="*/ 3528799 h 3783323"/>
              <a:gd name="connsiteX92" fmla="*/ 4982853 w 5344997"/>
              <a:gd name="connsiteY92" fmla="*/ 3481665 h 3783323"/>
              <a:gd name="connsiteX93" fmla="*/ 4963999 w 5344997"/>
              <a:gd name="connsiteY93" fmla="*/ 3509945 h 3783323"/>
              <a:gd name="connsiteX94" fmla="*/ 4935719 w 5344997"/>
              <a:gd name="connsiteY94" fmla="*/ 3538226 h 3783323"/>
              <a:gd name="connsiteX95" fmla="*/ 4916865 w 5344997"/>
              <a:gd name="connsiteY95" fmla="*/ 3575933 h 3783323"/>
              <a:gd name="connsiteX96" fmla="*/ 4841451 w 5344997"/>
              <a:gd name="connsiteY96" fmla="*/ 3651347 h 3783323"/>
              <a:gd name="connsiteX97" fmla="*/ 4803743 w 5344997"/>
              <a:gd name="connsiteY97" fmla="*/ 3641921 h 3783323"/>
              <a:gd name="connsiteX98" fmla="*/ 4718902 w 5344997"/>
              <a:gd name="connsiteY98" fmla="*/ 3594787 h 3783323"/>
              <a:gd name="connsiteX99" fmla="*/ 4615207 w 5344997"/>
              <a:gd name="connsiteY99" fmla="*/ 3585360 h 3783323"/>
              <a:gd name="connsiteX100" fmla="*/ 4530366 w 5344997"/>
              <a:gd name="connsiteY100" fmla="*/ 3641921 h 3783323"/>
              <a:gd name="connsiteX101" fmla="*/ 4464378 w 5344997"/>
              <a:gd name="connsiteY101" fmla="*/ 3660774 h 3783323"/>
              <a:gd name="connsiteX102" fmla="*/ 4426671 w 5344997"/>
              <a:gd name="connsiteY102" fmla="*/ 3613640 h 3783323"/>
              <a:gd name="connsiteX103" fmla="*/ 4398391 w 5344997"/>
              <a:gd name="connsiteY103" fmla="*/ 3575933 h 3783323"/>
              <a:gd name="connsiteX104" fmla="*/ 4351257 w 5344997"/>
              <a:gd name="connsiteY104" fmla="*/ 3660774 h 3783323"/>
              <a:gd name="connsiteX105" fmla="*/ 4275842 w 5344997"/>
              <a:gd name="connsiteY105" fmla="*/ 3764469 h 3783323"/>
              <a:gd name="connsiteX106" fmla="*/ 4219281 w 5344997"/>
              <a:gd name="connsiteY106" fmla="*/ 3773896 h 3783323"/>
              <a:gd name="connsiteX107" fmla="*/ 4191001 w 5344997"/>
              <a:gd name="connsiteY107" fmla="*/ 3764469 h 3783323"/>
              <a:gd name="connsiteX108" fmla="*/ 4068453 w 5344997"/>
              <a:gd name="connsiteY108" fmla="*/ 3651347 h 3783323"/>
              <a:gd name="connsiteX109" fmla="*/ 4040172 w 5344997"/>
              <a:gd name="connsiteY109" fmla="*/ 3660774 h 3783323"/>
              <a:gd name="connsiteX110" fmla="*/ 4021319 w 5344997"/>
              <a:gd name="connsiteY110" fmla="*/ 3698481 h 3783323"/>
              <a:gd name="connsiteX111" fmla="*/ 4002465 w 5344997"/>
              <a:gd name="connsiteY111" fmla="*/ 3726762 h 3783323"/>
              <a:gd name="connsiteX112" fmla="*/ 3983611 w 5344997"/>
              <a:gd name="connsiteY112" fmla="*/ 3689055 h 3783323"/>
              <a:gd name="connsiteX113" fmla="*/ 3955331 w 5344997"/>
              <a:gd name="connsiteY113" fmla="*/ 3660774 h 3783323"/>
              <a:gd name="connsiteX114" fmla="*/ 3936477 w 5344997"/>
              <a:gd name="connsiteY114" fmla="*/ 3632494 h 3783323"/>
              <a:gd name="connsiteX115" fmla="*/ 3908197 w 5344997"/>
              <a:gd name="connsiteY115" fmla="*/ 3623067 h 3783323"/>
              <a:gd name="connsiteX116" fmla="*/ 3889343 w 5344997"/>
              <a:gd name="connsiteY116" fmla="*/ 3585360 h 3783323"/>
              <a:gd name="connsiteX117" fmla="*/ 3851636 w 5344997"/>
              <a:gd name="connsiteY117" fmla="*/ 3528799 h 3783323"/>
              <a:gd name="connsiteX118" fmla="*/ 3813929 w 5344997"/>
              <a:gd name="connsiteY118" fmla="*/ 3462811 h 3783323"/>
              <a:gd name="connsiteX119" fmla="*/ 3785648 w 5344997"/>
              <a:gd name="connsiteY119" fmla="*/ 3472238 h 3783323"/>
              <a:gd name="connsiteX120" fmla="*/ 3719661 w 5344997"/>
              <a:gd name="connsiteY120" fmla="*/ 3509945 h 3783323"/>
              <a:gd name="connsiteX121" fmla="*/ 3672527 w 5344997"/>
              <a:gd name="connsiteY121" fmla="*/ 3453385 h 3783323"/>
              <a:gd name="connsiteX122" fmla="*/ 3663100 w 5344997"/>
              <a:gd name="connsiteY122" fmla="*/ 3481665 h 3783323"/>
              <a:gd name="connsiteX123" fmla="*/ 3597112 w 5344997"/>
              <a:gd name="connsiteY123" fmla="*/ 3519372 h 3783323"/>
              <a:gd name="connsiteX124" fmla="*/ 3531125 w 5344997"/>
              <a:gd name="connsiteY124" fmla="*/ 3566506 h 3783323"/>
              <a:gd name="connsiteX125" fmla="*/ 3380296 w 5344997"/>
              <a:gd name="connsiteY125" fmla="*/ 3604213 h 3783323"/>
              <a:gd name="connsiteX126" fmla="*/ 3352015 w 5344997"/>
              <a:gd name="connsiteY126" fmla="*/ 3594787 h 3783323"/>
              <a:gd name="connsiteX127" fmla="*/ 3333162 w 5344997"/>
              <a:gd name="connsiteY127" fmla="*/ 3632494 h 3783323"/>
              <a:gd name="connsiteX128" fmla="*/ 3229467 w 5344997"/>
              <a:gd name="connsiteY128" fmla="*/ 3670201 h 3783323"/>
              <a:gd name="connsiteX129" fmla="*/ 3172906 w 5344997"/>
              <a:gd name="connsiteY129" fmla="*/ 3641921 h 3783323"/>
              <a:gd name="connsiteX130" fmla="*/ 3106919 w 5344997"/>
              <a:gd name="connsiteY130" fmla="*/ 3604213 h 3783323"/>
              <a:gd name="connsiteX131" fmla="*/ 3050358 w 5344997"/>
              <a:gd name="connsiteY131" fmla="*/ 3566506 h 3783323"/>
              <a:gd name="connsiteX132" fmla="*/ 3040931 w 5344997"/>
              <a:gd name="connsiteY132" fmla="*/ 3538226 h 3783323"/>
              <a:gd name="connsiteX133" fmla="*/ 3012651 w 5344997"/>
              <a:gd name="connsiteY133" fmla="*/ 3547653 h 3783323"/>
              <a:gd name="connsiteX134" fmla="*/ 2993797 w 5344997"/>
              <a:gd name="connsiteY134" fmla="*/ 3585360 h 3783323"/>
              <a:gd name="connsiteX135" fmla="*/ 2974943 w 5344997"/>
              <a:gd name="connsiteY135" fmla="*/ 3613640 h 3783323"/>
              <a:gd name="connsiteX136" fmla="*/ 2890102 w 5344997"/>
              <a:gd name="connsiteY136" fmla="*/ 3679628 h 3783323"/>
              <a:gd name="connsiteX137" fmla="*/ 2852395 w 5344997"/>
              <a:gd name="connsiteY137" fmla="*/ 3623067 h 3783323"/>
              <a:gd name="connsiteX138" fmla="*/ 2786407 w 5344997"/>
              <a:gd name="connsiteY138" fmla="*/ 3632494 h 3783323"/>
              <a:gd name="connsiteX139" fmla="*/ 2758127 w 5344997"/>
              <a:gd name="connsiteY139" fmla="*/ 3613640 h 3783323"/>
              <a:gd name="connsiteX140" fmla="*/ 2729846 w 5344997"/>
              <a:gd name="connsiteY140" fmla="*/ 3585360 h 3783323"/>
              <a:gd name="connsiteX141" fmla="*/ 2645005 w 5344997"/>
              <a:gd name="connsiteY141" fmla="*/ 3575933 h 3783323"/>
              <a:gd name="connsiteX142" fmla="*/ 2597871 w 5344997"/>
              <a:gd name="connsiteY142" fmla="*/ 3613640 h 3783323"/>
              <a:gd name="connsiteX143" fmla="*/ 2522457 w 5344997"/>
              <a:gd name="connsiteY143" fmla="*/ 3651347 h 3783323"/>
              <a:gd name="connsiteX144" fmla="*/ 2494176 w 5344997"/>
              <a:gd name="connsiteY144" fmla="*/ 3670201 h 3783323"/>
              <a:gd name="connsiteX145" fmla="*/ 2465896 w 5344997"/>
              <a:gd name="connsiteY145" fmla="*/ 3651347 h 3783323"/>
              <a:gd name="connsiteX146" fmla="*/ 2409335 w 5344997"/>
              <a:gd name="connsiteY146" fmla="*/ 3557079 h 3783323"/>
              <a:gd name="connsiteX147" fmla="*/ 2381055 w 5344997"/>
              <a:gd name="connsiteY147" fmla="*/ 3566506 h 3783323"/>
              <a:gd name="connsiteX148" fmla="*/ 2371628 w 5344997"/>
              <a:gd name="connsiteY148" fmla="*/ 3594787 h 3783323"/>
              <a:gd name="connsiteX149" fmla="*/ 2327813 w 5344997"/>
              <a:gd name="connsiteY149" fmla="*/ 3630039 h 3783323"/>
              <a:gd name="connsiteX150" fmla="*/ 2319411 w 5344997"/>
              <a:gd name="connsiteY150" fmla="*/ 3636935 h 3783323"/>
              <a:gd name="connsiteX151" fmla="*/ 2327102 w 5344997"/>
              <a:gd name="connsiteY151" fmla="*/ 3630019 h 3783323"/>
              <a:gd name="connsiteX152" fmla="*/ 2286787 w 5344997"/>
              <a:gd name="connsiteY152" fmla="*/ 3651347 h 3783323"/>
              <a:gd name="connsiteX153" fmla="*/ 2239653 w 5344997"/>
              <a:gd name="connsiteY153" fmla="*/ 3689055 h 3783323"/>
              <a:gd name="connsiteX154" fmla="*/ 2145385 w 5344997"/>
              <a:gd name="connsiteY154" fmla="*/ 3707908 h 3783323"/>
              <a:gd name="connsiteX155" fmla="*/ 2098251 w 5344997"/>
              <a:gd name="connsiteY155" fmla="*/ 3660774 h 3783323"/>
              <a:gd name="connsiteX156" fmla="*/ 2069970 w 5344997"/>
              <a:gd name="connsiteY156" fmla="*/ 3632494 h 3783323"/>
              <a:gd name="connsiteX157" fmla="*/ 2060543 w 5344997"/>
              <a:gd name="connsiteY157" fmla="*/ 3604213 h 3783323"/>
              <a:gd name="connsiteX158" fmla="*/ 2032263 w 5344997"/>
              <a:gd name="connsiteY158" fmla="*/ 3594787 h 3783323"/>
              <a:gd name="connsiteX159" fmla="*/ 2003982 w 5344997"/>
              <a:gd name="connsiteY159" fmla="*/ 3566506 h 3783323"/>
              <a:gd name="connsiteX160" fmla="*/ 1947422 w 5344997"/>
              <a:gd name="connsiteY160" fmla="*/ 3575933 h 3783323"/>
              <a:gd name="connsiteX161" fmla="*/ 1909714 w 5344997"/>
              <a:gd name="connsiteY161" fmla="*/ 3613640 h 3783323"/>
              <a:gd name="connsiteX162" fmla="*/ 1853154 w 5344997"/>
              <a:gd name="connsiteY162" fmla="*/ 3651347 h 3783323"/>
              <a:gd name="connsiteX163" fmla="*/ 1824873 w 5344997"/>
              <a:gd name="connsiteY163" fmla="*/ 3641921 h 3783323"/>
              <a:gd name="connsiteX164" fmla="*/ 1768312 w 5344997"/>
              <a:gd name="connsiteY164" fmla="*/ 3594787 h 3783323"/>
              <a:gd name="connsiteX165" fmla="*/ 1711752 w 5344997"/>
              <a:gd name="connsiteY165" fmla="*/ 3509945 h 3783323"/>
              <a:gd name="connsiteX166" fmla="*/ 1683471 w 5344997"/>
              <a:gd name="connsiteY166" fmla="*/ 3528799 h 3783323"/>
              <a:gd name="connsiteX167" fmla="*/ 1645764 w 5344997"/>
              <a:gd name="connsiteY167" fmla="*/ 3557079 h 3783323"/>
              <a:gd name="connsiteX168" fmla="*/ 1579776 w 5344997"/>
              <a:gd name="connsiteY168" fmla="*/ 3594787 h 3783323"/>
              <a:gd name="connsiteX169" fmla="*/ 1551496 w 5344997"/>
              <a:gd name="connsiteY169" fmla="*/ 3604213 h 3783323"/>
              <a:gd name="connsiteX170" fmla="*/ 1372387 w 5344997"/>
              <a:gd name="connsiteY170" fmla="*/ 3641921 h 3783323"/>
              <a:gd name="connsiteX171" fmla="*/ 1344106 w 5344997"/>
              <a:gd name="connsiteY171" fmla="*/ 3651347 h 3783323"/>
              <a:gd name="connsiteX172" fmla="*/ 1315826 w 5344997"/>
              <a:gd name="connsiteY172" fmla="*/ 3698481 h 3783323"/>
              <a:gd name="connsiteX173" fmla="*/ 1287545 w 5344997"/>
              <a:gd name="connsiteY173" fmla="*/ 3717336 h 3783323"/>
              <a:gd name="connsiteX174" fmla="*/ 1289868 w 5344997"/>
              <a:gd name="connsiteY174" fmla="*/ 3713581 h 3783323"/>
              <a:gd name="connsiteX175" fmla="*/ 1290306 w 5344997"/>
              <a:gd name="connsiteY175" fmla="*/ 3712918 h 3783323"/>
              <a:gd name="connsiteX176" fmla="*/ 1294651 w 5344997"/>
              <a:gd name="connsiteY176" fmla="*/ 3705848 h 3783323"/>
              <a:gd name="connsiteX177" fmla="*/ 1289868 w 5344997"/>
              <a:gd name="connsiteY177" fmla="*/ 3713581 h 3783323"/>
              <a:gd name="connsiteX178" fmla="*/ 1268692 w 5344997"/>
              <a:gd name="connsiteY178" fmla="*/ 3745615 h 3783323"/>
              <a:gd name="connsiteX179" fmla="*/ 1240411 w 5344997"/>
              <a:gd name="connsiteY179" fmla="*/ 3736189 h 3783323"/>
              <a:gd name="connsiteX180" fmla="*/ 1212131 w 5344997"/>
              <a:gd name="connsiteY180" fmla="*/ 3660774 h 3783323"/>
              <a:gd name="connsiteX181" fmla="*/ 1202704 w 5344997"/>
              <a:gd name="connsiteY181" fmla="*/ 3632494 h 3783323"/>
              <a:gd name="connsiteX182" fmla="*/ 1193277 w 5344997"/>
              <a:gd name="connsiteY182" fmla="*/ 3594787 h 3783323"/>
              <a:gd name="connsiteX183" fmla="*/ 1164997 w 5344997"/>
              <a:gd name="connsiteY183" fmla="*/ 3566506 h 3783323"/>
              <a:gd name="connsiteX184" fmla="*/ 1108436 w 5344997"/>
              <a:gd name="connsiteY184" fmla="*/ 3632494 h 3783323"/>
              <a:gd name="connsiteX185" fmla="*/ 1080156 w 5344997"/>
              <a:gd name="connsiteY185" fmla="*/ 3651347 h 3783323"/>
              <a:gd name="connsiteX186" fmla="*/ 1004741 w 5344997"/>
              <a:gd name="connsiteY186" fmla="*/ 3698481 h 3783323"/>
              <a:gd name="connsiteX187" fmla="*/ 967034 w 5344997"/>
              <a:gd name="connsiteY187" fmla="*/ 3717335 h 3783323"/>
              <a:gd name="connsiteX188" fmla="*/ 891620 w 5344997"/>
              <a:gd name="connsiteY188" fmla="*/ 3736189 h 3783323"/>
              <a:gd name="connsiteX189" fmla="*/ 853912 w 5344997"/>
              <a:gd name="connsiteY189" fmla="*/ 3726762 h 3783323"/>
              <a:gd name="connsiteX190" fmla="*/ 844486 w 5344997"/>
              <a:gd name="connsiteY190" fmla="*/ 3698481 h 3783323"/>
              <a:gd name="connsiteX191" fmla="*/ 825632 w 5344997"/>
              <a:gd name="connsiteY191" fmla="*/ 3670201 h 3783323"/>
              <a:gd name="connsiteX192" fmla="*/ 769071 w 5344997"/>
              <a:gd name="connsiteY192" fmla="*/ 3689055 h 3783323"/>
              <a:gd name="connsiteX193" fmla="*/ 740791 w 5344997"/>
              <a:gd name="connsiteY193" fmla="*/ 3707908 h 3783323"/>
              <a:gd name="connsiteX194" fmla="*/ 684230 w 5344997"/>
              <a:gd name="connsiteY194" fmla="*/ 3745615 h 3783323"/>
              <a:gd name="connsiteX195" fmla="*/ 618242 w 5344997"/>
              <a:gd name="connsiteY195" fmla="*/ 3783323 h 3783323"/>
              <a:gd name="connsiteX196" fmla="*/ 552255 w 5344997"/>
              <a:gd name="connsiteY196" fmla="*/ 3745615 h 3783323"/>
              <a:gd name="connsiteX197" fmla="*/ 523974 w 5344997"/>
              <a:gd name="connsiteY197" fmla="*/ 3707908 h 3783323"/>
              <a:gd name="connsiteX198" fmla="*/ 495694 w 5344997"/>
              <a:gd name="connsiteY198" fmla="*/ 3689055 h 3783323"/>
              <a:gd name="connsiteX199" fmla="*/ 448560 w 5344997"/>
              <a:gd name="connsiteY199" fmla="*/ 3651347 h 3783323"/>
              <a:gd name="connsiteX200" fmla="*/ 391999 w 5344997"/>
              <a:gd name="connsiteY200" fmla="*/ 3594787 h 3783323"/>
              <a:gd name="connsiteX201" fmla="*/ 373145 w 5344997"/>
              <a:gd name="connsiteY201" fmla="*/ 3566506 h 3783323"/>
              <a:gd name="connsiteX202" fmla="*/ 345448 w 5344997"/>
              <a:gd name="connsiteY202" fmla="*/ 3558531 h 3783323"/>
              <a:gd name="connsiteX203" fmla="*/ 346786 w 5344997"/>
              <a:gd name="connsiteY203" fmla="*/ 3561178 h 3783323"/>
              <a:gd name="connsiteX204" fmla="*/ 340883 w 5344997"/>
              <a:gd name="connsiteY204" fmla="*/ 3551555 h 3783323"/>
              <a:gd name="connsiteX205" fmla="*/ 326011 w 5344997"/>
              <a:gd name="connsiteY205" fmla="*/ 3528799 h 3783323"/>
              <a:gd name="connsiteX206" fmla="*/ 222316 w 5344997"/>
              <a:gd name="connsiteY206" fmla="*/ 3557079 h 3783323"/>
              <a:gd name="connsiteX207" fmla="*/ 194036 w 5344997"/>
              <a:gd name="connsiteY207" fmla="*/ 3566506 h 3783323"/>
              <a:gd name="connsiteX208" fmla="*/ 128048 w 5344997"/>
              <a:gd name="connsiteY208" fmla="*/ 3623067 h 3783323"/>
              <a:gd name="connsiteX209" fmla="*/ 52634 w 5344997"/>
              <a:gd name="connsiteY209" fmla="*/ 3623067 h 3783323"/>
              <a:gd name="connsiteX210" fmla="*/ 33780 w 5344997"/>
              <a:gd name="connsiteY210" fmla="*/ 3594787 h 3783323"/>
              <a:gd name="connsiteX211" fmla="*/ 11509 w 5344997"/>
              <a:gd name="connsiteY211" fmla="*/ 3581942 h 3783323"/>
              <a:gd name="connsiteX212" fmla="*/ 0 w 5344997"/>
              <a:gd name="connsiteY212" fmla="*/ 3573597 h 3783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Lst>
            <a:rect l="l" t="t" r="r" b="b"/>
            <a:pathLst>
              <a:path w="5344997" h="3783323">
                <a:moveTo>
                  <a:pt x="2319411" y="3636935"/>
                </a:moveTo>
                <a:lnTo>
                  <a:pt x="2317030" y="3639076"/>
                </a:lnTo>
                <a:cubicBezTo>
                  <a:pt x="2309938" y="3645120"/>
                  <a:pt x="2303860" y="3649829"/>
                  <a:pt x="2309419" y="3645137"/>
                </a:cubicBezTo>
                <a:close/>
                <a:moveTo>
                  <a:pt x="346786" y="3561178"/>
                </a:moveTo>
                <a:lnTo>
                  <a:pt x="347024" y="3561566"/>
                </a:lnTo>
                <a:cubicBezTo>
                  <a:pt x="347959" y="3563200"/>
                  <a:pt x="347953" y="3563343"/>
                  <a:pt x="347519" y="3562626"/>
                </a:cubicBezTo>
                <a:close/>
                <a:moveTo>
                  <a:pt x="5208041" y="2709044"/>
                </a:moveTo>
                <a:lnTo>
                  <a:pt x="5210178" y="2711420"/>
                </a:lnTo>
                <a:cubicBezTo>
                  <a:pt x="5216221" y="2718513"/>
                  <a:pt x="5220931" y="2724590"/>
                  <a:pt x="5216239" y="2719031"/>
                </a:cubicBezTo>
                <a:close/>
                <a:moveTo>
                  <a:pt x="0" y="0"/>
                </a:moveTo>
                <a:lnTo>
                  <a:pt x="5070385" y="0"/>
                </a:lnTo>
                <a:lnTo>
                  <a:pt x="5052766" y="45597"/>
                </a:lnTo>
                <a:cubicBezTo>
                  <a:pt x="5062193" y="51882"/>
                  <a:pt x="5072342" y="57198"/>
                  <a:pt x="5081046" y="64451"/>
                </a:cubicBezTo>
                <a:cubicBezTo>
                  <a:pt x="5091288" y="72986"/>
                  <a:pt x="5098479" y="84982"/>
                  <a:pt x="5109327" y="92731"/>
                </a:cubicBezTo>
                <a:cubicBezTo>
                  <a:pt x="5120762" y="100899"/>
                  <a:pt x="5134465" y="105300"/>
                  <a:pt x="5147034" y="111585"/>
                </a:cubicBezTo>
                <a:cubicBezTo>
                  <a:pt x="5178831" y="127484"/>
                  <a:pt x="5197310" y="161861"/>
                  <a:pt x="5222449" y="186999"/>
                </a:cubicBezTo>
                <a:cubicBezTo>
                  <a:pt x="5219307" y="199568"/>
                  <a:pt x="5218817" y="213119"/>
                  <a:pt x="5213023" y="224707"/>
                </a:cubicBezTo>
                <a:cubicBezTo>
                  <a:pt x="5186385" y="277983"/>
                  <a:pt x="5177871" y="245637"/>
                  <a:pt x="5165889" y="309548"/>
                </a:cubicBezTo>
                <a:cubicBezTo>
                  <a:pt x="5159493" y="343661"/>
                  <a:pt x="5159603" y="378678"/>
                  <a:pt x="5156461" y="413243"/>
                </a:cubicBezTo>
                <a:cubicBezTo>
                  <a:pt x="5156461" y="413243"/>
                  <a:pt x="5195897" y="468725"/>
                  <a:pt x="5213023" y="498084"/>
                </a:cubicBezTo>
                <a:cubicBezTo>
                  <a:pt x="5218937" y="508224"/>
                  <a:pt x="5229959" y="556403"/>
                  <a:pt x="5231875" y="564072"/>
                </a:cubicBezTo>
                <a:cubicBezTo>
                  <a:pt x="5214719" y="615537"/>
                  <a:pt x="5236823" y="575738"/>
                  <a:pt x="5184741" y="601779"/>
                </a:cubicBezTo>
                <a:cubicBezTo>
                  <a:pt x="5170689" y="608805"/>
                  <a:pt x="5159603" y="620632"/>
                  <a:pt x="5147035" y="630059"/>
                </a:cubicBezTo>
                <a:cubicBezTo>
                  <a:pt x="5239417" y="667013"/>
                  <a:pt x="5152163" y="627373"/>
                  <a:pt x="5231875" y="677193"/>
                </a:cubicBezTo>
                <a:cubicBezTo>
                  <a:pt x="5277263" y="705560"/>
                  <a:pt x="5296497" y="694000"/>
                  <a:pt x="5335571" y="752608"/>
                </a:cubicBezTo>
                <a:cubicBezTo>
                  <a:pt x="5346173" y="768512"/>
                  <a:pt x="5341855" y="790315"/>
                  <a:pt x="5344997" y="809169"/>
                </a:cubicBezTo>
                <a:cubicBezTo>
                  <a:pt x="5341855" y="818596"/>
                  <a:pt x="5340683" y="828928"/>
                  <a:pt x="5335571" y="837449"/>
                </a:cubicBezTo>
                <a:cubicBezTo>
                  <a:pt x="5292669" y="908950"/>
                  <a:pt x="5286377" y="905203"/>
                  <a:pt x="5222449" y="959997"/>
                </a:cubicBezTo>
                <a:cubicBezTo>
                  <a:pt x="5225591" y="969424"/>
                  <a:pt x="5224849" y="981252"/>
                  <a:pt x="5231875" y="988278"/>
                </a:cubicBezTo>
                <a:cubicBezTo>
                  <a:pt x="5241813" y="998215"/>
                  <a:pt x="5257381" y="1000159"/>
                  <a:pt x="5269583" y="1007131"/>
                </a:cubicBezTo>
                <a:cubicBezTo>
                  <a:pt x="5279419" y="1012752"/>
                  <a:pt x="5288437" y="1019700"/>
                  <a:pt x="5297863" y="1025985"/>
                </a:cubicBezTo>
                <a:cubicBezTo>
                  <a:pt x="5285295" y="1032270"/>
                  <a:pt x="5271591" y="1036671"/>
                  <a:pt x="5260157" y="1044839"/>
                </a:cubicBezTo>
                <a:cubicBezTo>
                  <a:pt x="5249309" y="1052588"/>
                  <a:pt x="5242117" y="1064584"/>
                  <a:pt x="5231875" y="1073119"/>
                </a:cubicBezTo>
                <a:cubicBezTo>
                  <a:pt x="5223171" y="1080372"/>
                  <a:pt x="5213023" y="1085688"/>
                  <a:pt x="5203595" y="1091973"/>
                </a:cubicBezTo>
                <a:cubicBezTo>
                  <a:pt x="5200453" y="1101400"/>
                  <a:pt x="5201195" y="1113227"/>
                  <a:pt x="5194169" y="1120253"/>
                </a:cubicBezTo>
                <a:cubicBezTo>
                  <a:pt x="5184231" y="1130190"/>
                  <a:pt x="5169031" y="1132822"/>
                  <a:pt x="5156461" y="1139107"/>
                </a:cubicBezTo>
                <a:cubicBezTo>
                  <a:pt x="5136195" y="1149241"/>
                  <a:pt x="5119331" y="1165156"/>
                  <a:pt x="5099901" y="1176814"/>
                </a:cubicBezTo>
                <a:cubicBezTo>
                  <a:pt x="4980267" y="1248594"/>
                  <a:pt x="5131767" y="1149287"/>
                  <a:pt x="5033913" y="1214521"/>
                </a:cubicBezTo>
                <a:cubicBezTo>
                  <a:pt x="5037055" y="1223948"/>
                  <a:pt x="5038409" y="1234174"/>
                  <a:pt x="5043339" y="1242802"/>
                </a:cubicBezTo>
                <a:cubicBezTo>
                  <a:pt x="5088995" y="1322698"/>
                  <a:pt x="5059435" y="1243949"/>
                  <a:pt x="5081047" y="1308789"/>
                </a:cubicBezTo>
                <a:cubicBezTo>
                  <a:pt x="5072517" y="1314476"/>
                  <a:pt x="5024487" y="1343827"/>
                  <a:pt x="5024487" y="1355923"/>
                </a:cubicBezTo>
                <a:cubicBezTo>
                  <a:pt x="5024487" y="1365860"/>
                  <a:pt x="5043339" y="1362208"/>
                  <a:pt x="5052767" y="1365350"/>
                </a:cubicBezTo>
                <a:cubicBezTo>
                  <a:pt x="5075585" y="1433801"/>
                  <a:pt x="5042915" y="1345732"/>
                  <a:pt x="5090473" y="1431338"/>
                </a:cubicBezTo>
                <a:cubicBezTo>
                  <a:pt x="5127777" y="1498486"/>
                  <a:pt x="5085713" y="1462729"/>
                  <a:pt x="5137607" y="1497325"/>
                </a:cubicBezTo>
                <a:cubicBezTo>
                  <a:pt x="5168171" y="1558452"/>
                  <a:pt x="5168803" y="1550472"/>
                  <a:pt x="5175315" y="1648154"/>
                </a:cubicBezTo>
                <a:cubicBezTo>
                  <a:pt x="5175975" y="1658069"/>
                  <a:pt x="5169031" y="1667008"/>
                  <a:pt x="5165889" y="1676435"/>
                </a:cubicBezTo>
                <a:cubicBezTo>
                  <a:pt x="5178457" y="1682719"/>
                  <a:pt x="5192801" y="1686292"/>
                  <a:pt x="5203595" y="1695288"/>
                </a:cubicBezTo>
                <a:cubicBezTo>
                  <a:pt x="5229825" y="1717147"/>
                  <a:pt x="5235701" y="1776576"/>
                  <a:pt x="5241303" y="1798983"/>
                </a:cubicBezTo>
                <a:cubicBezTo>
                  <a:pt x="5224019" y="1850830"/>
                  <a:pt x="5242259" y="1804379"/>
                  <a:pt x="5213023" y="1855544"/>
                </a:cubicBezTo>
                <a:cubicBezTo>
                  <a:pt x="5165185" y="1939261"/>
                  <a:pt x="5221247" y="1852634"/>
                  <a:pt x="5175315" y="1921531"/>
                </a:cubicBezTo>
                <a:cubicBezTo>
                  <a:pt x="5162745" y="1940385"/>
                  <a:pt x="5153629" y="1962069"/>
                  <a:pt x="5137607" y="1978092"/>
                </a:cubicBezTo>
                <a:cubicBezTo>
                  <a:pt x="5130581" y="1985118"/>
                  <a:pt x="5118755" y="1984377"/>
                  <a:pt x="5109327" y="1987519"/>
                </a:cubicBezTo>
                <a:cubicBezTo>
                  <a:pt x="5112469" y="1996946"/>
                  <a:pt x="5111729" y="2008773"/>
                  <a:pt x="5118755" y="2015799"/>
                </a:cubicBezTo>
                <a:cubicBezTo>
                  <a:pt x="5128691" y="2025736"/>
                  <a:pt x="5144261" y="2027681"/>
                  <a:pt x="5156461" y="2034653"/>
                </a:cubicBezTo>
                <a:cubicBezTo>
                  <a:pt x="5166299" y="2040274"/>
                  <a:pt x="5175315" y="2047222"/>
                  <a:pt x="5184741" y="2053507"/>
                </a:cubicBezTo>
                <a:cubicBezTo>
                  <a:pt x="5202601" y="2107082"/>
                  <a:pt x="5187143" y="2074761"/>
                  <a:pt x="5250729" y="2138348"/>
                </a:cubicBezTo>
                <a:cubicBezTo>
                  <a:pt x="5250729" y="2138348"/>
                  <a:pt x="5203545" y="2155427"/>
                  <a:pt x="5194169" y="2176055"/>
                </a:cubicBezTo>
                <a:cubicBezTo>
                  <a:pt x="5184975" y="2196283"/>
                  <a:pt x="5200453" y="2220047"/>
                  <a:pt x="5203595" y="2242043"/>
                </a:cubicBezTo>
                <a:cubicBezTo>
                  <a:pt x="5197311" y="2251470"/>
                  <a:pt x="5191995" y="2261619"/>
                  <a:pt x="5184741" y="2270323"/>
                </a:cubicBezTo>
                <a:cubicBezTo>
                  <a:pt x="5176207" y="2280565"/>
                  <a:pt x="5160677" y="2285957"/>
                  <a:pt x="5156461" y="2298604"/>
                </a:cubicBezTo>
                <a:cubicBezTo>
                  <a:pt x="5147463" y="2325598"/>
                  <a:pt x="5150177" y="2355165"/>
                  <a:pt x="5147035" y="2383445"/>
                </a:cubicBezTo>
                <a:lnTo>
                  <a:pt x="5184741" y="2430579"/>
                </a:lnTo>
                <a:cubicBezTo>
                  <a:pt x="5202299" y="2452525"/>
                  <a:pt x="5208991" y="2481320"/>
                  <a:pt x="5222449" y="2505993"/>
                </a:cubicBezTo>
                <a:cubicBezTo>
                  <a:pt x="5227873" y="2515939"/>
                  <a:pt x="5235017" y="2524847"/>
                  <a:pt x="5241303" y="2534274"/>
                </a:cubicBezTo>
                <a:cubicBezTo>
                  <a:pt x="5235017" y="2543701"/>
                  <a:pt x="5231153" y="2555301"/>
                  <a:pt x="5222449" y="2562554"/>
                </a:cubicBezTo>
                <a:cubicBezTo>
                  <a:pt x="5185153" y="2593634"/>
                  <a:pt x="5163091" y="2570240"/>
                  <a:pt x="5128181" y="2619115"/>
                </a:cubicBezTo>
                <a:cubicBezTo>
                  <a:pt x="5122405" y="2627201"/>
                  <a:pt x="5130581" y="2640369"/>
                  <a:pt x="5137607" y="2647395"/>
                </a:cubicBezTo>
                <a:cubicBezTo>
                  <a:pt x="5144635" y="2654421"/>
                  <a:pt x="5156461" y="2653680"/>
                  <a:pt x="5165889" y="2656822"/>
                </a:cubicBezTo>
                <a:cubicBezTo>
                  <a:pt x="5181671" y="2676549"/>
                  <a:pt x="5193085" y="2690712"/>
                  <a:pt x="5201141" y="2700637"/>
                </a:cubicBezTo>
                <a:lnTo>
                  <a:pt x="5208041" y="2709044"/>
                </a:lnTo>
                <a:lnTo>
                  <a:pt x="5201120" y="2701348"/>
                </a:lnTo>
                <a:cubicBezTo>
                  <a:pt x="5193079" y="2693170"/>
                  <a:pt x="5191113" y="2694659"/>
                  <a:pt x="5222449" y="2741663"/>
                </a:cubicBezTo>
                <a:cubicBezTo>
                  <a:pt x="5233609" y="2758404"/>
                  <a:pt x="5252683" y="2770116"/>
                  <a:pt x="5260157" y="2788797"/>
                </a:cubicBezTo>
                <a:cubicBezTo>
                  <a:pt x="5272057" y="2818550"/>
                  <a:pt x="5272725" y="2851642"/>
                  <a:pt x="5279009" y="2883065"/>
                </a:cubicBezTo>
                <a:cubicBezTo>
                  <a:pt x="5244445" y="2934915"/>
                  <a:pt x="5279011" y="2890919"/>
                  <a:pt x="5231875" y="2930199"/>
                </a:cubicBezTo>
                <a:cubicBezTo>
                  <a:pt x="5221633" y="2938734"/>
                  <a:pt x="5214687" y="2951085"/>
                  <a:pt x="5203595" y="2958480"/>
                </a:cubicBezTo>
                <a:cubicBezTo>
                  <a:pt x="5195327" y="2963992"/>
                  <a:pt x="5182341" y="2960881"/>
                  <a:pt x="5175315" y="2967907"/>
                </a:cubicBezTo>
                <a:cubicBezTo>
                  <a:pt x="5168289" y="2974933"/>
                  <a:pt x="5171401" y="2987919"/>
                  <a:pt x="5165889" y="2996187"/>
                </a:cubicBezTo>
                <a:cubicBezTo>
                  <a:pt x="5158493" y="3007280"/>
                  <a:pt x="5147035" y="3015041"/>
                  <a:pt x="5137607" y="3024468"/>
                </a:cubicBezTo>
                <a:cubicBezTo>
                  <a:pt x="5140749" y="3043321"/>
                  <a:pt x="5138487" y="3063932"/>
                  <a:pt x="5147035" y="3081028"/>
                </a:cubicBezTo>
                <a:cubicBezTo>
                  <a:pt x="5154983" y="3096927"/>
                  <a:pt x="5172173" y="3106167"/>
                  <a:pt x="5184741" y="3118736"/>
                </a:cubicBezTo>
                <a:cubicBezTo>
                  <a:pt x="5200763" y="3134759"/>
                  <a:pt x="5209879" y="3156443"/>
                  <a:pt x="5222449" y="3175296"/>
                </a:cubicBezTo>
                <a:cubicBezTo>
                  <a:pt x="5219307" y="3184723"/>
                  <a:pt x="5217467" y="3194689"/>
                  <a:pt x="5213023" y="3203577"/>
                </a:cubicBezTo>
                <a:cubicBezTo>
                  <a:pt x="5204329" y="3220964"/>
                  <a:pt x="5181521" y="3249716"/>
                  <a:pt x="5165889" y="3260138"/>
                </a:cubicBezTo>
                <a:cubicBezTo>
                  <a:pt x="5063155" y="3328628"/>
                  <a:pt x="5145895" y="3251853"/>
                  <a:pt x="5081047" y="3316698"/>
                </a:cubicBezTo>
                <a:cubicBezTo>
                  <a:pt x="5087331" y="3326125"/>
                  <a:pt x="5093315" y="3335760"/>
                  <a:pt x="5099901" y="3344979"/>
                </a:cubicBezTo>
                <a:cubicBezTo>
                  <a:pt x="5109033" y="3357764"/>
                  <a:pt x="5119745" y="3369431"/>
                  <a:pt x="5128181" y="3382686"/>
                </a:cubicBezTo>
                <a:cubicBezTo>
                  <a:pt x="5141781" y="3404059"/>
                  <a:pt x="5154559" y="3426015"/>
                  <a:pt x="5165889" y="3448674"/>
                </a:cubicBezTo>
                <a:cubicBezTo>
                  <a:pt x="5170333" y="3457561"/>
                  <a:pt x="5173113" y="3467265"/>
                  <a:pt x="5175315" y="3476954"/>
                </a:cubicBezTo>
                <a:lnTo>
                  <a:pt x="5201736" y="3602449"/>
                </a:lnTo>
                <a:lnTo>
                  <a:pt x="5190242" y="3594787"/>
                </a:lnTo>
                <a:cubicBezTo>
                  <a:pt x="5158706" y="3572954"/>
                  <a:pt x="5129647" y="3547166"/>
                  <a:pt x="5095974" y="3528799"/>
                </a:cubicBezTo>
                <a:cubicBezTo>
                  <a:pt x="5060113" y="3509238"/>
                  <a:pt x="5020560" y="3497376"/>
                  <a:pt x="4982853" y="3481665"/>
                </a:cubicBezTo>
                <a:cubicBezTo>
                  <a:pt x="4976568" y="3491092"/>
                  <a:pt x="4971252" y="3501241"/>
                  <a:pt x="4963999" y="3509945"/>
                </a:cubicBezTo>
                <a:cubicBezTo>
                  <a:pt x="4955464" y="3520187"/>
                  <a:pt x="4943468" y="3527378"/>
                  <a:pt x="4935719" y="3538226"/>
                </a:cubicBezTo>
                <a:cubicBezTo>
                  <a:pt x="4927551" y="3549661"/>
                  <a:pt x="4923150" y="3563364"/>
                  <a:pt x="4916865" y="3575933"/>
                </a:cubicBezTo>
                <a:cubicBezTo>
                  <a:pt x="4900966" y="3607730"/>
                  <a:pt x="4866589" y="3626209"/>
                  <a:pt x="4841451" y="3651347"/>
                </a:cubicBezTo>
                <a:cubicBezTo>
                  <a:pt x="4828882" y="3648205"/>
                  <a:pt x="4815331" y="3647715"/>
                  <a:pt x="4803743" y="3641921"/>
                </a:cubicBezTo>
                <a:cubicBezTo>
                  <a:pt x="4750467" y="3615283"/>
                  <a:pt x="4782813" y="3606770"/>
                  <a:pt x="4718902" y="3594787"/>
                </a:cubicBezTo>
                <a:cubicBezTo>
                  <a:pt x="4684789" y="3588391"/>
                  <a:pt x="4649772" y="3588502"/>
                  <a:pt x="4615207" y="3585360"/>
                </a:cubicBezTo>
                <a:cubicBezTo>
                  <a:pt x="4615207" y="3585360"/>
                  <a:pt x="4559725" y="3624795"/>
                  <a:pt x="4530366" y="3641921"/>
                </a:cubicBezTo>
                <a:cubicBezTo>
                  <a:pt x="4520226" y="3647836"/>
                  <a:pt x="4472047" y="3658857"/>
                  <a:pt x="4464378" y="3660774"/>
                </a:cubicBezTo>
                <a:cubicBezTo>
                  <a:pt x="4412913" y="3643618"/>
                  <a:pt x="4452712" y="3665722"/>
                  <a:pt x="4426671" y="3613640"/>
                </a:cubicBezTo>
                <a:cubicBezTo>
                  <a:pt x="4419645" y="3599587"/>
                  <a:pt x="4407818" y="3588502"/>
                  <a:pt x="4398391" y="3575933"/>
                </a:cubicBezTo>
                <a:cubicBezTo>
                  <a:pt x="4361437" y="3668315"/>
                  <a:pt x="4401077" y="3581062"/>
                  <a:pt x="4351257" y="3660774"/>
                </a:cubicBezTo>
                <a:cubicBezTo>
                  <a:pt x="4322890" y="3706161"/>
                  <a:pt x="4334450" y="3725396"/>
                  <a:pt x="4275842" y="3764469"/>
                </a:cubicBezTo>
                <a:cubicBezTo>
                  <a:pt x="4259938" y="3775071"/>
                  <a:pt x="4238135" y="3770754"/>
                  <a:pt x="4219281" y="3773896"/>
                </a:cubicBezTo>
                <a:cubicBezTo>
                  <a:pt x="4209854" y="3770754"/>
                  <a:pt x="4199522" y="3769581"/>
                  <a:pt x="4191001" y="3764469"/>
                </a:cubicBezTo>
                <a:cubicBezTo>
                  <a:pt x="4119500" y="3721568"/>
                  <a:pt x="4123247" y="3715275"/>
                  <a:pt x="4068453" y="3651347"/>
                </a:cubicBezTo>
                <a:cubicBezTo>
                  <a:pt x="4059026" y="3654489"/>
                  <a:pt x="4047198" y="3653748"/>
                  <a:pt x="4040172" y="3660774"/>
                </a:cubicBezTo>
                <a:cubicBezTo>
                  <a:pt x="4030235" y="3670711"/>
                  <a:pt x="4028291" y="3686280"/>
                  <a:pt x="4021319" y="3698481"/>
                </a:cubicBezTo>
                <a:cubicBezTo>
                  <a:pt x="4015698" y="3708318"/>
                  <a:pt x="4008750" y="3717335"/>
                  <a:pt x="4002465" y="3726762"/>
                </a:cubicBezTo>
                <a:cubicBezTo>
                  <a:pt x="3996180" y="3714193"/>
                  <a:pt x="3991779" y="3700490"/>
                  <a:pt x="3983611" y="3689055"/>
                </a:cubicBezTo>
                <a:cubicBezTo>
                  <a:pt x="3975862" y="3678207"/>
                  <a:pt x="3963866" y="3671016"/>
                  <a:pt x="3955331" y="3660774"/>
                </a:cubicBezTo>
                <a:cubicBezTo>
                  <a:pt x="3948078" y="3652070"/>
                  <a:pt x="3942762" y="3641921"/>
                  <a:pt x="3936477" y="3632494"/>
                </a:cubicBezTo>
                <a:cubicBezTo>
                  <a:pt x="3927050" y="3629352"/>
                  <a:pt x="3915223" y="3630093"/>
                  <a:pt x="3908197" y="3623067"/>
                </a:cubicBezTo>
                <a:cubicBezTo>
                  <a:pt x="3898260" y="3613130"/>
                  <a:pt x="3895628" y="3597929"/>
                  <a:pt x="3889343" y="3585360"/>
                </a:cubicBezTo>
                <a:cubicBezTo>
                  <a:pt x="3879209" y="3565093"/>
                  <a:pt x="3863294" y="3548229"/>
                  <a:pt x="3851636" y="3528799"/>
                </a:cubicBezTo>
                <a:cubicBezTo>
                  <a:pt x="3779856" y="3409165"/>
                  <a:pt x="3879163" y="3560666"/>
                  <a:pt x="3813929" y="3462811"/>
                </a:cubicBezTo>
                <a:cubicBezTo>
                  <a:pt x="3804502" y="3465953"/>
                  <a:pt x="3794276" y="3467308"/>
                  <a:pt x="3785648" y="3472238"/>
                </a:cubicBezTo>
                <a:cubicBezTo>
                  <a:pt x="3705752" y="3517893"/>
                  <a:pt x="3784501" y="3488333"/>
                  <a:pt x="3719661" y="3509945"/>
                </a:cubicBezTo>
                <a:cubicBezTo>
                  <a:pt x="3713974" y="3501415"/>
                  <a:pt x="3684623" y="3453385"/>
                  <a:pt x="3672527" y="3453385"/>
                </a:cubicBezTo>
                <a:cubicBezTo>
                  <a:pt x="3662590" y="3453385"/>
                  <a:pt x="3666242" y="3472238"/>
                  <a:pt x="3663100" y="3481665"/>
                </a:cubicBezTo>
                <a:cubicBezTo>
                  <a:pt x="3594649" y="3504483"/>
                  <a:pt x="3682718" y="3471813"/>
                  <a:pt x="3597112" y="3519372"/>
                </a:cubicBezTo>
                <a:cubicBezTo>
                  <a:pt x="3529964" y="3556676"/>
                  <a:pt x="3565721" y="3514611"/>
                  <a:pt x="3531125" y="3566506"/>
                </a:cubicBezTo>
                <a:cubicBezTo>
                  <a:pt x="3469998" y="3597070"/>
                  <a:pt x="3477978" y="3597701"/>
                  <a:pt x="3380296" y="3604213"/>
                </a:cubicBezTo>
                <a:cubicBezTo>
                  <a:pt x="3370381" y="3604874"/>
                  <a:pt x="3361442" y="3597929"/>
                  <a:pt x="3352015" y="3594787"/>
                </a:cubicBezTo>
                <a:cubicBezTo>
                  <a:pt x="3345731" y="3607356"/>
                  <a:pt x="3342158" y="3621699"/>
                  <a:pt x="3333162" y="3632494"/>
                </a:cubicBezTo>
                <a:cubicBezTo>
                  <a:pt x="3311303" y="3658724"/>
                  <a:pt x="3251874" y="3664599"/>
                  <a:pt x="3229467" y="3670201"/>
                </a:cubicBezTo>
                <a:cubicBezTo>
                  <a:pt x="3177620" y="3652918"/>
                  <a:pt x="3224071" y="3671158"/>
                  <a:pt x="3172906" y="3641921"/>
                </a:cubicBezTo>
                <a:cubicBezTo>
                  <a:pt x="3089189" y="3594083"/>
                  <a:pt x="3175816" y="3650145"/>
                  <a:pt x="3106919" y="3604213"/>
                </a:cubicBezTo>
                <a:cubicBezTo>
                  <a:pt x="3088065" y="3591644"/>
                  <a:pt x="3066381" y="3582528"/>
                  <a:pt x="3050358" y="3566506"/>
                </a:cubicBezTo>
                <a:cubicBezTo>
                  <a:pt x="3043332" y="3559480"/>
                  <a:pt x="3044073" y="3547653"/>
                  <a:pt x="3040931" y="3538226"/>
                </a:cubicBezTo>
                <a:cubicBezTo>
                  <a:pt x="3031504" y="3541368"/>
                  <a:pt x="3019677" y="3540627"/>
                  <a:pt x="3012651" y="3547653"/>
                </a:cubicBezTo>
                <a:cubicBezTo>
                  <a:pt x="3002714" y="3557590"/>
                  <a:pt x="3000769" y="3573159"/>
                  <a:pt x="2993797" y="3585360"/>
                </a:cubicBezTo>
                <a:cubicBezTo>
                  <a:pt x="2988176" y="3595197"/>
                  <a:pt x="2981228" y="3604213"/>
                  <a:pt x="2974943" y="3613640"/>
                </a:cubicBezTo>
                <a:cubicBezTo>
                  <a:pt x="2921368" y="3631499"/>
                  <a:pt x="2953689" y="3616041"/>
                  <a:pt x="2890102" y="3679628"/>
                </a:cubicBezTo>
                <a:cubicBezTo>
                  <a:pt x="2890102" y="3679628"/>
                  <a:pt x="2873023" y="3632443"/>
                  <a:pt x="2852395" y="3623067"/>
                </a:cubicBezTo>
                <a:cubicBezTo>
                  <a:pt x="2832167" y="3613873"/>
                  <a:pt x="2808403" y="3629352"/>
                  <a:pt x="2786407" y="3632494"/>
                </a:cubicBezTo>
                <a:cubicBezTo>
                  <a:pt x="2776980" y="3626209"/>
                  <a:pt x="2766831" y="3620893"/>
                  <a:pt x="2758127" y="3613640"/>
                </a:cubicBezTo>
                <a:cubicBezTo>
                  <a:pt x="2747885" y="3605105"/>
                  <a:pt x="2742493" y="3589576"/>
                  <a:pt x="2729846" y="3585360"/>
                </a:cubicBezTo>
                <a:cubicBezTo>
                  <a:pt x="2702852" y="3576362"/>
                  <a:pt x="2673285" y="3579075"/>
                  <a:pt x="2645005" y="3575933"/>
                </a:cubicBezTo>
                <a:lnTo>
                  <a:pt x="2597871" y="3613640"/>
                </a:lnTo>
                <a:cubicBezTo>
                  <a:pt x="2575925" y="3631197"/>
                  <a:pt x="2547130" y="3637889"/>
                  <a:pt x="2522457" y="3651347"/>
                </a:cubicBezTo>
                <a:cubicBezTo>
                  <a:pt x="2512511" y="3656772"/>
                  <a:pt x="2503603" y="3663916"/>
                  <a:pt x="2494176" y="3670201"/>
                </a:cubicBezTo>
                <a:cubicBezTo>
                  <a:pt x="2484749" y="3663916"/>
                  <a:pt x="2473149" y="3660051"/>
                  <a:pt x="2465896" y="3651347"/>
                </a:cubicBezTo>
                <a:cubicBezTo>
                  <a:pt x="2434816" y="3614051"/>
                  <a:pt x="2458210" y="3591990"/>
                  <a:pt x="2409335" y="3557079"/>
                </a:cubicBezTo>
                <a:cubicBezTo>
                  <a:pt x="2401249" y="3551303"/>
                  <a:pt x="2388081" y="3559480"/>
                  <a:pt x="2381055" y="3566506"/>
                </a:cubicBezTo>
                <a:cubicBezTo>
                  <a:pt x="2374029" y="3573533"/>
                  <a:pt x="2374770" y="3585360"/>
                  <a:pt x="2371628" y="3594787"/>
                </a:cubicBezTo>
                <a:cubicBezTo>
                  <a:pt x="2351901" y="3610569"/>
                  <a:pt x="2337739" y="3621983"/>
                  <a:pt x="2327813" y="3630039"/>
                </a:cubicBezTo>
                <a:lnTo>
                  <a:pt x="2319411" y="3636935"/>
                </a:lnTo>
                <a:lnTo>
                  <a:pt x="2327102" y="3630019"/>
                </a:lnTo>
                <a:cubicBezTo>
                  <a:pt x="2335280" y="3621978"/>
                  <a:pt x="2333791" y="3620011"/>
                  <a:pt x="2286787" y="3651347"/>
                </a:cubicBezTo>
                <a:cubicBezTo>
                  <a:pt x="2270046" y="3662508"/>
                  <a:pt x="2258334" y="3681582"/>
                  <a:pt x="2239653" y="3689055"/>
                </a:cubicBezTo>
                <a:cubicBezTo>
                  <a:pt x="2209900" y="3700956"/>
                  <a:pt x="2176808" y="3701624"/>
                  <a:pt x="2145385" y="3707908"/>
                </a:cubicBezTo>
                <a:cubicBezTo>
                  <a:pt x="2093535" y="3673343"/>
                  <a:pt x="2137531" y="3707910"/>
                  <a:pt x="2098251" y="3660774"/>
                </a:cubicBezTo>
                <a:cubicBezTo>
                  <a:pt x="2089716" y="3650532"/>
                  <a:pt x="2077365" y="3643586"/>
                  <a:pt x="2069970" y="3632494"/>
                </a:cubicBezTo>
                <a:cubicBezTo>
                  <a:pt x="2064458" y="3624226"/>
                  <a:pt x="2067569" y="3611239"/>
                  <a:pt x="2060543" y="3604213"/>
                </a:cubicBezTo>
                <a:cubicBezTo>
                  <a:pt x="2053517" y="3597187"/>
                  <a:pt x="2040531" y="3600299"/>
                  <a:pt x="2032263" y="3594787"/>
                </a:cubicBezTo>
                <a:cubicBezTo>
                  <a:pt x="2021170" y="3587392"/>
                  <a:pt x="2013409" y="3575933"/>
                  <a:pt x="2003982" y="3566506"/>
                </a:cubicBezTo>
                <a:cubicBezTo>
                  <a:pt x="1985129" y="3569648"/>
                  <a:pt x="1964518" y="3567385"/>
                  <a:pt x="1947422" y="3575933"/>
                </a:cubicBezTo>
                <a:cubicBezTo>
                  <a:pt x="1931523" y="3583882"/>
                  <a:pt x="1922283" y="3601071"/>
                  <a:pt x="1909714" y="3613640"/>
                </a:cubicBezTo>
                <a:cubicBezTo>
                  <a:pt x="1893691" y="3629662"/>
                  <a:pt x="1872007" y="3638778"/>
                  <a:pt x="1853154" y="3651347"/>
                </a:cubicBezTo>
                <a:cubicBezTo>
                  <a:pt x="1843727" y="3648205"/>
                  <a:pt x="1833761" y="3646365"/>
                  <a:pt x="1824873" y="3641921"/>
                </a:cubicBezTo>
                <a:cubicBezTo>
                  <a:pt x="1807486" y="3633228"/>
                  <a:pt x="1778734" y="3610420"/>
                  <a:pt x="1768312" y="3594787"/>
                </a:cubicBezTo>
                <a:cubicBezTo>
                  <a:pt x="1699822" y="3492053"/>
                  <a:pt x="1776597" y="3574793"/>
                  <a:pt x="1711752" y="3509945"/>
                </a:cubicBezTo>
                <a:cubicBezTo>
                  <a:pt x="1702325" y="3516230"/>
                  <a:pt x="1692690" y="3522214"/>
                  <a:pt x="1683471" y="3528799"/>
                </a:cubicBezTo>
                <a:cubicBezTo>
                  <a:pt x="1670686" y="3537931"/>
                  <a:pt x="1659019" y="3548644"/>
                  <a:pt x="1645764" y="3557079"/>
                </a:cubicBezTo>
                <a:cubicBezTo>
                  <a:pt x="1624391" y="3570680"/>
                  <a:pt x="1602435" y="3583457"/>
                  <a:pt x="1579776" y="3594787"/>
                </a:cubicBezTo>
                <a:cubicBezTo>
                  <a:pt x="1570889" y="3599231"/>
                  <a:pt x="1561185" y="3602011"/>
                  <a:pt x="1551496" y="3604213"/>
                </a:cubicBezTo>
                <a:cubicBezTo>
                  <a:pt x="1492001" y="3617735"/>
                  <a:pt x="1431882" y="3628400"/>
                  <a:pt x="1372387" y="3641921"/>
                </a:cubicBezTo>
                <a:cubicBezTo>
                  <a:pt x="1362697" y="3644123"/>
                  <a:pt x="1351132" y="3644321"/>
                  <a:pt x="1344106" y="3651347"/>
                </a:cubicBezTo>
                <a:cubicBezTo>
                  <a:pt x="1331150" y="3664303"/>
                  <a:pt x="1327750" y="3684570"/>
                  <a:pt x="1315826" y="3698481"/>
                </a:cubicBezTo>
                <a:cubicBezTo>
                  <a:pt x="1268694" y="3753470"/>
                  <a:pt x="1277334" y="3734618"/>
                  <a:pt x="1287545" y="3717336"/>
                </a:cubicBezTo>
                <a:lnTo>
                  <a:pt x="1289868" y="3713581"/>
                </a:lnTo>
                <a:lnTo>
                  <a:pt x="1290306" y="3712918"/>
                </a:lnTo>
                <a:cubicBezTo>
                  <a:pt x="1299266" y="3699171"/>
                  <a:pt x="1298456" y="3699957"/>
                  <a:pt x="1294651" y="3705848"/>
                </a:cubicBezTo>
                <a:lnTo>
                  <a:pt x="1289868" y="3713581"/>
                </a:lnTo>
                <a:lnTo>
                  <a:pt x="1268692" y="3745615"/>
                </a:lnTo>
                <a:cubicBezTo>
                  <a:pt x="1259265" y="3742473"/>
                  <a:pt x="1248170" y="3742396"/>
                  <a:pt x="1240411" y="3736189"/>
                </a:cubicBezTo>
                <a:cubicBezTo>
                  <a:pt x="1216166" y="3716793"/>
                  <a:pt x="1218837" y="3687599"/>
                  <a:pt x="1212131" y="3660774"/>
                </a:cubicBezTo>
                <a:cubicBezTo>
                  <a:pt x="1209721" y="3651134"/>
                  <a:pt x="1205434" y="3642048"/>
                  <a:pt x="1202704" y="3632494"/>
                </a:cubicBezTo>
                <a:cubicBezTo>
                  <a:pt x="1199145" y="3620037"/>
                  <a:pt x="1199705" y="3606036"/>
                  <a:pt x="1193277" y="3594787"/>
                </a:cubicBezTo>
                <a:cubicBezTo>
                  <a:pt x="1186663" y="3583212"/>
                  <a:pt x="1174424" y="3575933"/>
                  <a:pt x="1164997" y="3566506"/>
                </a:cubicBezTo>
                <a:cubicBezTo>
                  <a:pt x="1142759" y="3599863"/>
                  <a:pt x="1143995" y="3602015"/>
                  <a:pt x="1108436" y="3632494"/>
                </a:cubicBezTo>
                <a:cubicBezTo>
                  <a:pt x="1099834" y="3639867"/>
                  <a:pt x="1089583" y="3645063"/>
                  <a:pt x="1080156" y="3651347"/>
                </a:cubicBezTo>
                <a:cubicBezTo>
                  <a:pt x="1055490" y="3667790"/>
                  <a:pt x="1030347" y="3683544"/>
                  <a:pt x="1004741" y="3698481"/>
                </a:cubicBezTo>
                <a:cubicBezTo>
                  <a:pt x="992603" y="3705562"/>
                  <a:pt x="980365" y="3712891"/>
                  <a:pt x="967034" y="3717335"/>
                </a:cubicBezTo>
                <a:cubicBezTo>
                  <a:pt x="942452" y="3725529"/>
                  <a:pt x="916758" y="3729904"/>
                  <a:pt x="891620" y="3736189"/>
                </a:cubicBezTo>
                <a:cubicBezTo>
                  <a:pt x="879051" y="3733047"/>
                  <a:pt x="864029" y="3734856"/>
                  <a:pt x="853912" y="3726762"/>
                </a:cubicBezTo>
                <a:cubicBezTo>
                  <a:pt x="846153" y="3720554"/>
                  <a:pt x="848930" y="3707369"/>
                  <a:pt x="844486" y="3698481"/>
                </a:cubicBezTo>
                <a:cubicBezTo>
                  <a:pt x="839419" y="3688347"/>
                  <a:pt x="831917" y="3679628"/>
                  <a:pt x="825632" y="3670201"/>
                </a:cubicBezTo>
                <a:lnTo>
                  <a:pt x="769071" y="3689055"/>
                </a:lnTo>
                <a:cubicBezTo>
                  <a:pt x="758323" y="3692638"/>
                  <a:pt x="750218" y="3701624"/>
                  <a:pt x="740791" y="3707908"/>
                </a:cubicBezTo>
                <a:cubicBezTo>
                  <a:pt x="721937" y="3720477"/>
                  <a:pt x="704497" y="3735481"/>
                  <a:pt x="684230" y="3745615"/>
                </a:cubicBezTo>
                <a:cubicBezTo>
                  <a:pt x="608270" y="3783595"/>
                  <a:pt x="681739" y="3719826"/>
                  <a:pt x="618242" y="3783323"/>
                </a:cubicBezTo>
                <a:cubicBezTo>
                  <a:pt x="585884" y="3772537"/>
                  <a:pt x="580791" y="3774151"/>
                  <a:pt x="552255" y="3745615"/>
                </a:cubicBezTo>
                <a:cubicBezTo>
                  <a:pt x="541145" y="3734505"/>
                  <a:pt x="535084" y="3719018"/>
                  <a:pt x="523974" y="3707908"/>
                </a:cubicBezTo>
                <a:cubicBezTo>
                  <a:pt x="515963" y="3699897"/>
                  <a:pt x="504757" y="3695853"/>
                  <a:pt x="495694" y="3689055"/>
                </a:cubicBezTo>
                <a:cubicBezTo>
                  <a:pt x="479598" y="3676983"/>
                  <a:pt x="463448" y="3664881"/>
                  <a:pt x="448560" y="3651347"/>
                </a:cubicBezTo>
                <a:cubicBezTo>
                  <a:pt x="428831" y="3633412"/>
                  <a:pt x="409713" y="3614715"/>
                  <a:pt x="391999" y="3594787"/>
                </a:cubicBezTo>
                <a:cubicBezTo>
                  <a:pt x="384472" y="3586319"/>
                  <a:pt x="381992" y="3573584"/>
                  <a:pt x="373145" y="3566506"/>
                </a:cubicBezTo>
                <a:cubicBezTo>
                  <a:pt x="340620" y="3540486"/>
                  <a:pt x="342346" y="3551322"/>
                  <a:pt x="345448" y="3558531"/>
                </a:cubicBezTo>
                <a:lnTo>
                  <a:pt x="346786" y="3561178"/>
                </a:lnTo>
                <a:lnTo>
                  <a:pt x="340883" y="3551555"/>
                </a:lnTo>
                <a:cubicBezTo>
                  <a:pt x="337552" y="3546305"/>
                  <a:pt x="332766" y="3538930"/>
                  <a:pt x="326011" y="3528799"/>
                </a:cubicBezTo>
                <a:cubicBezTo>
                  <a:pt x="260918" y="3550497"/>
                  <a:pt x="339266" y="3525184"/>
                  <a:pt x="222316" y="3557079"/>
                </a:cubicBezTo>
                <a:cubicBezTo>
                  <a:pt x="212730" y="3559693"/>
                  <a:pt x="202663" y="3561576"/>
                  <a:pt x="194036" y="3566506"/>
                </a:cubicBezTo>
                <a:cubicBezTo>
                  <a:pt x="165822" y="3582629"/>
                  <a:pt x="150334" y="3600781"/>
                  <a:pt x="128048" y="3623067"/>
                </a:cubicBezTo>
                <a:cubicBezTo>
                  <a:pt x="103887" y="3627899"/>
                  <a:pt x="75824" y="3641619"/>
                  <a:pt x="52634" y="3623067"/>
                </a:cubicBezTo>
                <a:cubicBezTo>
                  <a:pt x="43787" y="3615989"/>
                  <a:pt x="40065" y="3604214"/>
                  <a:pt x="33780" y="3594787"/>
                </a:cubicBezTo>
                <a:cubicBezTo>
                  <a:pt x="33780" y="3594787"/>
                  <a:pt x="23646" y="3589366"/>
                  <a:pt x="11509" y="3581942"/>
                </a:cubicBezTo>
                <a:lnTo>
                  <a:pt x="0" y="3573597"/>
                </a:lnTo>
                <a:close/>
              </a:path>
            </a:pathLst>
          </a:custGeom>
          <a:blipFill dpi="0" rotWithShape="1">
            <a:blip r:embed="rId2">
              <a:extLst>
                <a:ext uri="{28A0092B-C50C-407E-A947-70E740481C1C}">
                  <a14:useLocalDpi xmlns:a14="http://schemas.microsoft.com/office/drawing/2010/main" val="0"/>
                </a:ext>
              </a:extLst>
            </a:blip>
            <a:srcRect/>
            <a:stretch>
              <a:fillRect/>
            </a:stretch>
          </a:blip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537165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FB804DA-80AC-4C39-8329-B5A3C3FE85F4}"/>
              </a:ext>
            </a:extLst>
          </p:cNvPr>
          <p:cNvSpPr>
            <a:spLocks noGrp="1"/>
          </p:cNvSpPr>
          <p:nvPr>
            <p:ph type="title"/>
          </p:nvPr>
        </p:nvSpPr>
        <p:spPr/>
        <p:txBody>
          <a:bodyPr/>
          <a:lstStyle/>
          <a:p>
            <a:r>
              <a:rPr lang="en-US" dirty="0"/>
              <a:t>OpenTravel Resources</a:t>
            </a:r>
          </a:p>
        </p:txBody>
      </p:sp>
      <p:pic>
        <p:nvPicPr>
          <p:cNvPr id="4" name="Picture 6" descr="Fotolia_5650951_XS">
            <a:extLst>
              <a:ext uri="{FF2B5EF4-FFF2-40B4-BE49-F238E27FC236}">
                <a16:creationId xmlns="" xmlns:a16="http://schemas.microsoft.com/office/drawing/2014/main" id="{32338E60-4673-41B1-BC99-6B873F75C9E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05955" y="2329473"/>
            <a:ext cx="2980090" cy="2980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264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F25FB0C-0EFC-4F09-B2DD-443D432C18AF}"/>
              </a:ext>
            </a:extLst>
          </p:cNvPr>
          <p:cNvSpPr>
            <a:spLocks noGrp="1"/>
          </p:cNvSpPr>
          <p:nvPr>
            <p:ph type="title"/>
          </p:nvPr>
        </p:nvSpPr>
        <p:spPr/>
        <p:txBody>
          <a:bodyPr/>
          <a:lstStyle/>
          <a:p>
            <a:r>
              <a:rPr lang="en-US" dirty="0"/>
              <a:t>OpenTravel Forum</a:t>
            </a:r>
          </a:p>
        </p:txBody>
      </p:sp>
      <p:pic>
        <p:nvPicPr>
          <p:cNvPr id="4" name="Picture 6">
            <a:extLst>
              <a:ext uri="{FF2B5EF4-FFF2-40B4-BE49-F238E27FC236}">
                <a16:creationId xmlns="" xmlns:a16="http://schemas.microsoft.com/office/drawing/2014/main" id="{8401DC0E-C2DA-41CB-A4DF-D82E8CF55F6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1690688"/>
            <a:ext cx="5513627" cy="435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a:extLst>
              <a:ext uri="{FF2B5EF4-FFF2-40B4-BE49-F238E27FC236}">
                <a16:creationId xmlns="" xmlns:a16="http://schemas.microsoft.com/office/drawing/2014/main" id="{0E914D21-6663-4493-B8E0-EF982F8417D8}"/>
              </a:ext>
            </a:extLst>
          </p:cNvPr>
          <p:cNvSpPr/>
          <p:nvPr/>
        </p:nvSpPr>
        <p:spPr>
          <a:xfrm>
            <a:off x="7296346" y="2158197"/>
            <a:ext cx="4232635" cy="3416320"/>
          </a:xfrm>
          <a:prstGeom prst="rect">
            <a:avLst/>
          </a:prstGeom>
        </p:spPr>
        <p:txBody>
          <a:bodyPr wrap="square">
            <a:spAutoFit/>
          </a:bodyPr>
          <a:lstStyle/>
          <a:p>
            <a:pPr>
              <a:spcBef>
                <a:spcPct val="0"/>
              </a:spcBef>
              <a:buFontTx/>
              <a:buNone/>
            </a:pPr>
            <a:r>
              <a:rPr lang="en-US" altLang="en-US" sz="2400" b="1" dirty="0">
                <a:solidFill>
                  <a:srgbClr val="C00000"/>
                </a:solidFill>
                <a:latin typeface="+mj-lt"/>
                <a:cs typeface="Arial" charset="0"/>
              </a:rPr>
              <a:t>An extensive web-based discussion forum, useful for</a:t>
            </a:r>
          </a:p>
          <a:p>
            <a:pPr lvl="1">
              <a:spcBef>
                <a:spcPct val="0"/>
              </a:spcBef>
            </a:pPr>
            <a:r>
              <a:rPr lang="en-US" altLang="en-US" sz="2400" b="1" dirty="0">
                <a:solidFill>
                  <a:srgbClr val="C00000"/>
                </a:solidFill>
                <a:latin typeface="+mj-lt"/>
                <a:cs typeface="Arial" charset="0"/>
              </a:rPr>
              <a:t>- asking questions</a:t>
            </a:r>
          </a:p>
          <a:p>
            <a:pPr lvl="1">
              <a:spcBef>
                <a:spcPct val="0"/>
              </a:spcBef>
            </a:pPr>
            <a:r>
              <a:rPr lang="en-US" altLang="en-US" sz="2400" b="1" dirty="0">
                <a:solidFill>
                  <a:srgbClr val="C00000"/>
                </a:solidFill>
                <a:latin typeface="+mj-lt"/>
                <a:cs typeface="Arial" charset="0"/>
              </a:rPr>
              <a:t>- accessing documentation</a:t>
            </a:r>
          </a:p>
          <a:p>
            <a:pPr lvl="1">
              <a:spcBef>
                <a:spcPct val="0"/>
              </a:spcBef>
            </a:pPr>
            <a:r>
              <a:rPr lang="en-US" altLang="en-US" sz="2400" b="1" dirty="0">
                <a:solidFill>
                  <a:srgbClr val="C00000"/>
                </a:solidFill>
                <a:latin typeface="+mj-lt"/>
                <a:cs typeface="Arial" charset="0"/>
              </a:rPr>
              <a:t>- subscribing to lists</a:t>
            </a:r>
          </a:p>
          <a:p>
            <a:pPr lvl="1">
              <a:spcBef>
                <a:spcPct val="0"/>
              </a:spcBef>
            </a:pPr>
            <a:r>
              <a:rPr lang="en-US" altLang="en-US" sz="2400" b="1" dirty="0">
                <a:solidFill>
                  <a:srgbClr val="C00000"/>
                </a:solidFill>
                <a:latin typeface="+mj-lt"/>
                <a:cs typeface="Arial" charset="0"/>
              </a:rPr>
              <a:t>- seeing tools and products</a:t>
            </a:r>
          </a:p>
          <a:p>
            <a:pPr>
              <a:spcBef>
                <a:spcPct val="0"/>
              </a:spcBef>
              <a:buFontTx/>
              <a:buNone/>
            </a:pPr>
            <a:endParaRPr lang="en-US" altLang="en-US" sz="2400" b="1" dirty="0">
              <a:solidFill>
                <a:srgbClr val="C00000"/>
              </a:solidFill>
              <a:latin typeface="+mj-lt"/>
              <a:cs typeface="Arial" charset="0"/>
            </a:endParaRPr>
          </a:p>
          <a:p>
            <a:pPr>
              <a:spcBef>
                <a:spcPct val="0"/>
              </a:spcBef>
              <a:buFontTx/>
              <a:buNone/>
            </a:pPr>
            <a:r>
              <a:rPr lang="en-US" altLang="en-US" sz="2400" b="1" dirty="0">
                <a:solidFill>
                  <a:srgbClr val="C00000"/>
                </a:solidFill>
                <a:latin typeface="+mj-lt"/>
                <a:cs typeface="Arial" charset="0"/>
              </a:rPr>
              <a:t>Topics moderated by OpenTravel professionals. </a:t>
            </a:r>
          </a:p>
        </p:txBody>
      </p:sp>
    </p:spTree>
    <p:extLst>
      <p:ext uri="{BB962C8B-B14F-4D97-AF65-F5344CB8AC3E}">
        <p14:creationId xmlns:p14="http://schemas.microsoft.com/office/powerpoint/2010/main" val="24778041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FE01370-62B3-49AE-A6D7-3B0B4EC5936A}"/>
              </a:ext>
            </a:extLst>
          </p:cNvPr>
          <p:cNvSpPr>
            <a:spLocks noGrp="1"/>
          </p:cNvSpPr>
          <p:nvPr>
            <p:ph type="title"/>
          </p:nvPr>
        </p:nvSpPr>
        <p:spPr/>
        <p:txBody>
          <a:bodyPr/>
          <a:lstStyle/>
          <a:p>
            <a:r>
              <a:rPr lang="en-US" dirty="0"/>
              <a:t>OpenTravel Website</a:t>
            </a:r>
          </a:p>
        </p:txBody>
      </p:sp>
      <p:sp>
        <p:nvSpPr>
          <p:cNvPr id="3" name="Content Placeholder 2">
            <a:extLst>
              <a:ext uri="{FF2B5EF4-FFF2-40B4-BE49-F238E27FC236}">
                <a16:creationId xmlns="" xmlns:a16="http://schemas.microsoft.com/office/drawing/2014/main" id="{2C1FECBA-62F3-4C11-BB59-041E998373CA}"/>
              </a:ext>
            </a:extLst>
          </p:cNvPr>
          <p:cNvSpPr>
            <a:spLocks noGrp="1"/>
          </p:cNvSpPr>
          <p:nvPr>
            <p:ph idx="1"/>
          </p:nvPr>
        </p:nvSpPr>
        <p:spPr>
          <a:xfrm>
            <a:off x="6947555" y="2276679"/>
            <a:ext cx="4185501" cy="3556484"/>
          </a:xfrm>
          <a:ln>
            <a:noFill/>
          </a:ln>
        </p:spPr>
        <p:txBody>
          <a:bodyPr/>
          <a:lstStyle/>
          <a:p>
            <a:pPr>
              <a:spcBef>
                <a:spcPct val="0"/>
              </a:spcBef>
            </a:pPr>
            <a:r>
              <a:rPr lang="en-US" altLang="en-US" b="1" dirty="0">
                <a:solidFill>
                  <a:srgbClr val="C00000"/>
                </a:solidFill>
                <a:latin typeface="Arial" charset="0"/>
                <a:cs typeface="Arial" charset="0"/>
              </a:rPr>
              <a:t> </a:t>
            </a:r>
            <a:r>
              <a:rPr lang="en-US" altLang="en-US" sz="2400" b="1" dirty="0">
                <a:solidFill>
                  <a:srgbClr val="C00000"/>
                </a:solidFill>
                <a:latin typeface="+mj-lt"/>
                <a:cs typeface="Arial" charset="0"/>
              </a:rPr>
              <a:t>Download the OpenTravel Specifications</a:t>
            </a:r>
          </a:p>
          <a:p>
            <a:pPr>
              <a:spcBef>
                <a:spcPct val="0"/>
              </a:spcBef>
            </a:pPr>
            <a:endParaRPr lang="en-US" altLang="en-US" sz="2400" b="1" dirty="0">
              <a:solidFill>
                <a:srgbClr val="C00000"/>
              </a:solidFill>
              <a:latin typeface="+mj-lt"/>
              <a:cs typeface="Arial" charset="0"/>
            </a:endParaRPr>
          </a:p>
          <a:p>
            <a:pPr>
              <a:spcBef>
                <a:spcPct val="0"/>
              </a:spcBef>
            </a:pPr>
            <a:r>
              <a:rPr lang="en-US" altLang="en-US" sz="2400" b="1" dirty="0">
                <a:solidFill>
                  <a:srgbClr val="C00000"/>
                </a:solidFill>
                <a:latin typeface="+mj-lt"/>
                <a:cs typeface="Arial" charset="0"/>
              </a:rPr>
              <a:t> Submit Comments</a:t>
            </a:r>
          </a:p>
          <a:p>
            <a:pPr>
              <a:spcBef>
                <a:spcPct val="0"/>
              </a:spcBef>
            </a:pPr>
            <a:endParaRPr lang="en-US" altLang="en-US" sz="2400" b="1" dirty="0">
              <a:solidFill>
                <a:srgbClr val="C00000"/>
              </a:solidFill>
              <a:latin typeface="+mj-lt"/>
              <a:cs typeface="Arial" charset="0"/>
            </a:endParaRPr>
          </a:p>
          <a:p>
            <a:pPr>
              <a:spcBef>
                <a:spcPct val="0"/>
              </a:spcBef>
            </a:pPr>
            <a:r>
              <a:rPr lang="en-US" altLang="en-US" sz="2400" b="1" dirty="0">
                <a:solidFill>
                  <a:srgbClr val="C00000"/>
                </a:solidFill>
                <a:latin typeface="+mj-lt"/>
                <a:cs typeface="Arial" charset="0"/>
              </a:rPr>
              <a:t> Stay current with OpenTravel news and events</a:t>
            </a:r>
          </a:p>
          <a:p>
            <a:pPr>
              <a:spcBef>
                <a:spcPct val="0"/>
              </a:spcBef>
            </a:pPr>
            <a:endParaRPr lang="en-US" altLang="en-US" sz="2400" b="1" dirty="0">
              <a:solidFill>
                <a:srgbClr val="C00000"/>
              </a:solidFill>
              <a:latin typeface="+mj-lt"/>
              <a:cs typeface="Arial" charset="0"/>
            </a:endParaRPr>
          </a:p>
          <a:p>
            <a:pPr>
              <a:spcBef>
                <a:spcPct val="0"/>
              </a:spcBef>
            </a:pPr>
            <a:r>
              <a:rPr lang="en-US" altLang="en-US" sz="2400" b="1" dirty="0">
                <a:solidFill>
                  <a:srgbClr val="C00000"/>
                </a:solidFill>
                <a:latin typeface="+mj-lt"/>
                <a:cs typeface="Arial" charset="0"/>
              </a:rPr>
              <a:t> Link to Resources</a:t>
            </a:r>
          </a:p>
          <a:p>
            <a:pPr>
              <a:spcBef>
                <a:spcPct val="0"/>
              </a:spcBef>
            </a:pPr>
            <a:endParaRPr lang="en-US" altLang="en-US" sz="2400" dirty="0">
              <a:solidFill>
                <a:srgbClr val="0070C0"/>
              </a:solidFill>
              <a:latin typeface="+mj-lt"/>
              <a:cs typeface="Arial" charset="0"/>
            </a:endParaRPr>
          </a:p>
          <a:p>
            <a:endParaRPr lang="en-US" dirty="0">
              <a:solidFill>
                <a:srgbClr val="0070C0"/>
              </a:solidFill>
            </a:endParaRPr>
          </a:p>
        </p:txBody>
      </p:sp>
      <p:sp>
        <p:nvSpPr>
          <p:cNvPr id="15" name="Freeform: Shape 14">
            <a:extLst>
              <a:ext uri="{FF2B5EF4-FFF2-40B4-BE49-F238E27FC236}">
                <a16:creationId xmlns="" xmlns:a16="http://schemas.microsoft.com/office/drawing/2014/main" id="{62EAF848-1A23-4CCA-BB3A-7197F2E7FBDA}"/>
              </a:ext>
            </a:extLst>
          </p:cNvPr>
          <p:cNvSpPr/>
          <p:nvPr/>
        </p:nvSpPr>
        <p:spPr>
          <a:xfrm>
            <a:off x="942680" y="1989056"/>
            <a:ext cx="5071916" cy="3912123"/>
          </a:xfrm>
          <a:custGeom>
            <a:avLst/>
            <a:gdLst>
              <a:gd name="connsiteX0" fmla="*/ 0 w 5071916"/>
              <a:gd name="connsiteY0" fmla="*/ 3883843 h 3912123"/>
              <a:gd name="connsiteX1" fmla="*/ 11076 w 5071916"/>
              <a:gd name="connsiteY1" fmla="*/ 3912123 h 3912123"/>
              <a:gd name="connsiteX2" fmla="*/ 0 w 5071916"/>
              <a:gd name="connsiteY2" fmla="*/ 3912123 h 3912123"/>
              <a:gd name="connsiteX3" fmla="*/ 3801801 w 5071916"/>
              <a:gd name="connsiteY3" fmla="*/ 3766073 h 3912123"/>
              <a:gd name="connsiteX4" fmla="*/ 3802513 w 5071916"/>
              <a:gd name="connsiteY4" fmla="*/ 3766953 h 3912123"/>
              <a:gd name="connsiteX5" fmla="*/ 3802780 w 5071916"/>
              <a:gd name="connsiteY5" fmla="*/ 3767321 h 3912123"/>
              <a:gd name="connsiteX6" fmla="*/ 1978479 w 5071916"/>
              <a:gd name="connsiteY6" fmla="*/ 3699050 h 3912123"/>
              <a:gd name="connsiteX7" fmla="*/ 1976622 w 5071916"/>
              <a:gd name="connsiteY7" fmla="*/ 3700945 h 3912123"/>
              <a:gd name="connsiteX8" fmla="*/ 1977487 w 5071916"/>
              <a:gd name="connsiteY8" fmla="*/ 3700017 h 3912123"/>
              <a:gd name="connsiteX9" fmla="*/ 1837473 w 5071916"/>
              <a:gd name="connsiteY9" fmla="*/ 3673800 h 3912123"/>
              <a:gd name="connsiteX10" fmla="*/ 1838588 w 5071916"/>
              <a:gd name="connsiteY10" fmla="*/ 3674295 h 3912123"/>
              <a:gd name="connsiteX11" fmla="*/ 1838995 w 5071916"/>
              <a:gd name="connsiteY11" fmla="*/ 3674532 h 3912123"/>
              <a:gd name="connsiteX12" fmla="*/ 0 w 5071916"/>
              <a:gd name="connsiteY12" fmla="*/ 0 h 3912123"/>
              <a:gd name="connsiteX13" fmla="*/ 4979042 w 5071916"/>
              <a:gd name="connsiteY13" fmla="*/ 0 h 3912123"/>
              <a:gd name="connsiteX14" fmla="*/ 4994308 w 5071916"/>
              <a:gd name="connsiteY14" fmla="*/ 14447 h 3912123"/>
              <a:gd name="connsiteX15" fmla="*/ 5015240 w 5071916"/>
              <a:gd name="connsiteY15" fmla="*/ 26852 h 3912123"/>
              <a:gd name="connsiteX16" fmla="*/ 4986959 w 5071916"/>
              <a:gd name="connsiteY16" fmla="*/ 83413 h 3912123"/>
              <a:gd name="connsiteX17" fmla="*/ 4958679 w 5071916"/>
              <a:gd name="connsiteY17" fmla="*/ 102267 h 3912123"/>
              <a:gd name="connsiteX18" fmla="*/ 4883265 w 5071916"/>
              <a:gd name="connsiteY18" fmla="*/ 130547 h 3912123"/>
              <a:gd name="connsiteX19" fmla="*/ 4873838 w 5071916"/>
              <a:gd name="connsiteY19" fmla="*/ 158827 h 3912123"/>
              <a:gd name="connsiteX20" fmla="*/ 4902118 w 5071916"/>
              <a:gd name="connsiteY20" fmla="*/ 177681 h 3912123"/>
              <a:gd name="connsiteX21" fmla="*/ 4958679 w 5071916"/>
              <a:gd name="connsiteY21" fmla="*/ 196535 h 3912123"/>
              <a:gd name="connsiteX22" fmla="*/ 4977533 w 5071916"/>
              <a:gd name="connsiteY22" fmla="*/ 224815 h 3912123"/>
              <a:gd name="connsiteX23" fmla="*/ 4968106 w 5071916"/>
              <a:gd name="connsiteY23" fmla="*/ 253095 h 3912123"/>
              <a:gd name="connsiteX24" fmla="*/ 4949252 w 5071916"/>
              <a:gd name="connsiteY24" fmla="*/ 300229 h 3912123"/>
              <a:gd name="connsiteX25" fmla="*/ 4939825 w 5071916"/>
              <a:gd name="connsiteY25" fmla="*/ 337937 h 3912123"/>
              <a:gd name="connsiteX26" fmla="*/ 4930399 w 5071916"/>
              <a:gd name="connsiteY26" fmla="*/ 366217 h 3912123"/>
              <a:gd name="connsiteX27" fmla="*/ 4911545 w 5071916"/>
              <a:gd name="connsiteY27" fmla="*/ 441632 h 3912123"/>
              <a:gd name="connsiteX28" fmla="*/ 4930399 w 5071916"/>
              <a:gd name="connsiteY28" fmla="*/ 469912 h 3912123"/>
              <a:gd name="connsiteX29" fmla="*/ 4920972 w 5071916"/>
              <a:gd name="connsiteY29" fmla="*/ 498192 h 3912123"/>
              <a:gd name="connsiteX30" fmla="*/ 4892691 w 5071916"/>
              <a:gd name="connsiteY30" fmla="*/ 526473 h 3912123"/>
              <a:gd name="connsiteX31" fmla="*/ 4873838 w 5071916"/>
              <a:gd name="connsiteY31" fmla="*/ 554753 h 3912123"/>
              <a:gd name="connsiteX32" fmla="*/ 4958679 w 5071916"/>
              <a:gd name="connsiteY32" fmla="*/ 611314 h 3912123"/>
              <a:gd name="connsiteX33" fmla="*/ 4968106 w 5071916"/>
              <a:gd name="connsiteY33" fmla="*/ 667875 h 3912123"/>
              <a:gd name="connsiteX34" fmla="*/ 4939825 w 5071916"/>
              <a:gd name="connsiteY34" fmla="*/ 696155 h 3912123"/>
              <a:gd name="connsiteX35" fmla="*/ 4911545 w 5071916"/>
              <a:gd name="connsiteY35" fmla="*/ 715009 h 3912123"/>
              <a:gd name="connsiteX36" fmla="*/ 4902118 w 5071916"/>
              <a:gd name="connsiteY36" fmla="*/ 762143 h 3912123"/>
              <a:gd name="connsiteX37" fmla="*/ 4911545 w 5071916"/>
              <a:gd name="connsiteY37" fmla="*/ 790423 h 3912123"/>
              <a:gd name="connsiteX38" fmla="*/ 4939825 w 5071916"/>
              <a:gd name="connsiteY38" fmla="*/ 799850 h 3912123"/>
              <a:gd name="connsiteX39" fmla="*/ 4968106 w 5071916"/>
              <a:gd name="connsiteY39" fmla="*/ 865838 h 3912123"/>
              <a:gd name="connsiteX40" fmla="*/ 4949252 w 5071916"/>
              <a:gd name="connsiteY40" fmla="*/ 894118 h 3912123"/>
              <a:gd name="connsiteX41" fmla="*/ 4939825 w 5071916"/>
              <a:gd name="connsiteY41" fmla="*/ 941252 h 3912123"/>
              <a:gd name="connsiteX42" fmla="*/ 4958679 w 5071916"/>
              <a:gd name="connsiteY42" fmla="*/ 997813 h 3912123"/>
              <a:gd name="connsiteX43" fmla="*/ 4949252 w 5071916"/>
              <a:gd name="connsiteY43" fmla="*/ 1129788 h 3912123"/>
              <a:gd name="connsiteX44" fmla="*/ 4920972 w 5071916"/>
              <a:gd name="connsiteY44" fmla="*/ 1148642 h 3912123"/>
              <a:gd name="connsiteX45" fmla="*/ 4836131 w 5071916"/>
              <a:gd name="connsiteY45" fmla="*/ 1186349 h 3912123"/>
              <a:gd name="connsiteX46" fmla="*/ 4807850 w 5071916"/>
              <a:gd name="connsiteY46" fmla="*/ 1195776 h 3912123"/>
              <a:gd name="connsiteX47" fmla="*/ 4770143 w 5071916"/>
              <a:gd name="connsiteY47" fmla="*/ 1214629 h 3912123"/>
              <a:gd name="connsiteX48" fmla="*/ 4732436 w 5071916"/>
              <a:gd name="connsiteY48" fmla="*/ 1224056 h 3912123"/>
              <a:gd name="connsiteX49" fmla="*/ 4760716 w 5071916"/>
              <a:gd name="connsiteY49" fmla="*/ 1233483 h 3912123"/>
              <a:gd name="connsiteX50" fmla="*/ 4883265 w 5071916"/>
              <a:gd name="connsiteY50" fmla="*/ 1252337 h 3912123"/>
              <a:gd name="connsiteX51" fmla="*/ 4911545 w 5071916"/>
              <a:gd name="connsiteY51" fmla="*/ 1261764 h 3912123"/>
              <a:gd name="connsiteX52" fmla="*/ 4958679 w 5071916"/>
              <a:gd name="connsiteY52" fmla="*/ 1271190 h 3912123"/>
              <a:gd name="connsiteX53" fmla="*/ 4977533 w 5071916"/>
              <a:gd name="connsiteY53" fmla="*/ 1318324 h 3912123"/>
              <a:gd name="connsiteX54" fmla="*/ 4958679 w 5071916"/>
              <a:gd name="connsiteY54" fmla="*/ 1384312 h 3912123"/>
              <a:gd name="connsiteX55" fmla="*/ 4939825 w 5071916"/>
              <a:gd name="connsiteY55" fmla="*/ 1450300 h 3912123"/>
              <a:gd name="connsiteX56" fmla="*/ 4911545 w 5071916"/>
              <a:gd name="connsiteY56" fmla="*/ 1469153 h 3912123"/>
              <a:gd name="connsiteX57" fmla="*/ 4883265 w 5071916"/>
              <a:gd name="connsiteY57" fmla="*/ 1488007 h 3912123"/>
              <a:gd name="connsiteX58" fmla="*/ 4817277 w 5071916"/>
              <a:gd name="connsiteY58" fmla="*/ 1572848 h 3912123"/>
              <a:gd name="connsiteX59" fmla="*/ 4836131 w 5071916"/>
              <a:gd name="connsiteY59" fmla="*/ 1601128 h 3912123"/>
              <a:gd name="connsiteX60" fmla="*/ 4883265 w 5071916"/>
              <a:gd name="connsiteY60" fmla="*/ 1638836 h 3912123"/>
              <a:gd name="connsiteX61" fmla="*/ 4826704 w 5071916"/>
              <a:gd name="connsiteY61" fmla="*/ 1667116 h 3912123"/>
              <a:gd name="connsiteX62" fmla="*/ 4798423 w 5071916"/>
              <a:gd name="connsiteY62" fmla="*/ 1695396 h 3912123"/>
              <a:gd name="connsiteX63" fmla="*/ 4770143 w 5071916"/>
              <a:gd name="connsiteY63" fmla="*/ 1704823 h 3912123"/>
              <a:gd name="connsiteX64" fmla="*/ 4788997 w 5071916"/>
              <a:gd name="connsiteY64" fmla="*/ 1733104 h 3912123"/>
              <a:gd name="connsiteX65" fmla="*/ 4817277 w 5071916"/>
              <a:gd name="connsiteY65" fmla="*/ 1751957 h 3912123"/>
              <a:gd name="connsiteX66" fmla="*/ 4892691 w 5071916"/>
              <a:gd name="connsiteY66" fmla="*/ 1780238 h 3912123"/>
              <a:gd name="connsiteX67" fmla="*/ 4911545 w 5071916"/>
              <a:gd name="connsiteY67" fmla="*/ 1817945 h 3912123"/>
              <a:gd name="connsiteX68" fmla="*/ 4892691 w 5071916"/>
              <a:gd name="connsiteY68" fmla="*/ 1846225 h 3912123"/>
              <a:gd name="connsiteX69" fmla="*/ 4836131 w 5071916"/>
              <a:gd name="connsiteY69" fmla="*/ 1874506 h 3912123"/>
              <a:gd name="connsiteX70" fmla="*/ 4807850 w 5071916"/>
              <a:gd name="connsiteY70" fmla="*/ 1893359 h 3912123"/>
              <a:gd name="connsiteX71" fmla="*/ 4779570 w 5071916"/>
              <a:gd name="connsiteY71" fmla="*/ 1902786 h 3912123"/>
              <a:gd name="connsiteX72" fmla="*/ 4760716 w 5071916"/>
              <a:gd name="connsiteY72" fmla="*/ 1931067 h 3912123"/>
              <a:gd name="connsiteX73" fmla="*/ 4920972 w 5071916"/>
              <a:gd name="connsiteY73" fmla="*/ 1949920 h 3912123"/>
              <a:gd name="connsiteX74" fmla="*/ 4958679 w 5071916"/>
              <a:gd name="connsiteY74" fmla="*/ 1978201 h 3912123"/>
              <a:gd name="connsiteX75" fmla="*/ 4920972 w 5071916"/>
              <a:gd name="connsiteY75" fmla="*/ 2025335 h 3912123"/>
              <a:gd name="connsiteX76" fmla="*/ 4902118 w 5071916"/>
              <a:gd name="connsiteY76" fmla="*/ 2063042 h 3912123"/>
              <a:gd name="connsiteX77" fmla="*/ 4892691 w 5071916"/>
              <a:gd name="connsiteY77" fmla="*/ 2100749 h 3912123"/>
              <a:gd name="connsiteX78" fmla="*/ 4892691 w 5071916"/>
              <a:gd name="connsiteY78" fmla="*/ 2317566 h 3912123"/>
              <a:gd name="connsiteX79" fmla="*/ 4949252 w 5071916"/>
              <a:gd name="connsiteY79" fmla="*/ 2345846 h 3912123"/>
              <a:gd name="connsiteX80" fmla="*/ 4996386 w 5071916"/>
              <a:gd name="connsiteY80" fmla="*/ 2374126 h 3912123"/>
              <a:gd name="connsiteX81" fmla="*/ 4968106 w 5071916"/>
              <a:gd name="connsiteY81" fmla="*/ 2383553 h 3912123"/>
              <a:gd name="connsiteX82" fmla="*/ 4958679 w 5071916"/>
              <a:gd name="connsiteY82" fmla="*/ 2411834 h 3912123"/>
              <a:gd name="connsiteX83" fmla="*/ 4902118 w 5071916"/>
              <a:gd name="connsiteY83" fmla="*/ 2449541 h 3912123"/>
              <a:gd name="connsiteX84" fmla="*/ 4892691 w 5071916"/>
              <a:gd name="connsiteY84" fmla="*/ 2515528 h 3912123"/>
              <a:gd name="connsiteX85" fmla="*/ 4920972 w 5071916"/>
              <a:gd name="connsiteY85" fmla="*/ 2524955 h 3912123"/>
              <a:gd name="connsiteX86" fmla="*/ 4986959 w 5071916"/>
              <a:gd name="connsiteY86" fmla="*/ 2600370 h 3912123"/>
              <a:gd name="connsiteX87" fmla="*/ 4958679 w 5071916"/>
              <a:gd name="connsiteY87" fmla="*/ 2619223 h 3912123"/>
              <a:gd name="connsiteX88" fmla="*/ 4902118 w 5071916"/>
              <a:gd name="connsiteY88" fmla="*/ 2741772 h 3912123"/>
              <a:gd name="connsiteX89" fmla="*/ 4930399 w 5071916"/>
              <a:gd name="connsiteY89" fmla="*/ 2760625 h 3912123"/>
              <a:gd name="connsiteX90" fmla="*/ 4977533 w 5071916"/>
              <a:gd name="connsiteY90" fmla="*/ 2873747 h 3912123"/>
              <a:gd name="connsiteX91" fmla="*/ 4968106 w 5071916"/>
              <a:gd name="connsiteY91" fmla="*/ 2902027 h 3912123"/>
              <a:gd name="connsiteX92" fmla="*/ 4911545 w 5071916"/>
              <a:gd name="connsiteY92" fmla="*/ 2968015 h 3912123"/>
              <a:gd name="connsiteX93" fmla="*/ 4854984 w 5071916"/>
              <a:gd name="connsiteY93" fmla="*/ 3024576 h 3912123"/>
              <a:gd name="connsiteX94" fmla="*/ 5062374 w 5071916"/>
              <a:gd name="connsiteY94" fmla="*/ 3062283 h 3912123"/>
              <a:gd name="connsiteX95" fmla="*/ 5043520 w 5071916"/>
              <a:gd name="connsiteY95" fmla="*/ 3090564 h 3912123"/>
              <a:gd name="connsiteX96" fmla="*/ 5015240 w 5071916"/>
              <a:gd name="connsiteY96" fmla="*/ 3109417 h 3912123"/>
              <a:gd name="connsiteX97" fmla="*/ 4977533 w 5071916"/>
              <a:gd name="connsiteY97" fmla="*/ 3137698 h 3912123"/>
              <a:gd name="connsiteX98" fmla="*/ 4911545 w 5071916"/>
              <a:gd name="connsiteY98" fmla="*/ 3175405 h 3912123"/>
              <a:gd name="connsiteX99" fmla="*/ 4883265 w 5071916"/>
              <a:gd name="connsiteY99" fmla="*/ 3203685 h 3912123"/>
              <a:gd name="connsiteX100" fmla="*/ 4817277 w 5071916"/>
              <a:gd name="connsiteY100" fmla="*/ 3241392 h 3912123"/>
              <a:gd name="connsiteX101" fmla="*/ 4807850 w 5071916"/>
              <a:gd name="connsiteY101" fmla="*/ 3269673 h 3912123"/>
              <a:gd name="connsiteX102" fmla="*/ 4826704 w 5071916"/>
              <a:gd name="connsiteY102" fmla="*/ 3297953 h 3912123"/>
              <a:gd name="connsiteX103" fmla="*/ 4892691 w 5071916"/>
              <a:gd name="connsiteY103" fmla="*/ 3345087 h 3912123"/>
              <a:gd name="connsiteX104" fmla="*/ 4977533 w 5071916"/>
              <a:gd name="connsiteY104" fmla="*/ 3411075 h 3912123"/>
              <a:gd name="connsiteX105" fmla="*/ 5005813 w 5071916"/>
              <a:gd name="connsiteY105" fmla="*/ 3439355 h 3912123"/>
              <a:gd name="connsiteX106" fmla="*/ 4977533 w 5071916"/>
              <a:gd name="connsiteY106" fmla="*/ 3448782 h 3912123"/>
              <a:gd name="connsiteX107" fmla="*/ 4949252 w 5071916"/>
              <a:gd name="connsiteY107" fmla="*/ 3486489 h 3912123"/>
              <a:gd name="connsiteX108" fmla="*/ 5005813 w 5071916"/>
              <a:gd name="connsiteY108" fmla="*/ 3524196 h 3912123"/>
              <a:gd name="connsiteX109" fmla="*/ 5015240 w 5071916"/>
              <a:gd name="connsiteY109" fmla="*/ 3552477 h 3912123"/>
              <a:gd name="connsiteX110" fmla="*/ 4996386 w 5071916"/>
              <a:gd name="connsiteY110" fmla="*/ 3580757 h 3912123"/>
              <a:gd name="connsiteX111" fmla="*/ 4968106 w 5071916"/>
              <a:gd name="connsiteY111" fmla="*/ 3599611 h 3912123"/>
              <a:gd name="connsiteX112" fmla="*/ 4977533 w 5071916"/>
              <a:gd name="connsiteY112" fmla="*/ 3627891 h 3912123"/>
              <a:gd name="connsiteX113" fmla="*/ 5005813 w 5071916"/>
              <a:gd name="connsiteY113" fmla="*/ 3637318 h 3912123"/>
              <a:gd name="connsiteX114" fmla="*/ 4977533 w 5071916"/>
              <a:gd name="connsiteY114" fmla="*/ 3703306 h 3912123"/>
              <a:gd name="connsiteX115" fmla="*/ 4949252 w 5071916"/>
              <a:gd name="connsiteY115" fmla="*/ 3722159 h 3912123"/>
              <a:gd name="connsiteX116" fmla="*/ 4939070 w 5071916"/>
              <a:gd name="connsiteY116" fmla="*/ 3760395 h 3912123"/>
              <a:gd name="connsiteX117" fmla="*/ 4935864 w 5071916"/>
              <a:gd name="connsiteY117" fmla="*/ 3753652 h 3912123"/>
              <a:gd name="connsiteX118" fmla="*/ 4925385 w 5071916"/>
              <a:gd name="connsiteY118" fmla="*/ 3723587 h 3912123"/>
              <a:gd name="connsiteX119" fmla="*/ 4905565 w 5071916"/>
              <a:gd name="connsiteY119" fmla="*/ 3695307 h 3912123"/>
              <a:gd name="connsiteX120" fmla="*/ 4865924 w 5071916"/>
              <a:gd name="connsiteY120" fmla="*/ 3751867 h 3912123"/>
              <a:gd name="connsiteX121" fmla="*/ 4816373 w 5071916"/>
              <a:gd name="connsiteY121" fmla="*/ 3808428 h 3912123"/>
              <a:gd name="connsiteX122" fmla="*/ 4786642 w 5071916"/>
              <a:gd name="connsiteY122" fmla="*/ 3789575 h 3912123"/>
              <a:gd name="connsiteX123" fmla="*/ 4756911 w 5071916"/>
              <a:gd name="connsiteY123" fmla="*/ 3808428 h 3912123"/>
              <a:gd name="connsiteX124" fmla="*/ 4628079 w 5071916"/>
              <a:gd name="connsiteY124" fmla="*/ 3836709 h 3912123"/>
              <a:gd name="connsiteX125" fmla="*/ 4578528 w 5071916"/>
              <a:gd name="connsiteY125" fmla="*/ 3799001 h 3912123"/>
              <a:gd name="connsiteX126" fmla="*/ 4548796 w 5071916"/>
              <a:gd name="connsiteY126" fmla="*/ 3808428 h 3912123"/>
              <a:gd name="connsiteX127" fmla="*/ 4528976 w 5071916"/>
              <a:gd name="connsiteY127" fmla="*/ 3780148 h 3912123"/>
              <a:gd name="connsiteX128" fmla="*/ 4509156 w 5071916"/>
              <a:gd name="connsiteY128" fmla="*/ 3742441 h 3912123"/>
              <a:gd name="connsiteX129" fmla="*/ 4479425 w 5071916"/>
              <a:gd name="connsiteY129" fmla="*/ 3733014 h 3912123"/>
              <a:gd name="connsiteX130" fmla="*/ 4459604 w 5071916"/>
              <a:gd name="connsiteY130" fmla="*/ 3761294 h 3912123"/>
              <a:gd name="connsiteX131" fmla="*/ 4390232 w 5071916"/>
              <a:gd name="connsiteY131" fmla="*/ 3799001 h 3912123"/>
              <a:gd name="connsiteX132" fmla="*/ 4360502 w 5071916"/>
              <a:gd name="connsiteY132" fmla="*/ 3780148 h 3912123"/>
              <a:gd name="connsiteX133" fmla="*/ 4241579 w 5071916"/>
              <a:gd name="connsiteY133" fmla="*/ 3780148 h 3912123"/>
              <a:gd name="connsiteX134" fmla="*/ 4211849 w 5071916"/>
              <a:gd name="connsiteY134" fmla="*/ 3761294 h 3912123"/>
              <a:gd name="connsiteX135" fmla="*/ 4182118 w 5071916"/>
              <a:gd name="connsiteY135" fmla="*/ 3827282 h 3912123"/>
              <a:gd name="connsiteX136" fmla="*/ 4172208 w 5071916"/>
              <a:gd name="connsiteY136" fmla="*/ 3855562 h 3912123"/>
              <a:gd name="connsiteX137" fmla="*/ 4142477 w 5071916"/>
              <a:gd name="connsiteY137" fmla="*/ 3874416 h 3912123"/>
              <a:gd name="connsiteX138" fmla="*/ 4053285 w 5071916"/>
              <a:gd name="connsiteY138" fmla="*/ 3827282 h 3912123"/>
              <a:gd name="connsiteX139" fmla="*/ 3964093 w 5071916"/>
              <a:gd name="connsiteY139" fmla="*/ 3761294 h 3912123"/>
              <a:gd name="connsiteX140" fmla="*/ 3924452 w 5071916"/>
              <a:gd name="connsiteY140" fmla="*/ 3751867 h 3912123"/>
              <a:gd name="connsiteX141" fmla="*/ 3894721 w 5071916"/>
              <a:gd name="connsiteY141" fmla="*/ 3770721 h 3912123"/>
              <a:gd name="connsiteX142" fmla="*/ 3835259 w 5071916"/>
              <a:gd name="connsiteY142" fmla="*/ 3827282 h 3912123"/>
              <a:gd name="connsiteX143" fmla="*/ 3825350 w 5071916"/>
              <a:gd name="connsiteY143" fmla="*/ 3799001 h 3912123"/>
              <a:gd name="connsiteX144" fmla="*/ 3809449 w 5071916"/>
              <a:gd name="connsiteY144" fmla="*/ 3776507 h 3912123"/>
              <a:gd name="connsiteX145" fmla="*/ 3802780 w 5071916"/>
              <a:gd name="connsiteY145" fmla="*/ 3767321 h 3912123"/>
              <a:gd name="connsiteX146" fmla="*/ 3804570 w 5071916"/>
              <a:gd name="connsiteY146" fmla="*/ 3769600 h 3912123"/>
              <a:gd name="connsiteX147" fmla="*/ 3795619 w 5071916"/>
              <a:gd name="connsiteY147" fmla="*/ 3742441 h 3912123"/>
              <a:gd name="connsiteX148" fmla="*/ 3775799 w 5071916"/>
              <a:gd name="connsiteY148" fmla="*/ 3714160 h 3912123"/>
              <a:gd name="connsiteX149" fmla="*/ 3755978 w 5071916"/>
              <a:gd name="connsiteY149" fmla="*/ 3667026 h 3912123"/>
              <a:gd name="connsiteX150" fmla="*/ 3726248 w 5071916"/>
              <a:gd name="connsiteY150" fmla="*/ 3676453 h 3912123"/>
              <a:gd name="connsiteX151" fmla="*/ 3716337 w 5071916"/>
              <a:gd name="connsiteY151" fmla="*/ 3704733 h 3912123"/>
              <a:gd name="connsiteX152" fmla="*/ 3686606 w 5071916"/>
              <a:gd name="connsiteY152" fmla="*/ 3761294 h 3912123"/>
              <a:gd name="connsiteX153" fmla="*/ 3656876 w 5071916"/>
              <a:gd name="connsiteY153" fmla="*/ 3789575 h 3912123"/>
              <a:gd name="connsiteX154" fmla="*/ 3627144 w 5071916"/>
              <a:gd name="connsiteY154" fmla="*/ 3827282 h 3912123"/>
              <a:gd name="connsiteX155" fmla="*/ 3587504 w 5071916"/>
              <a:gd name="connsiteY155" fmla="*/ 3855562 h 3912123"/>
              <a:gd name="connsiteX156" fmla="*/ 3547863 w 5071916"/>
              <a:gd name="connsiteY156" fmla="*/ 3780148 h 3912123"/>
              <a:gd name="connsiteX157" fmla="*/ 3528042 w 5071916"/>
              <a:gd name="connsiteY157" fmla="*/ 3751867 h 3912123"/>
              <a:gd name="connsiteX158" fmla="*/ 3519093 w 5071916"/>
              <a:gd name="connsiteY158" fmla="*/ 3724709 h 3912123"/>
              <a:gd name="connsiteX159" fmla="*/ 3520883 w 5071916"/>
              <a:gd name="connsiteY159" fmla="*/ 3726990 h 3912123"/>
              <a:gd name="connsiteX160" fmla="*/ 3521151 w 5071916"/>
              <a:gd name="connsiteY160" fmla="*/ 3727359 h 3912123"/>
              <a:gd name="connsiteX161" fmla="*/ 3521863 w 5071916"/>
              <a:gd name="connsiteY161" fmla="*/ 3728238 h 3912123"/>
              <a:gd name="connsiteX162" fmla="*/ 3520883 w 5071916"/>
              <a:gd name="connsiteY162" fmla="*/ 3726990 h 3912123"/>
              <a:gd name="connsiteX163" fmla="*/ 3514215 w 5071916"/>
              <a:gd name="connsiteY163" fmla="*/ 3717804 h 3912123"/>
              <a:gd name="connsiteX164" fmla="*/ 3498312 w 5071916"/>
              <a:gd name="connsiteY164" fmla="*/ 3695307 h 3912123"/>
              <a:gd name="connsiteX165" fmla="*/ 3478491 w 5071916"/>
              <a:gd name="connsiteY165" fmla="*/ 3723587 h 3912123"/>
              <a:gd name="connsiteX166" fmla="*/ 3468582 w 5071916"/>
              <a:gd name="connsiteY166" fmla="*/ 3751867 h 3912123"/>
              <a:gd name="connsiteX167" fmla="*/ 3448761 w 5071916"/>
              <a:gd name="connsiteY167" fmla="*/ 3789575 h 3912123"/>
              <a:gd name="connsiteX168" fmla="*/ 3359569 w 5071916"/>
              <a:gd name="connsiteY168" fmla="*/ 3817855 h 3912123"/>
              <a:gd name="connsiteX169" fmla="*/ 3349658 w 5071916"/>
              <a:gd name="connsiteY169" fmla="*/ 3789575 h 3912123"/>
              <a:gd name="connsiteX170" fmla="*/ 3319928 w 5071916"/>
              <a:gd name="connsiteY170" fmla="*/ 3761294 h 3912123"/>
              <a:gd name="connsiteX171" fmla="*/ 3300107 w 5071916"/>
              <a:gd name="connsiteY171" fmla="*/ 3723587 h 3912123"/>
              <a:gd name="connsiteX172" fmla="*/ 3270377 w 5071916"/>
              <a:gd name="connsiteY172" fmla="*/ 3704733 h 3912123"/>
              <a:gd name="connsiteX173" fmla="*/ 3250556 w 5071916"/>
              <a:gd name="connsiteY173" fmla="*/ 3733014 h 3912123"/>
              <a:gd name="connsiteX174" fmla="*/ 3240646 w 5071916"/>
              <a:gd name="connsiteY174" fmla="*/ 3761294 h 3912123"/>
              <a:gd name="connsiteX175" fmla="*/ 3210915 w 5071916"/>
              <a:gd name="connsiteY175" fmla="*/ 3789575 h 3912123"/>
              <a:gd name="connsiteX176" fmla="*/ 3161364 w 5071916"/>
              <a:gd name="connsiteY176" fmla="*/ 3742441 h 3912123"/>
              <a:gd name="connsiteX177" fmla="*/ 3141543 w 5071916"/>
              <a:gd name="connsiteY177" fmla="*/ 3714160 h 3912123"/>
              <a:gd name="connsiteX178" fmla="*/ 3131633 w 5071916"/>
              <a:gd name="connsiteY178" fmla="*/ 3685880 h 3912123"/>
              <a:gd name="connsiteX179" fmla="*/ 3091992 w 5071916"/>
              <a:gd name="connsiteY179" fmla="*/ 3591612 h 3912123"/>
              <a:gd name="connsiteX180" fmla="*/ 3042441 w 5071916"/>
              <a:gd name="connsiteY180" fmla="*/ 3657599 h 3912123"/>
              <a:gd name="connsiteX181" fmla="*/ 3022620 w 5071916"/>
              <a:gd name="connsiteY181" fmla="*/ 3685880 h 3912123"/>
              <a:gd name="connsiteX182" fmla="*/ 3012711 w 5071916"/>
              <a:gd name="connsiteY182" fmla="*/ 3714160 h 3912123"/>
              <a:gd name="connsiteX183" fmla="*/ 2953249 w 5071916"/>
              <a:gd name="connsiteY183" fmla="*/ 3780148 h 3912123"/>
              <a:gd name="connsiteX184" fmla="*/ 2923518 w 5071916"/>
              <a:gd name="connsiteY184" fmla="*/ 3789575 h 3912123"/>
              <a:gd name="connsiteX185" fmla="*/ 2903698 w 5071916"/>
              <a:gd name="connsiteY185" fmla="*/ 3761294 h 3912123"/>
              <a:gd name="connsiteX186" fmla="*/ 2854147 w 5071916"/>
              <a:gd name="connsiteY186" fmla="*/ 3714160 h 3912123"/>
              <a:gd name="connsiteX187" fmla="*/ 2834326 w 5071916"/>
              <a:gd name="connsiteY187" fmla="*/ 3742441 h 3912123"/>
              <a:gd name="connsiteX188" fmla="*/ 2745134 w 5071916"/>
              <a:gd name="connsiteY188" fmla="*/ 3799001 h 3912123"/>
              <a:gd name="connsiteX189" fmla="*/ 2715404 w 5071916"/>
              <a:gd name="connsiteY189" fmla="*/ 3836709 h 3912123"/>
              <a:gd name="connsiteX190" fmla="*/ 2675762 w 5071916"/>
              <a:gd name="connsiteY190" fmla="*/ 3789575 h 3912123"/>
              <a:gd name="connsiteX191" fmla="*/ 2606391 w 5071916"/>
              <a:gd name="connsiteY191" fmla="*/ 3704733 h 3912123"/>
              <a:gd name="connsiteX192" fmla="*/ 2576660 w 5071916"/>
              <a:gd name="connsiteY192" fmla="*/ 3714160 h 3912123"/>
              <a:gd name="connsiteX193" fmla="*/ 2537019 w 5071916"/>
              <a:gd name="connsiteY193" fmla="*/ 3780148 h 3912123"/>
              <a:gd name="connsiteX194" fmla="*/ 2457738 w 5071916"/>
              <a:gd name="connsiteY194" fmla="*/ 3846135 h 3912123"/>
              <a:gd name="connsiteX195" fmla="*/ 2437917 w 5071916"/>
              <a:gd name="connsiteY195" fmla="*/ 3817855 h 3912123"/>
              <a:gd name="connsiteX196" fmla="*/ 2388366 w 5071916"/>
              <a:gd name="connsiteY196" fmla="*/ 3751867 h 3912123"/>
              <a:gd name="connsiteX197" fmla="*/ 2368545 w 5071916"/>
              <a:gd name="connsiteY197" fmla="*/ 3714160 h 3912123"/>
              <a:gd name="connsiteX198" fmla="*/ 2358636 w 5071916"/>
              <a:gd name="connsiteY198" fmla="*/ 3685880 h 3912123"/>
              <a:gd name="connsiteX199" fmla="*/ 2338815 w 5071916"/>
              <a:gd name="connsiteY199" fmla="*/ 3657599 h 3912123"/>
              <a:gd name="connsiteX200" fmla="*/ 2318994 w 5071916"/>
              <a:gd name="connsiteY200" fmla="*/ 3685880 h 3912123"/>
              <a:gd name="connsiteX201" fmla="*/ 2259534 w 5071916"/>
              <a:gd name="connsiteY201" fmla="*/ 3770721 h 3912123"/>
              <a:gd name="connsiteX202" fmla="*/ 2235611 w 5071916"/>
              <a:gd name="connsiteY202" fmla="*/ 3785592 h 3912123"/>
              <a:gd name="connsiteX203" fmla="*/ 2225493 w 5071916"/>
              <a:gd name="connsiteY203" fmla="*/ 3791497 h 3912123"/>
              <a:gd name="connsiteX204" fmla="*/ 2223972 w 5071916"/>
              <a:gd name="connsiteY204" fmla="*/ 3792228 h 3912123"/>
              <a:gd name="connsiteX205" fmla="*/ 2225087 w 5071916"/>
              <a:gd name="connsiteY205" fmla="*/ 3791734 h 3912123"/>
              <a:gd name="connsiteX206" fmla="*/ 2225493 w 5071916"/>
              <a:gd name="connsiteY206" fmla="*/ 3791497 h 3912123"/>
              <a:gd name="connsiteX207" fmla="*/ 2228276 w 5071916"/>
              <a:gd name="connsiteY207" fmla="*/ 3790158 h 3912123"/>
              <a:gd name="connsiteX208" fmla="*/ 2219892 w 5071916"/>
              <a:gd name="connsiteY208" fmla="*/ 3817855 h 3912123"/>
              <a:gd name="connsiteX209" fmla="*/ 2140610 w 5071916"/>
              <a:gd name="connsiteY209" fmla="*/ 3846135 h 3912123"/>
              <a:gd name="connsiteX210" fmla="*/ 2100970 w 5071916"/>
              <a:gd name="connsiteY210" fmla="*/ 3770721 h 3912123"/>
              <a:gd name="connsiteX211" fmla="*/ 2051419 w 5071916"/>
              <a:gd name="connsiteY211" fmla="*/ 3685880 h 3912123"/>
              <a:gd name="connsiteX212" fmla="*/ 2011777 w 5071916"/>
              <a:gd name="connsiteY212" fmla="*/ 3667026 h 3912123"/>
              <a:gd name="connsiteX213" fmla="*/ 1987682 w 5071916"/>
              <a:gd name="connsiteY213" fmla="*/ 3690080 h 3912123"/>
              <a:gd name="connsiteX214" fmla="*/ 1978479 w 5071916"/>
              <a:gd name="connsiteY214" fmla="*/ 3699050 h 3912123"/>
              <a:gd name="connsiteX215" fmla="*/ 1980519 w 5071916"/>
              <a:gd name="connsiteY215" fmla="*/ 3696969 h 3912123"/>
              <a:gd name="connsiteX216" fmla="*/ 1952316 w 5071916"/>
              <a:gd name="connsiteY216" fmla="*/ 3714160 h 3912123"/>
              <a:gd name="connsiteX217" fmla="*/ 1882944 w 5071916"/>
              <a:gd name="connsiteY217" fmla="*/ 3733014 h 3912123"/>
              <a:gd name="connsiteX218" fmla="*/ 1873034 w 5071916"/>
              <a:gd name="connsiteY218" fmla="*/ 3695307 h 3912123"/>
              <a:gd name="connsiteX219" fmla="*/ 1849112 w 5071916"/>
              <a:gd name="connsiteY219" fmla="*/ 3680437 h 3912123"/>
              <a:gd name="connsiteX220" fmla="*/ 1838995 w 5071916"/>
              <a:gd name="connsiteY220" fmla="*/ 3674532 h 3912123"/>
              <a:gd name="connsiteX221" fmla="*/ 1841777 w 5071916"/>
              <a:gd name="connsiteY221" fmla="*/ 3675871 h 3912123"/>
              <a:gd name="connsiteX222" fmla="*/ 1833393 w 5071916"/>
              <a:gd name="connsiteY222" fmla="*/ 3648173 h 3912123"/>
              <a:gd name="connsiteX223" fmla="*/ 1803663 w 5071916"/>
              <a:gd name="connsiteY223" fmla="*/ 3629319 h 3912123"/>
              <a:gd name="connsiteX224" fmla="*/ 1783842 w 5071916"/>
              <a:gd name="connsiteY224" fmla="*/ 3657599 h 3912123"/>
              <a:gd name="connsiteX225" fmla="*/ 1744201 w 5071916"/>
              <a:gd name="connsiteY225" fmla="*/ 3742441 h 3912123"/>
              <a:gd name="connsiteX226" fmla="*/ 1684740 w 5071916"/>
              <a:gd name="connsiteY226" fmla="*/ 3780148 h 3912123"/>
              <a:gd name="connsiteX227" fmla="*/ 1635189 w 5071916"/>
              <a:gd name="connsiteY227" fmla="*/ 3808428 h 3912123"/>
              <a:gd name="connsiteX228" fmla="*/ 1605457 w 5071916"/>
              <a:gd name="connsiteY228" fmla="*/ 3836709 h 3912123"/>
              <a:gd name="connsiteX229" fmla="*/ 1526176 w 5071916"/>
              <a:gd name="connsiteY229" fmla="*/ 3846135 h 3912123"/>
              <a:gd name="connsiteX230" fmla="*/ 1476625 w 5071916"/>
              <a:gd name="connsiteY230" fmla="*/ 3789575 h 3912123"/>
              <a:gd name="connsiteX231" fmla="*/ 1466714 w 5071916"/>
              <a:gd name="connsiteY231" fmla="*/ 3761294 h 3912123"/>
              <a:gd name="connsiteX232" fmla="*/ 1436984 w 5071916"/>
              <a:gd name="connsiteY232" fmla="*/ 3751867 h 3912123"/>
              <a:gd name="connsiteX233" fmla="*/ 1407253 w 5071916"/>
              <a:gd name="connsiteY233" fmla="*/ 3761294 h 3912123"/>
              <a:gd name="connsiteX234" fmla="*/ 1308151 w 5071916"/>
              <a:gd name="connsiteY234" fmla="*/ 3827282 h 3912123"/>
              <a:gd name="connsiteX235" fmla="*/ 1248689 w 5071916"/>
              <a:gd name="connsiteY235" fmla="*/ 3864989 h 3912123"/>
              <a:gd name="connsiteX236" fmla="*/ 1228869 w 5071916"/>
              <a:gd name="connsiteY236" fmla="*/ 3799001 h 3912123"/>
              <a:gd name="connsiteX237" fmla="*/ 1218959 w 5071916"/>
              <a:gd name="connsiteY237" fmla="*/ 3770721 h 3912123"/>
              <a:gd name="connsiteX238" fmla="*/ 1189228 w 5071916"/>
              <a:gd name="connsiteY238" fmla="*/ 3638746 h 3912123"/>
              <a:gd name="connsiteX239" fmla="*/ 1169408 w 5071916"/>
              <a:gd name="connsiteY239" fmla="*/ 3610465 h 3912123"/>
              <a:gd name="connsiteX240" fmla="*/ 1149587 w 5071916"/>
              <a:gd name="connsiteY240" fmla="*/ 3667026 h 3912123"/>
              <a:gd name="connsiteX241" fmla="*/ 1070305 w 5071916"/>
              <a:gd name="connsiteY241" fmla="*/ 3780148 h 3912123"/>
              <a:gd name="connsiteX242" fmla="*/ 1020754 w 5071916"/>
              <a:gd name="connsiteY242" fmla="*/ 3714160 h 3912123"/>
              <a:gd name="connsiteX243" fmla="*/ 951382 w 5071916"/>
              <a:gd name="connsiteY243" fmla="*/ 3667026 h 3912123"/>
              <a:gd name="connsiteX244" fmla="*/ 911741 w 5071916"/>
              <a:gd name="connsiteY244" fmla="*/ 3638746 h 3912123"/>
              <a:gd name="connsiteX245" fmla="*/ 891922 w 5071916"/>
              <a:gd name="connsiteY245" fmla="*/ 3610465 h 3912123"/>
              <a:gd name="connsiteX246" fmla="*/ 862190 w 5071916"/>
              <a:gd name="connsiteY246" fmla="*/ 3601039 h 3912123"/>
              <a:gd name="connsiteX247" fmla="*/ 852280 w 5071916"/>
              <a:gd name="connsiteY247" fmla="*/ 3629319 h 3912123"/>
              <a:gd name="connsiteX248" fmla="*/ 842370 w 5071916"/>
              <a:gd name="connsiteY248" fmla="*/ 3667026 h 3912123"/>
              <a:gd name="connsiteX249" fmla="*/ 802729 w 5071916"/>
              <a:gd name="connsiteY249" fmla="*/ 3742441 h 3912123"/>
              <a:gd name="connsiteX250" fmla="*/ 743267 w 5071916"/>
              <a:gd name="connsiteY250" fmla="*/ 3799001 h 3912123"/>
              <a:gd name="connsiteX251" fmla="*/ 713537 w 5071916"/>
              <a:gd name="connsiteY251" fmla="*/ 3836709 h 3912123"/>
              <a:gd name="connsiteX252" fmla="*/ 693716 w 5071916"/>
              <a:gd name="connsiteY252" fmla="*/ 3780148 h 3912123"/>
              <a:gd name="connsiteX253" fmla="*/ 673896 w 5071916"/>
              <a:gd name="connsiteY253" fmla="*/ 3704733 h 3912123"/>
              <a:gd name="connsiteX254" fmla="*/ 644165 w 5071916"/>
              <a:gd name="connsiteY254" fmla="*/ 3685880 h 3912123"/>
              <a:gd name="connsiteX255" fmla="*/ 584704 w 5071916"/>
              <a:gd name="connsiteY255" fmla="*/ 3733014 h 3912123"/>
              <a:gd name="connsiteX256" fmla="*/ 554973 w 5071916"/>
              <a:gd name="connsiteY256" fmla="*/ 3742441 h 3912123"/>
              <a:gd name="connsiteX257" fmla="*/ 515332 w 5071916"/>
              <a:gd name="connsiteY257" fmla="*/ 3770721 h 3912123"/>
              <a:gd name="connsiteX258" fmla="*/ 465781 w 5071916"/>
              <a:gd name="connsiteY258" fmla="*/ 3780148 h 3912123"/>
              <a:gd name="connsiteX259" fmla="*/ 436051 w 5071916"/>
              <a:gd name="connsiteY259" fmla="*/ 3742441 h 3912123"/>
              <a:gd name="connsiteX260" fmla="*/ 406320 w 5071916"/>
              <a:gd name="connsiteY260" fmla="*/ 3751867 h 3912123"/>
              <a:gd name="connsiteX261" fmla="*/ 376589 w 5071916"/>
              <a:gd name="connsiteY261" fmla="*/ 3780148 h 3912123"/>
              <a:gd name="connsiteX262" fmla="*/ 346858 w 5071916"/>
              <a:gd name="connsiteY262" fmla="*/ 3799001 h 3912123"/>
              <a:gd name="connsiteX263" fmla="*/ 158564 w 5071916"/>
              <a:gd name="connsiteY263" fmla="*/ 3799001 h 3912123"/>
              <a:gd name="connsiteX264" fmla="*/ 148654 w 5071916"/>
              <a:gd name="connsiteY264" fmla="*/ 3770721 h 3912123"/>
              <a:gd name="connsiteX265" fmla="*/ 118923 w 5071916"/>
              <a:gd name="connsiteY265" fmla="*/ 3761294 h 3912123"/>
              <a:gd name="connsiteX266" fmla="*/ 99102 w 5071916"/>
              <a:gd name="connsiteY266" fmla="*/ 3733014 h 3912123"/>
              <a:gd name="connsiteX267" fmla="*/ 69372 w 5071916"/>
              <a:gd name="connsiteY267" fmla="*/ 3714160 h 3912123"/>
              <a:gd name="connsiteX268" fmla="*/ 39641 w 5071916"/>
              <a:gd name="connsiteY268" fmla="*/ 3733014 h 3912123"/>
              <a:gd name="connsiteX269" fmla="*/ 29731 w 5071916"/>
              <a:gd name="connsiteY269" fmla="*/ 3761294 h 3912123"/>
              <a:gd name="connsiteX270" fmla="*/ 0 w 5071916"/>
              <a:gd name="connsiteY270" fmla="*/ 3817855 h 3912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Lst>
            <a:rect l="l" t="t" r="r" b="b"/>
            <a:pathLst>
              <a:path w="5071916" h="3912123">
                <a:moveTo>
                  <a:pt x="0" y="3883843"/>
                </a:moveTo>
                <a:lnTo>
                  <a:pt x="11076" y="3912123"/>
                </a:lnTo>
                <a:lnTo>
                  <a:pt x="0" y="3912123"/>
                </a:lnTo>
                <a:close/>
                <a:moveTo>
                  <a:pt x="3801801" y="3766073"/>
                </a:moveTo>
                <a:cubicBezTo>
                  <a:pt x="3801306" y="3765395"/>
                  <a:pt x="3801391" y="3765451"/>
                  <a:pt x="3802513" y="3766953"/>
                </a:cubicBezTo>
                <a:lnTo>
                  <a:pt x="3802780" y="3767321"/>
                </a:lnTo>
                <a:close/>
                <a:moveTo>
                  <a:pt x="1978479" y="3699050"/>
                </a:moveTo>
                <a:lnTo>
                  <a:pt x="1976622" y="3700945"/>
                </a:lnTo>
                <a:cubicBezTo>
                  <a:pt x="1975863" y="3701681"/>
                  <a:pt x="1975897" y="3701600"/>
                  <a:pt x="1977487" y="3700017"/>
                </a:cubicBezTo>
                <a:close/>
                <a:moveTo>
                  <a:pt x="1837473" y="3673800"/>
                </a:moveTo>
                <a:cubicBezTo>
                  <a:pt x="1836720" y="3673366"/>
                  <a:pt x="1836870" y="3673360"/>
                  <a:pt x="1838588" y="3674295"/>
                </a:cubicBezTo>
                <a:lnTo>
                  <a:pt x="1838995" y="3674532"/>
                </a:lnTo>
                <a:close/>
                <a:moveTo>
                  <a:pt x="0" y="0"/>
                </a:moveTo>
                <a:lnTo>
                  <a:pt x="4979042" y="0"/>
                </a:lnTo>
                <a:lnTo>
                  <a:pt x="4994308" y="14447"/>
                </a:lnTo>
                <a:cubicBezTo>
                  <a:pt x="5001285" y="18582"/>
                  <a:pt x="5008956" y="22139"/>
                  <a:pt x="5015240" y="26852"/>
                </a:cubicBezTo>
                <a:cubicBezTo>
                  <a:pt x="5007572" y="49855"/>
                  <a:pt x="5005234" y="65138"/>
                  <a:pt x="4986959" y="83413"/>
                </a:cubicBezTo>
                <a:cubicBezTo>
                  <a:pt x="4978948" y="91424"/>
                  <a:pt x="4968106" y="95982"/>
                  <a:pt x="4958679" y="102267"/>
                </a:cubicBezTo>
                <a:cubicBezTo>
                  <a:pt x="4937635" y="107527"/>
                  <a:pt x="4899698" y="114114"/>
                  <a:pt x="4883265" y="130547"/>
                </a:cubicBezTo>
                <a:cubicBezTo>
                  <a:pt x="4876239" y="137573"/>
                  <a:pt x="4870148" y="149601"/>
                  <a:pt x="4873838" y="158827"/>
                </a:cubicBezTo>
                <a:cubicBezTo>
                  <a:pt x="4878046" y="169346"/>
                  <a:pt x="4892691" y="171396"/>
                  <a:pt x="4902118" y="177681"/>
                </a:cubicBezTo>
                <a:cubicBezTo>
                  <a:pt x="4902118" y="177681"/>
                  <a:pt x="4941826" y="186002"/>
                  <a:pt x="4958679" y="196535"/>
                </a:cubicBezTo>
                <a:cubicBezTo>
                  <a:pt x="4968286" y="202540"/>
                  <a:pt x="4971248" y="215388"/>
                  <a:pt x="4977533" y="224815"/>
                </a:cubicBezTo>
                <a:cubicBezTo>
                  <a:pt x="4974391" y="234242"/>
                  <a:pt x="4971595" y="243791"/>
                  <a:pt x="4968106" y="253095"/>
                </a:cubicBezTo>
                <a:cubicBezTo>
                  <a:pt x="4962164" y="268939"/>
                  <a:pt x="4954603" y="284176"/>
                  <a:pt x="4949252" y="300229"/>
                </a:cubicBezTo>
                <a:cubicBezTo>
                  <a:pt x="4945155" y="312520"/>
                  <a:pt x="4943384" y="325479"/>
                  <a:pt x="4939825" y="337937"/>
                </a:cubicBezTo>
                <a:cubicBezTo>
                  <a:pt x="4937095" y="347491"/>
                  <a:pt x="4933013" y="356631"/>
                  <a:pt x="4930399" y="366217"/>
                </a:cubicBezTo>
                <a:cubicBezTo>
                  <a:pt x="4923581" y="391216"/>
                  <a:pt x="4911545" y="415720"/>
                  <a:pt x="4911545" y="441632"/>
                </a:cubicBezTo>
                <a:cubicBezTo>
                  <a:pt x="4911545" y="452962"/>
                  <a:pt x="4924114" y="460485"/>
                  <a:pt x="4930399" y="469912"/>
                </a:cubicBezTo>
                <a:cubicBezTo>
                  <a:pt x="4927257" y="479339"/>
                  <a:pt x="4926484" y="489924"/>
                  <a:pt x="4920972" y="498192"/>
                </a:cubicBezTo>
                <a:cubicBezTo>
                  <a:pt x="4913577" y="509285"/>
                  <a:pt x="4901226" y="516231"/>
                  <a:pt x="4892691" y="526473"/>
                </a:cubicBezTo>
                <a:cubicBezTo>
                  <a:pt x="4885438" y="535176"/>
                  <a:pt x="4880122" y="545326"/>
                  <a:pt x="4873838" y="554753"/>
                </a:cubicBezTo>
                <a:cubicBezTo>
                  <a:pt x="4873838" y="554753"/>
                  <a:pt x="4932373" y="589791"/>
                  <a:pt x="4958679" y="611314"/>
                </a:cubicBezTo>
                <a:cubicBezTo>
                  <a:pt x="4987396" y="634810"/>
                  <a:pt x="4977300" y="640294"/>
                  <a:pt x="4968106" y="667875"/>
                </a:cubicBezTo>
                <a:cubicBezTo>
                  <a:pt x="4958679" y="677302"/>
                  <a:pt x="4950067" y="687620"/>
                  <a:pt x="4939825" y="696155"/>
                </a:cubicBezTo>
                <a:cubicBezTo>
                  <a:pt x="4931121" y="703408"/>
                  <a:pt x="4917166" y="705172"/>
                  <a:pt x="4911545" y="715009"/>
                </a:cubicBezTo>
                <a:cubicBezTo>
                  <a:pt x="4903596" y="728920"/>
                  <a:pt x="4902118" y="746121"/>
                  <a:pt x="4902118" y="762143"/>
                </a:cubicBezTo>
                <a:cubicBezTo>
                  <a:pt x="4902118" y="772080"/>
                  <a:pt x="4908403" y="780996"/>
                  <a:pt x="4911545" y="790423"/>
                </a:cubicBezTo>
                <a:cubicBezTo>
                  <a:pt x="4920972" y="793565"/>
                  <a:pt x="4932066" y="793643"/>
                  <a:pt x="4939825" y="799850"/>
                </a:cubicBezTo>
                <a:cubicBezTo>
                  <a:pt x="4953188" y="810540"/>
                  <a:pt x="4970428" y="849582"/>
                  <a:pt x="4968106" y="865838"/>
                </a:cubicBezTo>
                <a:cubicBezTo>
                  <a:pt x="4966504" y="877054"/>
                  <a:pt x="4953230" y="883510"/>
                  <a:pt x="4949252" y="894118"/>
                </a:cubicBezTo>
                <a:cubicBezTo>
                  <a:pt x="4943626" y="909120"/>
                  <a:pt x="4942967" y="925541"/>
                  <a:pt x="4939825" y="941252"/>
                </a:cubicBezTo>
                <a:cubicBezTo>
                  <a:pt x="4939825" y="941252"/>
                  <a:pt x="4955016" y="978280"/>
                  <a:pt x="4958679" y="997813"/>
                </a:cubicBezTo>
                <a:cubicBezTo>
                  <a:pt x="4968163" y="1048393"/>
                  <a:pt x="4982826" y="1089499"/>
                  <a:pt x="4949252" y="1129788"/>
                </a:cubicBezTo>
                <a:cubicBezTo>
                  <a:pt x="4941999" y="1138492"/>
                  <a:pt x="4930399" y="1142357"/>
                  <a:pt x="4920972" y="1148642"/>
                </a:cubicBezTo>
                <a:cubicBezTo>
                  <a:pt x="4857267" y="1169877"/>
                  <a:pt x="4934304" y="1142717"/>
                  <a:pt x="4836131" y="1186349"/>
                </a:cubicBezTo>
                <a:cubicBezTo>
                  <a:pt x="4827051" y="1190385"/>
                  <a:pt x="4816984" y="1191862"/>
                  <a:pt x="4807850" y="1195776"/>
                </a:cubicBezTo>
                <a:cubicBezTo>
                  <a:pt x="4794934" y="1201311"/>
                  <a:pt x="4783301" y="1209695"/>
                  <a:pt x="4770143" y="1214629"/>
                </a:cubicBezTo>
                <a:cubicBezTo>
                  <a:pt x="4758012" y="1219178"/>
                  <a:pt x="4738230" y="1212468"/>
                  <a:pt x="4732436" y="1224056"/>
                </a:cubicBezTo>
                <a:cubicBezTo>
                  <a:pt x="4727992" y="1232944"/>
                  <a:pt x="4751289" y="1230341"/>
                  <a:pt x="4760716" y="1233483"/>
                </a:cubicBezTo>
                <a:cubicBezTo>
                  <a:pt x="4781765" y="1236490"/>
                  <a:pt x="4859722" y="1247105"/>
                  <a:pt x="4883265" y="1252337"/>
                </a:cubicBezTo>
                <a:cubicBezTo>
                  <a:pt x="4892965" y="1254493"/>
                  <a:pt x="4901905" y="1259354"/>
                  <a:pt x="4911545" y="1261764"/>
                </a:cubicBezTo>
                <a:cubicBezTo>
                  <a:pt x="4927089" y="1265650"/>
                  <a:pt x="4946514" y="1260763"/>
                  <a:pt x="4958679" y="1271190"/>
                </a:cubicBezTo>
                <a:cubicBezTo>
                  <a:pt x="4971527" y="1282202"/>
                  <a:pt x="4971248" y="1302613"/>
                  <a:pt x="4977533" y="1318324"/>
                </a:cubicBezTo>
                <a:cubicBezTo>
                  <a:pt x="4959470" y="1372514"/>
                  <a:pt x="4976435" y="1319209"/>
                  <a:pt x="4958679" y="1384312"/>
                </a:cubicBezTo>
                <a:cubicBezTo>
                  <a:pt x="4952660" y="1406382"/>
                  <a:pt x="4946110" y="1428304"/>
                  <a:pt x="4939825" y="1450300"/>
                </a:cubicBezTo>
                <a:lnTo>
                  <a:pt x="4911545" y="1469153"/>
                </a:lnTo>
                <a:lnTo>
                  <a:pt x="4883265" y="1488007"/>
                </a:lnTo>
                <a:cubicBezTo>
                  <a:pt x="4813372" y="1534602"/>
                  <a:pt x="4831148" y="1503494"/>
                  <a:pt x="4817277" y="1572848"/>
                </a:cubicBezTo>
                <a:cubicBezTo>
                  <a:pt x="4823562" y="1582275"/>
                  <a:pt x="4826704" y="1594844"/>
                  <a:pt x="4836131" y="1601128"/>
                </a:cubicBezTo>
                <a:cubicBezTo>
                  <a:pt x="4891933" y="1638329"/>
                  <a:pt x="4863256" y="1578810"/>
                  <a:pt x="4883265" y="1638836"/>
                </a:cubicBezTo>
                <a:cubicBezTo>
                  <a:pt x="4854918" y="1648284"/>
                  <a:pt x="4851072" y="1646809"/>
                  <a:pt x="4826704" y="1667116"/>
                </a:cubicBezTo>
                <a:cubicBezTo>
                  <a:pt x="4816462" y="1675651"/>
                  <a:pt x="4809516" y="1688001"/>
                  <a:pt x="4798423" y="1695396"/>
                </a:cubicBezTo>
                <a:cubicBezTo>
                  <a:pt x="4790155" y="1700908"/>
                  <a:pt x="4772553" y="1695183"/>
                  <a:pt x="4770143" y="1704823"/>
                </a:cubicBezTo>
                <a:cubicBezTo>
                  <a:pt x="4767395" y="1715815"/>
                  <a:pt x="4782712" y="1723677"/>
                  <a:pt x="4788997" y="1733104"/>
                </a:cubicBezTo>
                <a:cubicBezTo>
                  <a:pt x="4798424" y="1739388"/>
                  <a:pt x="4807144" y="1746890"/>
                  <a:pt x="4817277" y="1751957"/>
                </a:cubicBezTo>
                <a:cubicBezTo>
                  <a:pt x="4839937" y="1763287"/>
                  <a:pt x="4873240" y="1763566"/>
                  <a:pt x="4892691" y="1780238"/>
                </a:cubicBezTo>
                <a:cubicBezTo>
                  <a:pt x="4903361" y="1789383"/>
                  <a:pt x="4911545" y="1803892"/>
                  <a:pt x="4911545" y="1817945"/>
                </a:cubicBezTo>
                <a:cubicBezTo>
                  <a:pt x="4911545" y="1829275"/>
                  <a:pt x="4898976" y="1836798"/>
                  <a:pt x="4892691" y="1846225"/>
                </a:cubicBezTo>
                <a:cubicBezTo>
                  <a:pt x="4811658" y="1900249"/>
                  <a:pt x="4914175" y="1835485"/>
                  <a:pt x="4836131" y="1874506"/>
                </a:cubicBezTo>
                <a:cubicBezTo>
                  <a:pt x="4825997" y="1879573"/>
                  <a:pt x="4817984" y="1888292"/>
                  <a:pt x="4807850" y="1893359"/>
                </a:cubicBezTo>
                <a:cubicBezTo>
                  <a:pt x="4798962" y="1897803"/>
                  <a:pt x="4787329" y="1896579"/>
                  <a:pt x="4779570" y="1902786"/>
                </a:cubicBezTo>
                <a:cubicBezTo>
                  <a:pt x="4770723" y="1909864"/>
                  <a:pt x="4767001" y="1921640"/>
                  <a:pt x="4760716" y="1931067"/>
                </a:cubicBezTo>
                <a:cubicBezTo>
                  <a:pt x="4761349" y="1931130"/>
                  <a:pt x="4905160" y="1944170"/>
                  <a:pt x="4920972" y="1949920"/>
                </a:cubicBezTo>
                <a:cubicBezTo>
                  <a:pt x="4935737" y="1955289"/>
                  <a:pt x="4946110" y="1968774"/>
                  <a:pt x="4958679" y="1978201"/>
                </a:cubicBezTo>
                <a:cubicBezTo>
                  <a:pt x="4916197" y="2006522"/>
                  <a:pt x="4939186" y="1982837"/>
                  <a:pt x="4920972" y="2025335"/>
                </a:cubicBezTo>
                <a:cubicBezTo>
                  <a:pt x="4915436" y="2038251"/>
                  <a:pt x="4907052" y="2049884"/>
                  <a:pt x="4902118" y="2063042"/>
                </a:cubicBezTo>
                <a:cubicBezTo>
                  <a:pt x="4897569" y="2075173"/>
                  <a:pt x="4894403" y="2087907"/>
                  <a:pt x="4892691" y="2100749"/>
                </a:cubicBezTo>
                <a:cubicBezTo>
                  <a:pt x="4877533" y="2214440"/>
                  <a:pt x="4882898" y="2200040"/>
                  <a:pt x="4892691" y="2317566"/>
                </a:cubicBezTo>
                <a:cubicBezTo>
                  <a:pt x="4936301" y="2332101"/>
                  <a:pt x="4907481" y="2319739"/>
                  <a:pt x="4949252" y="2345846"/>
                </a:cubicBezTo>
                <a:cubicBezTo>
                  <a:pt x="4964789" y="2355557"/>
                  <a:pt x="4988192" y="2357738"/>
                  <a:pt x="4996386" y="2374126"/>
                </a:cubicBezTo>
                <a:cubicBezTo>
                  <a:pt x="5000830" y="2383014"/>
                  <a:pt x="4975132" y="2376527"/>
                  <a:pt x="4968106" y="2383553"/>
                </a:cubicBezTo>
                <a:cubicBezTo>
                  <a:pt x="4961080" y="2390580"/>
                  <a:pt x="4961821" y="2402407"/>
                  <a:pt x="4958679" y="2411834"/>
                </a:cubicBezTo>
                <a:cubicBezTo>
                  <a:pt x="4958679" y="2411834"/>
                  <a:pt x="4918140" y="2433519"/>
                  <a:pt x="4902118" y="2449541"/>
                </a:cubicBezTo>
                <a:cubicBezTo>
                  <a:pt x="4872997" y="2478662"/>
                  <a:pt x="4882940" y="2486272"/>
                  <a:pt x="4892691" y="2515528"/>
                </a:cubicBezTo>
                <a:cubicBezTo>
                  <a:pt x="4902118" y="2518670"/>
                  <a:pt x="4913022" y="2518993"/>
                  <a:pt x="4920972" y="2524955"/>
                </a:cubicBezTo>
                <a:cubicBezTo>
                  <a:pt x="4957737" y="2552529"/>
                  <a:pt x="4965153" y="2567660"/>
                  <a:pt x="4986959" y="2600370"/>
                </a:cubicBezTo>
                <a:lnTo>
                  <a:pt x="4958679" y="2619223"/>
                </a:lnTo>
                <a:cubicBezTo>
                  <a:pt x="4923106" y="2642938"/>
                  <a:pt x="4912232" y="2706374"/>
                  <a:pt x="4902118" y="2741772"/>
                </a:cubicBezTo>
                <a:cubicBezTo>
                  <a:pt x="4911545" y="2748056"/>
                  <a:pt x="4922388" y="2752614"/>
                  <a:pt x="4930399" y="2760625"/>
                </a:cubicBezTo>
                <a:cubicBezTo>
                  <a:pt x="4969355" y="2799581"/>
                  <a:pt x="4962901" y="2815220"/>
                  <a:pt x="4977533" y="2873747"/>
                </a:cubicBezTo>
                <a:cubicBezTo>
                  <a:pt x="4974391" y="2883174"/>
                  <a:pt x="4972550" y="2893139"/>
                  <a:pt x="4968106" y="2902027"/>
                </a:cubicBezTo>
                <a:cubicBezTo>
                  <a:pt x="4956705" y="2924828"/>
                  <a:pt x="4930101" y="2954098"/>
                  <a:pt x="4911545" y="2968015"/>
                </a:cubicBezTo>
                <a:cubicBezTo>
                  <a:pt x="4851214" y="3013264"/>
                  <a:pt x="4890178" y="2954190"/>
                  <a:pt x="4854984" y="3024576"/>
                </a:cubicBezTo>
                <a:cubicBezTo>
                  <a:pt x="4966647" y="3029431"/>
                  <a:pt x="5110485" y="2966062"/>
                  <a:pt x="5062374" y="3062283"/>
                </a:cubicBezTo>
                <a:cubicBezTo>
                  <a:pt x="5057307" y="3072417"/>
                  <a:pt x="5049805" y="3081137"/>
                  <a:pt x="5043520" y="3090564"/>
                </a:cubicBezTo>
                <a:cubicBezTo>
                  <a:pt x="5034093" y="3096848"/>
                  <a:pt x="5024459" y="3102832"/>
                  <a:pt x="5015240" y="3109417"/>
                </a:cubicBezTo>
                <a:cubicBezTo>
                  <a:pt x="5002455" y="3118549"/>
                  <a:pt x="4990856" y="3129371"/>
                  <a:pt x="4977533" y="3137698"/>
                </a:cubicBezTo>
                <a:cubicBezTo>
                  <a:pt x="4940642" y="3160755"/>
                  <a:pt x="4942689" y="3149451"/>
                  <a:pt x="4911545" y="3175405"/>
                </a:cubicBezTo>
                <a:cubicBezTo>
                  <a:pt x="4901304" y="3183940"/>
                  <a:pt x="4894113" y="3195936"/>
                  <a:pt x="4883265" y="3203685"/>
                </a:cubicBezTo>
                <a:cubicBezTo>
                  <a:pt x="4870278" y="3212961"/>
                  <a:pt x="4829150" y="3226550"/>
                  <a:pt x="4817277" y="3241392"/>
                </a:cubicBezTo>
                <a:cubicBezTo>
                  <a:pt x="4811069" y="3249151"/>
                  <a:pt x="4806216" y="3259871"/>
                  <a:pt x="4807850" y="3269673"/>
                </a:cubicBezTo>
                <a:cubicBezTo>
                  <a:pt x="4809713" y="3280848"/>
                  <a:pt x="4820419" y="3288526"/>
                  <a:pt x="4826704" y="3297953"/>
                </a:cubicBezTo>
                <a:cubicBezTo>
                  <a:pt x="4861730" y="3321304"/>
                  <a:pt x="4854693" y="3315858"/>
                  <a:pt x="4892691" y="3345087"/>
                </a:cubicBezTo>
                <a:cubicBezTo>
                  <a:pt x="4921089" y="3366931"/>
                  <a:pt x="4950009" y="3388139"/>
                  <a:pt x="4977533" y="3411075"/>
                </a:cubicBezTo>
                <a:cubicBezTo>
                  <a:pt x="4987774" y="3419609"/>
                  <a:pt x="5005813" y="3426024"/>
                  <a:pt x="5005813" y="3439355"/>
                </a:cubicBezTo>
                <a:cubicBezTo>
                  <a:pt x="5005813" y="3449292"/>
                  <a:pt x="4985167" y="3442421"/>
                  <a:pt x="4977533" y="3448782"/>
                </a:cubicBezTo>
                <a:cubicBezTo>
                  <a:pt x="4965463" y="3458840"/>
                  <a:pt x="4958679" y="3473920"/>
                  <a:pt x="4949252" y="3486489"/>
                </a:cubicBezTo>
                <a:cubicBezTo>
                  <a:pt x="4970801" y="3551136"/>
                  <a:pt x="4937559" y="3478694"/>
                  <a:pt x="5005813" y="3524196"/>
                </a:cubicBezTo>
                <a:cubicBezTo>
                  <a:pt x="5014081" y="3529708"/>
                  <a:pt x="5012098" y="3543050"/>
                  <a:pt x="5015240" y="3552477"/>
                </a:cubicBezTo>
                <a:cubicBezTo>
                  <a:pt x="5008955" y="3561904"/>
                  <a:pt x="5004397" y="3572746"/>
                  <a:pt x="4996386" y="3580757"/>
                </a:cubicBezTo>
                <a:cubicBezTo>
                  <a:pt x="4988375" y="3588768"/>
                  <a:pt x="4972314" y="3589092"/>
                  <a:pt x="4968106" y="3599611"/>
                </a:cubicBezTo>
                <a:cubicBezTo>
                  <a:pt x="4964416" y="3608837"/>
                  <a:pt x="4974391" y="3618464"/>
                  <a:pt x="4977533" y="3627891"/>
                </a:cubicBezTo>
                <a:cubicBezTo>
                  <a:pt x="4986960" y="3631033"/>
                  <a:pt x="5002123" y="3628092"/>
                  <a:pt x="5005813" y="3637318"/>
                </a:cubicBezTo>
                <a:cubicBezTo>
                  <a:pt x="5013421" y="3656340"/>
                  <a:pt x="4986272" y="3690197"/>
                  <a:pt x="4977533" y="3703306"/>
                </a:cubicBezTo>
                <a:cubicBezTo>
                  <a:pt x="4968106" y="3709590"/>
                  <a:pt x="4954873" y="3712322"/>
                  <a:pt x="4949252" y="3722159"/>
                </a:cubicBezTo>
                <a:lnTo>
                  <a:pt x="4939070" y="3760395"/>
                </a:lnTo>
                <a:lnTo>
                  <a:pt x="4935864" y="3753652"/>
                </a:lnTo>
                <a:cubicBezTo>
                  <a:pt x="4932886" y="3744609"/>
                  <a:pt x="4931370" y="3734971"/>
                  <a:pt x="4925385" y="3723587"/>
                </a:cubicBezTo>
                <a:cubicBezTo>
                  <a:pt x="4920059" y="3713454"/>
                  <a:pt x="4912172" y="3704734"/>
                  <a:pt x="4905565" y="3695307"/>
                </a:cubicBezTo>
                <a:cubicBezTo>
                  <a:pt x="4905565" y="3695307"/>
                  <a:pt x="4877492" y="3732060"/>
                  <a:pt x="4865924" y="3751867"/>
                </a:cubicBezTo>
                <a:cubicBezTo>
                  <a:pt x="4833495" y="3807392"/>
                  <a:pt x="4891716" y="3754677"/>
                  <a:pt x="4816373" y="3808428"/>
                </a:cubicBezTo>
                <a:cubicBezTo>
                  <a:pt x="4806462" y="3802144"/>
                  <a:pt x="4798552" y="3789575"/>
                  <a:pt x="4786642" y="3789575"/>
                </a:cubicBezTo>
                <a:cubicBezTo>
                  <a:pt x="4774731" y="3789575"/>
                  <a:pt x="4768280" y="3805049"/>
                  <a:pt x="4756911" y="3808428"/>
                </a:cubicBezTo>
                <a:cubicBezTo>
                  <a:pt x="4714844" y="3820933"/>
                  <a:pt x="4671022" y="3827282"/>
                  <a:pt x="4628079" y="3836709"/>
                </a:cubicBezTo>
                <a:cubicBezTo>
                  <a:pt x="4612860" y="3814994"/>
                  <a:pt x="4610439" y="3799001"/>
                  <a:pt x="4578528" y="3799001"/>
                </a:cubicBezTo>
                <a:cubicBezTo>
                  <a:pt x="4568081" y="3799001"/>
                  <a:pt x="4558707" y="3805286"/>
                  <a:pt x="4548796" y="3808428"/>
                </a:cubicBezTo>
                <a:cubicBezTo>
                  <a:pt x="4542190" y="3799001"/>
                  <a:pt x="4534886" y="3789985"/>
                  <a:pt x="4528976" y="3780148"/>
                </a:cubicBezTo>
                <a:cubicBezTo>
                  <a:pt x="4521647" y="3767947"/>
                  <a:pt x="4519602" y="3752378"/>
                  <a:pt x="4509156" y="3742441"/>
                </a:cubicBezTo>
                <a:cubicBezTo>
                  <a:pt x="4501769" y="3735415"/>
                  <a:pt x="4489124" y="3729324"/>
                  <a:pt x="4479425" y="3733014"/>
                </a:cubicBezTo>
                <a:cubicBezTo>
                  <a:pt x="4468367" y="3737222"/>
                  <a:pt x="4466212" y="3751867"/>
                  <a:pt x="4459604" y="3761294"/>
                </a:cubicBezTo>
                <a:cubicBezTo>
                  <a:pt x="4447991" y="3768659"/>
                  <a:pt x="4402810" y="3799001"/>
                  <a:pt x="4390232" y="3799001"/>
                </a:cubicBezTo>
                <a:cubicBezTo>
                  <a:pt x="4378322" y="3799001"/>
                  <a:pt x="4370413" y="3786432"/>
                  <a:pt x="4360502" y="3780148"/>
                </a:cubicBezTo>
                <a:cubicBezTo>
                  <a:pt x="4309007" y="3786271"/>
                  <a:pt x="4285936" y="3798231"/>
                  <a:pt x="4241579" y="3780148"/>
                </a:cubicBezTo>
                <a:cubicBezTo>
                  <a:pt x="4230632" y="3775685"/>
                  <a:pt x="4221759" y="3767579"/>
                  <a:pt x="4211849" y="3761294"/>
                </a:cubicBezTo>
                <a:cubicBezTo>
                  <a:pt x="4188608" y="3827615"/>
                  <a:pt x="4218854" y="3745746"/>
                  <a:pt x="4182118" y="3827282"/>
                </a:cubicBezTo>
                <a:cubicBezTo>
                  <a:pt x="4178004" y="3836415"/>
                  <a:pt x="4178733" y="3847803"/>
                  <a:pt x="4172208" y="3855562"/>
                </a:cubicBezTo>
                <a:cubicBezTo>
                  <a:pt x="4164767" y="3864409"/>
                  <a:pt x="4152387" y="3868131"/>
                  <a:pt x="4142477" y="3874416"/>
                </a:cubicBezTo>
                <a:cubicBezTo>
                  <a:pt x="4097620" y="3860193"/>
                  <a:pt x="4104398" y="3865098"/>
                  <a:pt x="4053285" y="3827282"/>
                </a:cubicBezTo>
                <a:cubicBezTo>
                  <a:pt x="3994553" y="3783830"/>
                  <a:pt x="4055879" y="3804949"/>
                  <a:pt x="3964093" y="3761294"/>
                </a:cubicBezTo>
                <a:cubicBezTo>
                  <a:pt x="3951911" y="3755500"/>
                  <a:pt x="3937666" y="3755009"/>
                  <a:pt x="3924452" y="3751867"/>
                </a:cubicBezTo>
                <a:lnTo>
                  <a:pt x="3894721" y="3770721"/>
                </a:lnTo>
                <a:cubicBezTo>
                  <a:pt x="3871398" y="3785511"/>
                  <a:pt x="3861023" y="3816779"/>
                  <a:pt x="3835259" y="3827282"/>
                </a:cubicBezTo>
                <a:cubicBezTo>
                  <a:pt x="3825658" y="3831196"/>
                  <a:pt x="3828653" y="3808428"/>
                  <a:pt x="3825350" y="3799001"/>
                </a:cubicBezTo>
                <a:cubicBezTo>
                  <a:pt x="3818251" y="3788872"/>
                  <a:pt x="3813103" y="3781611"/>
                  <a:pt x="3809449" y="3776507"/>
                </a:cubicBezTo>
                <a:lnTo>
                  <a:pt x="3802780" y="3767321"/>
                </a:lnTo>
                <a:lnTo>
                  <a:pt x="3804570" y="3769600"/>
                </a:lnTo>
                <a:cubicBezTo>
                  <a:pt x="3809364" y="3775345"/>
                  <a:pt x="3816130" y="3781463"/>
                  <a:pt x="3795619" y="3742441"/>
                </a:cubicBezTo>
                <a:cubicBezTo>
                  <a:pt x="3790292" y="3732307"/>
                  <a:pt x="3781126" y="3724294"/>
                  <a:pt x="3775799" y="3714160"/>
                </a:cubicBezTo>
                <a:cubicBezTo>
                  <a:pt x="3767843" y="3699025"/>
                  <a:pt x="3762585" y="3682737"/>
                  <a:pt x="3755978" y="3667026"/>
                </a:cubicBezTo>
                <a:cubicBezTo>
                  <a:pt x="3746068" y="3670168"/>
                  <a:pt x="3733634" y="3669427"/>
                  <a:pt x="3726248" y="3676453"/>
                </a:cubicBezTo>
                <a:cubicBezTo>
                  <a:pt x="3718861" y="3683479"/>
                  <a:pt x="3721009" y="3695845"/>
                  <a:pt x="3716337" y="3704733"/>
                </a:cubicBezTo>
                <a:cubicBezTo>
                  <a:pt x="3677914" y="3777829"/>
                  <a:pt x="3711516" y="3690212"/>
                  <a:pt x="3686606" y="3761294"/>
                </a:cubicBezTo>
                <a:cubicBezTo>
                  <a:pt x="3676696" y="3770721"/>
                  <a:pt x="3665997" y="3779453"/>
                  <a:pt x="3656876" y="3789575"/>
                </a:cubicBezTo>
                <a:cubicBezTo>
                  <a:pt x="3646126" y="3801504"/>
                  <a:pt x="3638824" y="3816172"/>
                  <a:pt x="3627144" y="3827282"/>
                </a:cubicBezTo>
                <a:cubicBezTo>
                  <a:pt x="3615465" y="3838391"/>
                  <a:pt x="3600717" y="3846135"/>
                  <a:pt x="3587504" y="3855562"/>
                </a:cubicBezTo>
                <a:cubicBezTo>
                  <a:pt x="3541584" y="3790040"/>
                  <a:pt x="3596353" y="3872396"/>
                  <a:pt x="3547863" y="3780148"/>
                </a:cubicBezTo>
                <a:cubicBezTo>
                  <a:pt x="3542536" y="3770014"/>
                  <a:pt x="3533369" y="3762001"/>
                  <a:pt x="3528042" y="3751867"/>
                </a:cubicBezTo>
                <a:cubicBezTo>
                  <a:pt x="3507529" y="3712841"/>
                  <a:pt x="3514297" y="3718962"/>
                  <a:pt x="3519093" y="3724709"/>
                </a:cubicBezTo>
                <a:lnTo>
                  <a:pt x="3520883" y="3726990"/>
                </a:lnTo>
                <a:lnTo>
                  <a:pt x="3521151" y="3727359"/>
                </a:lnTo>
                <a:cubicBezTo>
                  <a:pt x="3522273" y="3728860"/>
                  <a:pt x="3522358" y="3728916"/>
                  <a:pt x="3521863" y="3728238"/>
                </a:cubicBezTo>
                <a:lnTo>
                  <a:pt x="3520883" y="3726990"/>
                </a:lnTo>
                <a:lnTo>
                  <a:pt x="3514215" y="3717804"/>
                </a:lnTo>
                <a:cubicBezTo>
                  <a:pt x="3510561" y="3712700"/>
                  <a:pt x="3505412" y="3705438"/>
                  <a:pt x="3498312" y="3695307"/>
                </a:cubicBezTo>
                <a:cubicBezTo>
                  <a:pt x="3491705" y="3704734"/>
                  <a:pt x="3483818" y="3713454"/>
                  <a:pt x="3478491" y="3723587"/>
                </a:cubicBezTo>
                <a:cubicBezTo>
                  <a:pt x="3473819" y="3732474"/>
                  <a:pt x="3472696" y="3742734"/>
                  <a:pt x="3468582" y="3751867"/>
                </a:cubicBezTo>
                <a:cubicBezTo>
                  <a:pt x="3462762" y="3764784"/>
                  <a:pt x="3455368" y="3777006"/>
                  <a:pt x="3448761" y="3789575"/>
                </a:cubicBezTo>
                <a:cubicBezTo>
                  <a:pt x="3448761" y="3789575"/>
                  <a:pt x="3390908" y="3817855"/>
                  <a:pt x="3359569" y="3817855"/>
                </a:cubicBezTo>
                <a:cubicBezTo>
                  <a:pt x="3349122" y="3817855"/>
                  <a:pt x="3352962" y="3799002"/>
                  <a:pt x="3349658" y="3789575"/>
                </a:cubicBezTo>
                <a:cubicBezTo>
                  <a:pt x="3339748" y="3780148"/>
                  <a:pt x="3328075" y="3772142"/>
                  <a:pt x="3319928" y="3761294"/>
                </a:cubicBezTo>
                <a:cubicBezTo>
                  <a:pt x="3311341" y="3749859"/>
                  <a:pt x="3309565" y="3734383"/>
                  <a:pt x="3300107" y="3723587"/>
                </a:cubicBezTo>
                <a:cubicBezTo>
                  <a:pt x="3292482" y="3714883"/>
                  <a:pt x="3280287" y="3711018"/>
                  <a:pt x="3270377" y="3704733"/>
                </a:cubicBezTo>
                <a:cubicBezTo>
                  <a:pt x="3263770" y="3714160"/>
                  <a:pt x="3255883" y="3722880"/>
                  <a:pt x="3250556" y="3733014"/>
                </a:cubicBezTo>
                <a:cubicBezTo>
                  <a:pt x="3245884" y="3741902"/>
                  <a:pt x="3246440" y="3753026"/>
                  <a:pt x="3240646" y="3761294"/>
                </a:cubicBezTo>
                <a:cubicBezTo>
                  <a:pt x="3232872" y="3772387"/>
                  <a:pt x="3220826" y="3780148"/>
                  <a:pt x="3210915" y="3789575"/>
                </a:cubicBezTo>
                <a:cubicBezTo>
                  <a:pt x="3161364" y="3805285"/>
                  <a:pt x="3184487" y="3808428"/>
                  <a:pt x="3161364" y="3742441"/>
                </a:cubicBezTo>
                <a:lnTo>
                  <a:pt x="3141543" y="3714160"/>
                </a:lnTo>
                <a:cubicBezTo>
                  <a:pt x="3135749" y="3705892"/>
                  <a:pt x="3134936" y="3695307"/>
                  <a:pt x="3131633" y="3685880"/>
                </a:cubicBezTo>
                <a:cubicBezTo>
                  <a:pt x="3107140" y="3615984"/>
                  <a:pt x="3121158" y="3647097"/>
                  <a:pt x="3091992" y="3591612"/>
                </a:cubicBezTo>
                <a:cubicBezTo>
                  <a:pt x="3045271" y="3658273"/>
                  <a:pt x="3103916" y="3575732"/>
                  <a:pt x="3042441" y="3657599"/>
                </a:cubicBezTo>
                <a:cubicBezTo>
                  <a:pt x="3035519" y="3666818"/>
                  <a:pt x="3027947" y="3675746"/>
                  <a:pt x="3022620" y="3685880"/>
                </a:cubicBezTo>
                <a:cubicBezTo>
                  <a:pt x="3017948" y="3694768"/>
                  <a:pt x="3016014" y="3704733"/>
                  <a:pt x="3012711" y="3714160"/>
                </a:cubicBezTo>
                <a:cubicBezTo>
                  <a:pt x="2998975" y="3731581"/>
                  <a:pt x="2973951" y="3767020"/>
                  <a:pt x="2953249" y="3780148"/>
                </a:cubicBezTo>
                <a:cubicBezTo>
                  <a:pt x="2944557" y="3785660"/>
                  <a:pt x="2933428" y="3786433"/>
                  <a:pt x="2923518" y="3789575"/>
                </a:cubicBezTo>
                <a:lnTo>
                  <a:pt x="2903698" y="3761294"/>
                </a:lnTo>
                <a:cubicBezTo>
                  <a:pt x="2885603" y="3735473"/>
                  <a:pt x="2901184" y="3678365"/>
                  <a:pt x="2854147" y="3714160"/>
                </a:cubicBezTo>
                <a:cubicBezTo>
                  <a:pt x="2844846" y="3721238"/>
                  <a:pt x="2840934" y="3733014"/>
                  <a:pt x="2834326" y="3742441"/>
                </a:cubicBezTo>
                <a:cubicBezTo>
                  <a:pt x="2834326" y="3742441"/>
                  <a:pt x="2772584" y="3777242"/>
                  <a:pt x="2745134" y="3799001"/>
                </a:cubicBezTo>
                <a:cubicBezTo>
                  <a:pt x="2732445" y="3809059"/>
                  <a:pt x="2731074" y="3831741"/>
                  <a:pt x="2715404" y="3836709"/>
                </a:cubicBezTo>
                <a:cubicBezTo>
                  <a:pt x="2688508" y="3845237"/>
                  <a:pt x="2679329" y="3799754"/>
                  <a:pt x="2675762" y="3789575"/>
                </a:cubicBezTo>
                <a:cubicBezTo>
                  <a:pt x="2629188" y="3745271"/>
                  <a:pt x="2653806" y="3772387"/>
                  <a:pt x="2606391" y="3704733"/>
                </a:cubicBezTo>
                <a:cubicBezTo>
                  <a:pt x="2596481" y="3707875"/>
                  <a:pt x="2584817" y="3707952"/>
                  <a:pt x="2576660" y="3714160"/>
                </a:cubicBezTo>
                <a:cubicBezTo>
                  <a:pt x="2559210" y="3727440"/>
                  <a:pt x="2549064" y="3765417"/>
                  <a:pt x="2537019" y="3780148"/>
                </a:cubicBezTo>
                <a:cubicBezTo>
                  <a:pt x="2505802" y="3818326"/>
                  <a:pt x="2493262" y="3823608"/>
                  <a:pt x="2457738" y="3846135"/>
                </a:cubicBezTo>
                <a:cubicBezTo>
                  <a:pt x="2451131" y="3836708"/>
                  <a:pt x="2444840" y="3827074"/>
                  <a:pt x="2437917" y="3817855"/>
                </a:cubicBezTo>
                <a:cubicBezTo>
                  <a:pt x="2422724" y="3797623"/>
                  <a:pt x="2401712" y="3774083"/>
                  <a:pt x="2388366" y="3751867"/>
                </a:cubicBezTo>
                <a:cubicBezTo>
                  <a:pt x="2381036" y="3739666"/>
                  <a:pt x="2374365" y="3727076"/>
                  <a:pt x="2368545" y="3714160"/>
                </a:cubicBezTo>
                <a:cubicBezTo>
                  <a:pt x="2364430" y="3705027"/>
                  <a:pt x="2363308" y="3694768"/>
                  <a:pt x="2358636" y="3685880"/>
                </a:cubicBezTo>
                <a:cubicBezTo>
                  <a:pt x="2353309" y="3675746"/>
                  <a:pt x="2345422" y="3667026"/>
                  <a:pt x="2338815" y="3657599"/>
                </a:cubicBezTo>
                <a:lnTo>
                  <a:pt x="2318994" y="3685880"/>
                </a:lnTo>
                <a:lnTo>
                  <a:pt x="2259534" y="3770721"/>
                </a:lnTo>
                <a:cubicBezTo>
                  <a:pt x="2248883" y="3777475"/>
                  <a:pt x="2241131" y="3782261"/>
                  <a:pt x="2235611" y="3785592"/>
                </a:cubicBezTo>
                <a:lnTo>
                  <a:pt x="2225493" y="3791497"/>
                </a:lnTo>
                <a:lnTo>
                  <a:pt x="2223972" y="3792228"/>
                </a:lnTo>
                <a:cubicBezTo>
                  <a:pt x="2223219" y="3792662"/>
                  <a:pt x="2223369" y="3792668"/>
                  <a:pt x="2225087" y="3791734"/>
                </a:cubicBezTo>
                <a:lnTo>
                  <a:pt x="2225493" y="3791497"/>
                </a:lnTo>
                <a:lnTo>
                  <a:pt x="2228276" y="3790158"/>
                </a:lnTo>
                <a:cubicBezTo>
                  <a:pt x="2235854" y="3787057"/>
                  <a:pt x="2247245" y="3785332"/>
                  <a:pt x="2219892" y="3817855"/>
                </a:cubicBezTo>
                <a:cubicBezTo>
                  <a:pt x="2200448" y="3840974"/>
                  <a:pt x="2167473" y="3841025"/>
                  <a:pt x="2140610" y="3846135"/>
                </a:cubicBezTo>
                <a:cubicBezTo>
                  <a:pt x="2140610" y="3846135"/>
                  <a:pt x="2113196" y="3796307"/>
                  <a:pt x="2100970" y="3770721"/>
                </a:cubicBezTo>
                <a:cubicBezTo>
                  <a:pt x="2080201" y="3727258"/>
                  <a:pt x="2104438" y="3736313"/>
                  <a:pt x="2051419" y="3685880"/>
                </a:cubicBezTo>
                <a:cubicBezTo>
                  <a:pt x="2040972" y="3675943"/>
                  <a:pt x="2024990" y="3673311"/>
                  <a:pt x="2011777" y="3667026"/>
                </a:cubicBezTo>
                <a:cubicBezTo>
                  <a:pt x="2000921" y="3677353"/>
                  <a:pt x="1993143" y="3684810"/>
                  <a:pt x="1987682" y="3690080"/>
                </a:cubicBezTo>
                <a:lnTo>
                  <a:pt x="1978479" y="3699050"/>
                </a:lnTo>
                <a:lnTo>
                  <a:pt x="1980519" y="3696969"/>
                </a:lnTo>
                <a:cubicBezTo>
                  <a:pt x="1986857" y="3690223"/>
                  <a:pt x="1993704" y="3681353"/>
                  <a:pt x="1952316" y="3714160"/>
                </a:cubicBezTo>
                <a:cubicBezTo>
                  <a:pt x="1931787" y="3730434"/>
                  <a:pt x="1917881" y="3766246"/>
                  <a:pt x="1882944" y="3733014"/>
                </a:cubicBezTo>
                <a:cubicBezTo>
                  <a:pt x="1873314" y="3723853"/>
                  <a:pt x="1876337" y="3707876"/>
                  <a:pt x="1873034" y="3695307"/>
                </a:cubicBezTo>
                <a:cubicBezTo>
                  <a:pt x="1862384" y="3688553"/>
                  <a:pt x="1854631" y="3683767"/>
                  <a:pt x="1849112" y="3680437"/>
                </a:cubicBezTo>
                <a:lnTo>
                  <a:pt x="1838995" y="3674532"/>
                </a:lnTo>
                <a:lnTo>
                  <a:pt x="1841777" y="3675871"/>
                </a:lnTo>
                <a:cubicBezTo>
                  <a:pt x="1849356" y="3678973"/>
                  <a:pt x="1860746" y="3680697"/>
                  <a:pt x="1833393" y="3648173"/>
                </a:cubicBezTo>
                <a:cubicBezTo>
                  <a:pt x="1825952" y="3639326"/>
                  <a:pt x="1813573" y="3635604"/>
                  <a:pt x="1803663" y="3629319"/>
                </a:cubicBezTo>
                <a:cubicBezTo>
                  <a:pt x="1797056" y="3638746"/>
                  <a:pt x="1788679" y="3647246"/>
                  <a:pt x="1783842" y="3657599"/>
                </a:cubicBezTo>
                <a:cubicBezTo>
                  <a:pt x="1736663" y="3758571"/>
                  <a:pt x="1789060" y="3678433"/>
                  <a:pt x="1744201" y="3742441"/>
                </a:cubicBezTo>
                <a:cubicBezTo>
                  <a:pt x="1744201" y="3742441"/>
                  <a:pt x="1704837" y="3767983"/>
                  <a:pt x="1684740" y="3780148"/>
                </a:cubicBezTo>
                <a:cubicBezTo>
                  <a:pt x="1668489" y="3789985"/>
                  <a:pt x="1650598" y="3797435"/>
                  <a:pt x="1635189" y="3808428"/>
                </a:cubicBezTo>
                <a:cubicBezTo>
                  <a:pt x="1623977" y="3816427"/>
                  <a:pt x="1618629" y="3832153"/>
                  <a:pt x="1605457" y="3836709"/>
                </a:cubicBezTo>
                <a:cubicBezTo>
                  <a:pt x="1580428" y="3845367"/>
                  <a:pt x="1552603" y="3842993"/>
                  <a:pt x="1526176" y="3846135"/>
                </a:cubicBezTo>
                <a:cubicBezTo>
                  <a:pt x="1504260" y="3825288"/>
                  <a:pt x="1490422" y="3815822"/>
                  <a:pt x="1476625" y="3789575"/>
                </a:cubicBezTo>
                <a:cubicBezTo>
                  <a:pt x="1471953" y="3780687"/>
                  <a:pt x="1474101" y="3768321"/>
                  <a:pt x="1466714" y="3761294"/>
                </a:cubicBezTo>
                <a:cubicBezTo>
                  <a:pt x="1459328" y="3754268"/>
                  <a:pt x="1446895" y="3755009"/>
                  <a:pt x="1436984" y="3751867"/>
                </a:cubicBezTo>
                <a:lnTo>
                  <a:pt x="1407253" y="3761294"/>
                </a:lnTo>
                <a:cubicBezTo>
                  <a:pt x="1397949" y="3764244"/>
                  <a:pt x="1322540" y="3815549"/>
                  <a:pt x="1308151" y="3827282"/>
                </a:cubicBezTo>
                <a:cubicBezTo>
                  <a:pt x="1260910" y="3865798"/>
                  <a:pt x="1299262" y="3848954"/>
                  <a:pt x="1248689" y="3864989"/>
                </a:cubicBezTo>
                <a:cubicBezTo>
                  <a:pt x="1224923" y="3797164"/>
                  <a:pt x="1253765" y="3881885"/>
                  <a:pt x="1228869" y="3799001"/>
                </a:cubicBezTo>
                <a:cubicBezTo>
                  <a:pt x="1225999" y="3789447"/>
                  <a:pt x="1221225" y="3780421"/>
                  <a:pt x="1218959" y="3770721"/>
                </a:cubicBezTo>
                <a:cubicBezTo>
                  <a:pt x="1205248" y="3712035"/>
                  <a:pt x="1213002" y="3700935"/>
                  <a:pt x="1189228" y="3638746"/>
                </a:cubicBezTo>
                <a:cubicBezTo>
                  <a:pt x="1185158" y="3628098"/>
                  <a:pt x="1176015" y="3619892"/>
                  <a:pt x="1169408" y="3610465"/>
                </a:cubicBezTo>
                <a:lnTo>
                  <a:pt x="1149587" y="3667026"/>
                </a:lnTo>
                <a:cubicBezTo>
                  <a:pt x="1140258" y="3693648"/>
                  <a:pt x="1092778" y="3751647"/>
                  <a:pt x="1070305" y="3780148"/>
                </a:cubicBezTo>
                <a:cubicBezTo>
                  <a:pt x="1059051" y="3764091"/>
                  <a:pt x="1033046" y="3725852"/>
                  <a:pt x="1020754" y="3714160"/>
                </a:cubicBezTo>
                <a:cubicBezTo>
                  <a:pt x="1004562" y="3698758"/>
                  <a:pt x="971076" y="3680406"/>
                  <a:pt x="951382" y="3667026"/>
                </a:cubicBezTo>
                <a:cubicBezTo>
                  <a:pt x="937941" y="3657894"/>
                  <a:pt x="923420" y="3649856"/>
                  <a:pt x="911741" y="3638746"/>
                </a:cubicBezTo>
                <a:cubicBezTo>
                  <a:pt x="903320" y="3630735"/>
                  <a:pt x="898528" y="3619892"/>
                  <a:pt x="891922" y="3610465"/>
                </a:cubicBezTo>
                <a:cubicBezTo>
                  <a:pt x="882011" y="3607323"/>
                  <a:pt x="871534" y="3596595"/>
                  <a:pt x="862190" y="3601039"/>
                </a:cubicBezTo>
                <a:cubicBezTo>
                  <a:pt x="852847" y="3605483"/>
                  <a:pt x="855150" y="3619765"/>
                  <a:pt x="852280" y="3629319"/>
                </a:cubicBezTo>
                <a:cubicBezTo>
                  <a:pt x="848538" y="3641776"/>
                  <a:pt x="845674" y="3654457"/>
                  <a:pt x="842370" y="3667026"/>
                </a:cubicBezTo>
                <a:lnTo>
                  <a:pt x="802729" y="3742441"/>
                </a:lnTo>
                <a:cubicBezTo>
                  <a:pt x="790193" y="3766289"/>
                  <a:pt x="762019" y="3779183"/>
                  <a:pt x="743267" y="3799001"/>
                </a:cubicBezTo>
                <a:cubicBezTo>
                  <a:pt x="732218" y="3810679"/>
                  <a:pt x="723447" y="3824140"/>
                  <a:pt x="713537" y="3836709"/>
                </a:cubicBezTo>
                <a:lnTo>
                  <a:pt x="693716" y="3780148"/>
                </a:lnTo>
                <a:cubicBezTo>
                  <a:pt x="685102" y="3755566"/>
                  <a:pt x="680502" y="3729871"/>
                  <a:pt x="673896" y="3704733"/>
                </a:cubicBezTo>
                <a:cubicBezTo>
                  <a:pt x="663986" y="3698449"/>
                  <a:pt x="656076" y="3685880"/>
                  <a:pt x="644165" y="3685880"/>
                </a:cubicBezTo>
                <a:cubicBezTo>
                  <a:pt x="630366" y="3685880"/>
                  <a:pt x="590387" y="3727608"/>
                  <a:pt x="584704" y="3733014"/>
                </a:cubicBezTo>
                <a:cubicBezTo>
                  <a:pt x="574794" y="3736156"/>
                  <a:pt x="564043" y="3737511"/>
                  <a:pt x="554973" y="3742441"/>
                </a:cubicBezTo>
                <a:cubicBezTo>
                  <a:pt x="540633" y="3750236"/>
                  <a:pt x="530426" y="3764340"/>
                  <a:pt x="515332" y="3770721"/>
                </a:cubicBezTo>
                <a:cubicBezTo>
                  <a:pt x="499940" y="3777228"/>
                  <a:pt x="482298" y="3777006"/>
                  <a:pt x="465781" y="3780148"/>
                </a:cubicBezTo>
                <a:cubicBezTo>
                  <a:pt x="453791" y="3666105"/>
                  <a:pt x="466369" y="3655921"/>
                  <a:pt x="436051" y="3742441"/>
                </a:cubicBezTo>
                <a:cubicBezTo>
                  <a:pt x="426141" y="3745583"/>
                  <a:pt x="415012" y="3746355"/>
                  <a:pt x="406320" y="3751867"/>
                </a:cubicBezTo>
                <a:cubicBezTo>
                  <a:pt x="394658" y="3759262"/>
                  <a:pt x="387357" y="3771613"/>
                  <a:pt x="376589" y="3780148"/>
                </a:cubicBezTo>
                <a:cubicBezTo>
                  <a:pt x="367439" y="3787401"/>
                  <a:pt x="356769" y="3792717"/>
                  <a:pt x="346858" y="3799001"/>
                </a:cubicBezTo>
                <a:cubicBezTo>
                  <a:pt x="316964" y="3802556"/>
                  <a:pt x="201200" y="3849696"/>
                  <a:pt x="158564" y="3799001"/>
                </a:cubicBezTo>
                <a:cubicBezTo>
                  <a:pt x="152039" y="3791242"/>
                  <a:pt x="151957" y="3780148"/>
                  <a:pt x="148654" y="3770721"/>
                </a:cubicBezTo>
                <a:cubicBezTo>
                  <a:pt x="138743" y="3767579"/>
                  <a:pt x="127080" y="3767501"/>
                  <a:pt x="118923" y="3761294"/>
                </a:cubicBezTo>
                <a:cubicBezTo>
                  <a:pt x="109623" y="3754216"/>
                  <a:pt x="107524" y="3741025"/>
                  <a:pt x="99102" y="3733014"/>
                </a:cubicBezTo>
                <a:cubicBezTo>
                  <a:pt x="90681" y="3725003"/>
                  <a:pt x="79283" y="3720445"/>
                  <a:pt x="69372" y="3714160"/>
                </a:cubicBezTo>
                <a:cubicBezTo>
                  <a:pt x="59462" y="3720445"/>
                  <a:pt x="47082" y="3724167"/>
                  <a:pt x="39641" y="3733014"/>
                </a:cubicBezTo>
                <a:cubicBezTo>
                  <a:pt x="33116" y="3740773"/>
                  <a:pt x="33974" y="3752214"/>
                  <a:pt x="29731" y="3761294"/>
                </a:cubicBezTo>
                <a:cubicBezTo>
                  <a:pt x="20731" y="3780556"/>
                  <a:pt x="9911" y="3799001"/>
                  <a:pt x="0" y="3817855"/>
                </a:cubicBezTo>
                <a:close/>
              </a:path>
            </a:pathLst>
          </a:custGeom>
          <a:blipFill dpi="0" rotWithShape="1">
            <a:blip r:embed="rId2">
              <a:extLst>
                <a:ext uri="{28A0092B-C50C-407E-A947-70E740481C1C}">
                  <a14:useLocalDpi xmlns:a14="http://schemas.microsoft.com/office/drawing/2010/main" val="0"/>
                </a:ext>
              </a:extLst>
            </a:blip>
            <a:srcRect/>
            <a:stretch>
              <a:fillRect/>
            </a:stretch>
          </a:blip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0898738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51EFFFC-86FE-462D-A55E-64865906497A}"/>
              </a:ext>
            </a:extLst>
          </p:cNvPr>
          <p:cNvSpPr>
            <a:spLocks noGrp="1"/>
          </p:cNvSpPr>
          <p:nvPr>
            <p:ph type="title"/>
          </p:nvPr>
        </p:nvSpPr>
        <p:spPr/>
        <p:txBody>
          <a:bodyPr/>
          <a:lstStyle/>
          <a:p>
            <a:r>
              <a:rPr lang="en-US" dirty="0"/>
              <a:t>OpenTravel Developers Network (ODN)</a:t>
            </a:r>
          </a:p>
        </p:txBody>
      </p:sp>
      <p:sp>
        <p:nvSpPr>
          <p:cNvPr id="3" name="Content Placeholder 2">
            <a:extLst>
              <a:ext uri="{FF2B5EF4-FFF2-40B4-BE49-F238E27FC236}">
                <a16:creationId xmlns="" xmlns:a16="http://schemas.microsoft.com/office/drawing/2014/main" id="{8D260849-34A5-4772-AE0F-CB98EA6A02EB}"/>
              </a:ext>
            </a:extLst>
          </p:cNvPr>
          <p:cNvSpPr>
            <a:spLocks noGrp="1"/>
          </p:cNvSpPr>
          <p:nvPr>
            <p:ph idx="1"/>
          </p:nvPr>
        </p:nvSpPr>
        <p:spPr>
          <a:xfrm>
            <a:off x="6542202" y="2055043"/>
            <a:ext cx="4735398" cy="3761295"/>
          </a:xfrm>
        </p:spPr>
        <p:txBody>
          <a:bodyPr/>
          <a:lstStyle/>
          <a:p>
            <a:r>
              <a:rPr lang="en-US" b="1" dirty="0">
                <a:solidFill>
                  <a:srgbClr val="C00000"/>
                </a:solidFill>
                <a:latin typeface="+mj-lt"/>
              </a:rPr>
              <a:t>Access details about our schema products</a:t>
            </a:r>
          </a:p>
          <a:p>
            <a:r>
              <a:rPr lang="en-US" b="1" dirty="0">
                <a:solidFill>
                  <a:srgbClr val="C00000"/>
                </a:solidFill>
                <a:latin typeface="+mj-lt"/>
              </a:rPr>
              <a:t>Download the OpenTravel Model – Development Environment</a:t>
            </a:r>
          </a:p>
          <a:p>
            <a:r>
              <a:rPr lang="en-US" b="1" dirty="0">
                <a:solidFill>
                  <a:srgbClr val="C00000"/>
                </a:solidFill>
                <a:latin typeface="+mj-lt"/>
              </a:rPr>
              <a:t>Access our Meeting Calendar</a:t>
            </a:r>
          </a:p>
          <a:p>
            <a:r>
              <a:rPr lang="en-US" b="1" dirty="0">
                <a:solidFill>
                  <a:srgbClr val="C00000"/>
                </a:solidFill>
                <a:latin typeface="+mj-lt"/>
              </a:rPr>
              <a:t>Member? Register to access additional information</a:t>
            </a:r>
          </a:p>
          <a:p>
            <a:endParaRPr lang="en-US" dirty="0"/>
          </a:p>
          <a:p>
            <a:endParaRPr lang="en-US" dirty="0"/>
          </a:p>
        </p:txBody>
      </p:sp>
      <p:sp>
        <p:nvSpPr>
          <p:cNvPr id="11" name="Freeform: Shape 10">
            <a:extLst>
              <a:ext uri="{FF2B5EF4-FFF2-40B4-BE49-F238E27FC236}">
                <a16:creationId xmlns="" xmlns:a16="http://schemas.microsoft.com/office/drawing/2014/main" id="{EDDAF658-0817-43A3-B559-13DFBD53E92E}"/>
              </a:ext>
            </a:extLst>
          </p:cNvPr>
          <p:cNvSpPr/>
          <p:nvPr/>
        </p:nvSpPr>
        <p:spPr>
          <a:xfrm>
            <a:off x="914400" y="1960776"/>
            <a:ext cx="5181600" cy="3761295"/>
          </a:xfrm>
          <a:custGeom>
            <a:avLst/>
            <a:gdLst>
              <a:gd name="connsiteX0" fmla="*/ 4257310 w 5181600"/>
              <a:gd name="connsiteY0" fmla="*/ 3634099 h 3761295"/>
              <a:gd name="connsiteX1" fmla="*/ 4258057 w 5181600"/>
              <a:gd name="connsiteY1" fmla="*/ 3634978 h 3761295"/>
              <a:gd name="connsiteX2" fmla="*/ 4258337 w 5181600"/>
              <a:gd name="connsiteY2" fmla="*/ 3635346 h 3761295"/>
              <a:gd name="connsiteX3" fmla="*/ 1570367 w 5181600"/>
              <a:gd name="connsiteY3" fmla="*/ 3614734 h 3761295"/>
              <a:gd name="connsiteX4" fmla="*/ 1571390 w 5181600"/>
              <a:gd name="connsiteY4" fmla="*/ 3615556 h 3761295"/>
              <a:gd name="connsiteX5" fmla="*/ 1572457 w 5181600"/>
              <a:gd name="connsiteY5" fmla="*/ 3616499 h 3761295"/>
              <a:gd name="connsiteX6" fmla="*/ 0 w 5181600"/>
              <a:gd name="connsiteY6" fmla="*/ 0 h 3761295"/>
              <a:gd name="connsiteX7" fmla="*/ 4978378 w 5181600"/>
              <a:gd name="connsiteY7" fmla="*/ 0 h 3761295"/>
              <a:gd name="connsiteX8" fmla="*/ 4967926 w 5181600"/>
              <a:gd name="connsiteY8" fmla="*/ 15678 h 3761295"/>
              <a:gd name="connsiteX9" fmla="*/ 4939645 w 5181600"/>
              <a:gd name="connsiteY9" fmla="*/ 34532 h 3761295"/>
              <a:gd name="connsiteX10" fmla="*/ 4920792 w 5181600"/>
              <a:gd name="connsiteY10" fmla="*/ 62812 h 3761295"/>
              <a:gd name="connsiteX11" fmla="*/ 4996206 w 5181600"/>
              <a:gd name="connsiteY11" fmla="*/ 81666 h 3761295"/>
              <a:gd name="connsiteX12" fmla="*/ 5109328 w 5181600"/>
              <a:gd name="connsiteY12" fmla="*/ 100519 h 3761295"/>
              <a:gd name="connsiteX13" fmla="*/ 5137608 w 5181600"/>
              <a:gd name="connsiteY13" fmla="*/ 109946 h 3761295"/>
              <a:gd name="connsiteX14" fmla="*/ 5175315 w 5181600"/>
              <a:gd name="connsiteY14" fmla="*/ 119373 h 3761295"/>
              <a:gd name="connsiteX15" fmla="*/ 5181600 w 5181600"/>
              <a:gd name="connsiteY15" fmla="*/ 123563 h 3761295"/>
              <a:gd name="connsiteX16" fmla="*/ 5181600 w 5181600"/>
              <a:gd name="connsiteY16" fmla="*/ 177148 h 3761295"/>
              <a:gd name="connsiteX17" fmla="*/ 5171068 w 5181600"/>
              <a:gd name="connsiteY17" fmla="*/ 181215 h 3761295"/>
              <a:gd name="connsiteX18" fmla="*/ 5156462 w 5181600"/>
              <a:gd name="connsiteY18" fmla="*/ 185361 h 3761295"/>
              <a:gd name="connsiteX19" fmla="*/ 5128181 w 5181600"/>
              <a:gd name="connsiteY19" fmla="*/ 213641 h 3761295"/>
              <a:gd name="connsiteX20" fmla="*/ 5099901 w 5181600"/>
              <a:gd name="connsiteY20" fmla="*/ 232495 h 3761295"/>
              <a:gd name="connsiteX21" fmla="*/ 5090474 w 5181600"/>
              <a:gd name="connsiteY21" fmla="*/ 260775 h 3761295"/>
              <a:gd name="connsiteX22" fmla="*/ 5033913 w 5181600"/>
              <a:gd name="connsiteY22" fmla="*/ 307909 h 3761295"/>
              <a:gd name="connsiteX23" fmla="*/ 5015060 w 5181600"/>
              <a:gd name="connsiteY23" fmla="*/ 364470 h 3761295"/>
              <a:gd name="connsiteX24" fmla="*/ 5024486 w 5181600"/>
              <a:gd name="connsiteY24" fmla="*/ 392750 h 3761295"/>
              <a:gd name="connsiteX25" fmla="*/ 5062194 w 5181600"/>
              <a:gd name="connsiteY25" fmla="*/ 449311 h 3761295"/>
              <a:gd name="connsiteX26" fmla="*/ 5071620 w 5181600"/>
              <a:gd name="connsiteY26" fmla="*/ 477591 h 3761295"/>
              <a:gd name="connsiteX27" fmla="*/ 5043340 w 5181600"/>
              <a:gd name="connsiteY27" fmla="*/ 703835 h 3761295"/>
              <a:gd name="connsiteX28" fmla="*/ 5062194 w 5181600"/>
              <a:gd name="connsiteY28" fmla="*/ 732115 h 3761295"/>
              <a:gd name="connsiteX29" fmla="*/ 5099901 w 5181600"/>
              <a:gd name="connsiteY29" fmla="*/ 750969 h 3761295"/>
              <a:gd name="connsiteX30" fmla="*/ 5128181 w 5181600"/>
              <a:gd name="connsiteY30" fmla="*/ 769822 h 3761295"/>
              <a:gd name="connsiteX31" fmla="*/ 5090474 w 5181600"/>
              <a:gd name="connsiteY31" fmla="*/ 854664 h 3761295"/>
              <a:gd name="connsiteX32" fmla="*/ 5062194 w 5181600"/>
              <a:gd name="connsiteY32" fmla="*/ 864090 h 3761295"/>
              <a:gd name="connsiteX33" fmla="*/ 5024486 w 5181600"/>
              <a:gd name="connsiteY33" fmla="*/ 986639 h 3761295"/>
              <a:gd name="connsiteX34" fmla="*/ 4958499 w 5181600"/>
              <a:gd name="connsiteY34" fmla="*/ 1071480 h 3761295"/>
              <a:gd name="connsiteX35" fmla="*/ 4967926 w 5181600"/>
              <a:gd name="connsiteY35" fmla="*/ 1099761 h 3761295"/>
              <a:gd name="connsiteX36" fmla="*/ 5071620 w 5181600"/>
              <a:gd name="connsiteY36" fmla="*/ 1128041 h 3761295"/>
              <a:gd name="connsiteX37" fmla="*/ 5109328 w 5181600"/>
              <a:gd name="connsiteY37" fmla="*/ 1156321 h 3761295"/>
              <a:gd name="connsiteX38" fmla="*/ 5156462 w 5181600"/>
              <a:gd name="connsiteY38" fmla="*/ 1194029 h 3761295"/>
              <a:gd name="connsiteX39" fmla="*/ 5118754 w 5181600"/>
              <a:gd name="connsiteY39" fmla="*/ 1260016 h 3761295"/>
              <a:gd name="connsiteX40" fmla="*/ 5090474 w 5181600"/>
              <a:gd name="connsiteY40" fmla="*/ 1278870 h 3761295"/>
              <a:gd name="connsiteX41" fmla="*/ 5071620 w 5181600"/>
              <a:gd name="connsiteY41" fmla="*/ 1307150 h 3761295"/>
              <a:gd name="connsiteX42" fmla="*/ 5099901 w 5181600"/>
              <a:gd name="connsiteY42" fmla="*/ 1382565 h 3761295"/>
              <a:gd name="connsiteX43" fmla="*/ 5118754 w 5181600"/>
              <a:gd name="connsiteY43" fmla="*/ 1439126 h 3761295"/>
              <a:gd name="connsiteX44" fmla="*/ 5109328 w 5181600"/>
              <a:gd name="connsiteY44" fmla="*/ 1495686 h 3761295"/>
              <a:gd name="connsiteX45" fmla="*/ 5081047 w 5181600"/>
              <a:gd name="connsiteY45" fmla="*/ 1514540 h 3761295"/>
              <a:gd name="connsiteX46" fmla="*/ 5071620 w 5181600"/>
              <a:gd name="connsiteY46" fmla="*/ 1552247 h 3761295"/>
              <a:gd name="connsiteX47" fmla="*/ 5062194 w 5181600"/>
              <a:gd name="connsiteY47" fmla="*/ 1580528 h 3761295"/>
              <a:gd name="connsiteX48" fmla="*/ 5052767 w 5181600"/>
              <a:gd name="connsiteY48" fmla="*/ 1646515 h 3761295"/>
              <a:gd name="connsiteX49" fmla="*/ 5043340 w 5181600"/>
              <a:gd name="connsiteY49" fmla="*/ 1806771 h 3761295"/>
              <a:gd name="connsiteX50" fmla="*/ 5005633 w 5181600"/>
              <a:gd name="connsiteY50" fmla="*/ 1863332 h 3761295"/>
              <a:gd name="connsiteX51" fmla="*/ 4986779 w 5181600"/>
              <a:gd name="connsiteY51" fmla="*/ 1891612 h 3761295"/>
              <a:gd name="connsiteX52" fmla="*/ 5043340 w 5181600"/>
              <a:gd name="connsiteY52" fmla="*/ 1901039 h 3761295"/>
              <a:gd name="connsiteX53" fmla="*/ 5052767 w 5181600"/>
              <a:gd name="connsiteY53" fmla="*/ 1929319 h 3761295"/>
              <a:gd name="connsiteX54" fmla="*/ 5043340 w 5181600"/>
              <a:gd name="connsiteY54" fmla="*/ 1976453 h 3761295"/>
              <a:gd name="connsiteX55" fmla="*/ 5024486 w 5181600"/>
              <a:gd name="connsiteY55" fmla="*/ 2042441 h 3761295"/>
              <a:gd name="connsiteX56" fmla="*/ 5033913 w 5181600"/>
              <a:gd name="connsiteY56" fmla="*/ 2136709 h 3761295"/>
              <a:gd name="connsiteX57" fmla="*/ 5043340 w 5181600"/>
              <a:gd name="connsiteY57" fmla="*/ 2164989 h 3761295"/>
              <a:gd name="connsiteX58" fmla="*/ 5024486 w 5181600"/>
              <a:gd name="connsiteY58" fmla="*/ 2249831 h 3761295"/>
              <a:gd name="connsiteX59" fmla="*/ 5062194 w 5181600"/>
              <a:gd name="connsiteY59" fmla="*/ 2296965 h 3761295"/>
              <a:gd name="connsiteX60" fmla="*/ 5024486 w 5181600"/>
              <a:gd name="connsiteY60" fmla="*/ 2353526 h 3761295"/>
              <a:gd name="connsiteX61" fmla="*/ 5015060 w 5181600"/>
              <a:gd name="connsiteY61" fmla="*/ 2381806 h 3761295"/>
              <a:gd name="connsiteX62" fmla="*/ 5043340 w 5181600"/>
              <a:gd name="connsiteY62" fmla="*/ 2410086 h 3761295"/>
              <a:gd name="connsiteX63" fmla="*/ 5081047 w 5181600"/>
              <a:gd name="connsiteY63" fmla="*/ 2428940 h 3761295"/>
              <a:gd name="connsiteX64" fmla="*/ 5109328 w 5181600"/>
              <a:gd name="connsiteY64" fmla="*/ 2447794 h 3761295"/>
              <a:gd name="connsiteX65" fmla="*/ 5099901 w 5181600"/>
              <a:gd name="connsiteY65" fmla="*/ 2532635 h 3761295"/>
              <a:gd name="connsiteX66" fmla="*/ 5081047 w 5181600"/>
              <a:gd name="connsiteY66" fmla="*/ 2589196 h 3761295"/>
              <a:gd name="connsiteX67" fmla="*/ 5062194 w 5181600"/>
              <a:gd name="connsiteY67" fmla="*/ 2655183 h 3761295"/>
              <a:gd name="connsiteX68" fmla="*/ 5052767 w 5181600"/>
              <a:gd name="connsiteY68" fmla="*/ 2787158 h 3761295"/>
              <a:gd name="connsiteX69" fmla="*/ 5033913 w 5181600"/>
              <a:gd name="connsiteY69" fmla="*/ 2843719 h 3761295"/>
              <a:gd name="connsiteX70" fmla="*/ 5024486 w 5181600"/>
              <a:gd name="connsiteY70" fmla="*/ 2881427 h 3761295"/>
              <a:gd name="connsiteX71" fmla="*/ 5004684 w 5181600"/>
              <a:gd name="connsiteY71" fmla="*/ 2912990 h 3761295"/>
              <a:gd name="connsiteX72" fmla="*/ 5007159 w 5181600"/>
              <a:gd name="connsiteY72" fmla="*/ 2904764 h 3761295"/>
              <a:gd name="connsiteX73" fmla="*/ 5009675 w 5181600"/>
              <a:gd name="connsiteY73" fmla="*/ 2896861 h 3761295"/>
              <a:gd name="connsiteX74" fmla="*/ 5008156 w 5181600"/>
              <a:gd name="connsiteY74" fmla="*/ 2901450 h 3761295"/>
              <a:gd name="connsiteX75" fmla="*/ 5007159 w 5181600"/>
              <a:gd name="connsiteY75" fmla="*/ 2904764 h 3761295"/>
              <a:gd name="connsiteX76" fmla="*/ 5006579 w 5181600"/>
              <a:gd name="connsiteY76" fmla="*/ 2906586 h 3761295"/>
              <a:gd name="connsiteX77" fmla="*/ 4996206 w 5181600"/>
              <a:gd name="connsiteY77" fmla="*/ 2937987 h 3761295"/>
              <a:gd name="connsiteX78" fmla="*/ 5024486 w 5181600"/>
              <a:gd name="connsiteY78" fmla="*/ 2956841 h 3761295"/>
              <a:gd name="connsiteX79" fmla="*/ 5005633 w 5181600"/>
              <a:gd name="connsiteY79" fmla="*/ 3079389 h 3761295"/>
              <a:gd name="connsiteX80" fmla="*/ 4892511 w 5181600"/>
              <a:gd name="connsiteY80" fmla="*/ 3173657 h 3761295"/>
              <a:gd name="connsiteX81" fmla="*/ 4798243 w 5181600"/>
              <a:gd name="connsiteY81" fmla="*/ 3239645 h 3761295"/>
              <a:gd name="connsiteX82" fmla="*/ 4807670 w 5181600"/>
              <a:gd name="connsiteY82" fmla="*/ 3267926 h 3761295"/>
              <a:gd name="connsiteX83" fmla="*/ 4864231 w 5181600"/>
              <a:gd name="connsiteY83" fmla="*/ 3277352 h 3761295"/>
              <a:gd name="connsiteX84" fmla="*/ 4901938 w 5181600"/>
              <a:gd name="connsiteY84" fmla="*/ 3286779 h 3761295"/>
              <a:gd name="connsiteX85" fmla="*/ 4977352 w 5181600"/>
              <a:gd name="connsiteY85" fmla="*/ 3324486 h 3761295"/>
              <a:gd name="connsiteX86" fmla="*/ 5033913 w 5181600"/>
              <a:gd name="connsiteY86" fmla="*/ 3343340 h 3761295"/>
              <a:gd name="connsiteX87" fmla="*/ 5024486 w 5181600"/>
              <a:gd name="connsiteY87" fmla="*/ 3409328 h 3761295"/>
              <a:gd name="connsiteX88" fmla="*/ 5005633 w 5181600"/>
              <a:gd name="connsiteY88" fmla="*/ 3437608 h 3761295"/>
              <a:gd name="connsiteX89" fmla="*/ 4986779 w 5181600"/>
              <a:gd name="connsiteY89" fmla="*/ 3503596 h 3761295"/>
              <a:gd name="connsiteX90" fmla="*/ 4977352 w 5181600"/>
              <a:gd name="connsiteY90" fmla="*/ 3531876 h 3761295"/>
              <a:gd name="connsiteX91" fmla="*/ 4986779 w 5181600"/>
              <a:gd name="connsiteY91" fmla="*/ 3635571 h 3761295"/>
              <a:gd name="connsiteX92" fmla="*/ 4996206 w 5181600"/>
              <a:gd name="connsiteY92" fmla="*/ 3663851 h 3761295"/>
              <a:gd name="connsiteX93" fmla="*/ 5022234 w 5181600"/>
              <a:gd name="connsiteY93" fmla="*/ 3681203 h 3761295"/>
              <a:gd name="connsiteX94" fmla="*/ 5011187 w 5181600"/>
              <a:gd name="connsiteY94" fmla="*/ 3678541 h 3761295"/>
              <a:gd name="connsiteX95" fmla="*/ 4927180 w 5181600"/>
              <a:gd name="connsiteY95" fmla="*/ 3610466 h 3761295"/>
              <a:gd name="connsiteX96" fmla="*/ 4854342 w 5181600"/>
              <a:gd name="connsiteY96" fmla="*/ 3629320 h 3761295"/>
              <a:gd name="connsiteX97" fmla="*/ 4823124 w 5181600"/>
              <a:gd name="connsiteY97" fmla="*/ 3610466 h 3761295"/>
              <a:gd name="connsiteX98" fmla="*/ 4812720 w 5181600"/>
              <a:gd name="connsiteY98" fmla="*/ 3582186 h 3761295"/>
              <a:gd name="connsiteX99" fmla="*/ 4771097 w 5181600"/>
              <a:gd name="connsiteY99" fmla="*/ 3572759 h 3761295"/>
              <a:gd name="connsiteX100" fmla="*/ 4729475 w 5181600"/>
              <a:gd name="connsiteY100" fmla="*/ 3619893 h 3761295"/>
              <a:gd name="connsiteX101" fmla="*/ 4698258 w 5181600"/>
              <a:gd name="connsiteY101" fmla="*/ 3638747 h 3761295"/>
              <a:gd name="connsiteX102" fmla="*/ 4635825 w 5181600"/>
              <a:gd name="connsiteY102" fmla="*/ 3704734 h 3761295"/>
              <a:gd name="connsiteX103" fmla="*/ 4594203 w 5181600"/>
              <a:gd name="connsiteY103" fmla="*/ 3723588 h 3761295"/>
              <a:gd name="connsiteX104" fmla="*/ 4562986 w 5181600"/>
              <a:gd name="connsiteY104" fmla="*/ 3657600 h 3761295"/>
              <a:gd name="connsiteX105" fmla="*/ 4500552 w 5181600"/>
              <a:gd name="connsiteY105" fmla="*/ 3685881 h 3761295"/>
              <a:gd name="connsiteX106" fmla="*/ 4448524 w 5181600"/>
              <a:gd name="connsiteY106" fmla="*/ 3704734 h 3761295"/>
              <a:gd name="connsiteX107" fmla="*/ 4417308 w 5181600"/>
              <a:gd name="connsiteY107" fmla="*/ 3695308 h 3761295"/>
              <a:gd name="connsiteX108" fmla="*/ 4365280 w 5181600"/>
              <a:gd name="connsiteY108" fmla="*/ 3638747 h 3761295"/>
              <a:gd name="connsiteX109" fmla="*/ 4334064 w 5181600"/>
              <a:gd name="connsiteY109" fmla="*/ 3619893 h 3761295"/>
              <a:gd name="connsiteX110" fmla="*/ 4313252 w 5181600"/>
              <a:gd name="connsiteY110" fmla="*/ 3648173 h 3761295"/>
              <a:gd name="connsiteX111" fmla="*/ 4282036 w 5181600"/>
              <a:gd name="connsiteY111" fmla="*/ 3667027 h 3761295"/>
              <a:gd name="connsiteX112" fmla="*/ 4265340 w 5181600"/>
              <a:gd name="connsiteY112" fmla="*/ 3644532 h 3761295"/>
              <a:gd name="connsiteX113" fmla="*/ 4258337 w 5181600"/>
              <a:gd name="connsiteY113" fmla="*/ 3635346 h 3761295"/>
              <a:gd name="connsiteX114" fmla="*/ 4260218 w 5181600"/>
              <a:gd name="connsiteY114" fmla="*/ 3637627 h 3761295"/>
              <a:gd name="connsiteX115" fmla="*/ 4250819 w 5181600"/>
              <a:gd name="connsiteY115" fmla="*/ 3610466 h 3761295"/>
              <a:gd name="connsiteX116" fmla="*/ 4230008 w 5181600"/>
              <a:gd name="connsiteY116" fmla="*/ 3582186 h 3761295"/>
              <a:gd name="connsiteX117" fmla="*/ 4219603 w 5181600"/>
              <a:gd name="connsiteY117" fmla="*/ 3553905 h 3761295"/>
              <a:gd name="connsiteX118" fmla="*/ 4198791 w 5181600"/>
              <a:gd name="connsiteY118" fmla="*/ 3582186 h 3761295"/>
              <a:gd name="connsiteX119" fmla="*/ 4173673 w 5181600"/>
              <a:gd name="connsiteY119" fmla="*/ 3597056 h 3761295"/>
              <a:gd name="connsiteX120" fmla="*/ 4163051 w 5181600"/>
              <a:gd name="connsiteY120" fmla="*/ 3602960 h 3761295"/>
              <a:gd name="connsiteX121" fmla="*/ 4161453 w 5181600"/>
              <a:gd name="connsiteY121" fmla="*/ 3603692 h 3761295"/>
              <a:gd name="connsiteX122" fmla="*/ 4162624 w 5181600"/>
              <a:gd name="connsiteY122" fmla="*/ 3603198 h 3761295"/>
              <a:gd name="connsiteX123" fmla="*/ 4163051 w 5181600"/>
              <a:gd name="connsiteY123" fmla="*/ 3602960 h 3761295"/>
              <a:gd name="connsiteX124" fmla="*/ 4165973 w 5181600"/>
              <a:gd name="connsiteY124" fmla="*/ 3601622 h 3761295"/>
              <a:gd name="connsiteX125" fmla="*/ 4157169 w 5181600"/>
              <a:gd name="connsiteY125" fmla="*/ 3629320 h 3761295"/>
              <a:gd name="connsiteX126" fmla="*/ 4125952 w 5181600"/>
              <a:gd name="connsiteY126" fmla="*/ 3648173 h 3761295"/>
              <a:gd name="connsiteX127" fmla="*/ 4084330 w 5181600"/>
              <a:gd name="connsiteY127" fmla="*/ 3657600 h 3761295"/>
              <a:gd name="connsiteX128" fmla="*/ 4053114 w 5181600"/>
              <a:gd name="connsiteY128" fmla="*/ 3667027 h 3761295"/>
              <a:gd name="connsiteX129" fmla="*/ 3990680 w 5181600"/>
              <a:gd name="connsiteY129" fmla="*/ 3676454 h 3761295"/>
              <a:gd name="connsiteX130" fmla="*/ 3959464 w 5181600"/>
              <a:gd name="connsiteY130" fmla="*/ 3657600 h 3761295"/>
              <a:gd name="connsiteX131" fmla="*/ 3928246 w 5181600"/>
              <a:gd name="connsiteY131" fmla="*/ 3638747 h 3761295"/>
              <a:gd name="connsiteX132" fmla="*/ 3865813 w 5181600"/>
              <a:gd name="connsiteY132" fmla="*/ 3601039 h 3761295"/>
              <a:gd name="connsiteX133" fmla="*/ 3803380 w 5181600"/>
              <a:gd name="connsiteY133" fmla="*/ 3629320 h 3761295"/>
              <a:gd name="connsiteX134" fmla="*/ 3761757 w 5181600"/>
              <a:gd name="connsiteY134" fmla="*/ 3638747 h 3761295"/>
              <a:gd name="connsiteX135" fmla="*/ 3740947 w 5181600"/>
              <a:gd name="connsiteY135" fmla="*/ 3667027 h 3761295"/>
              <a:gd name="connsiteX136" fmla="*/ 3699325 w 5181600"/>
              <a:gd name="connsiteY136" fmla="*/ 3695308 h 3761295"/>
              <a:gd name="connsiteX137" fmla="*/ 3626485 w 5181600"/>
              <a:gd name="connsiteY137" fmla="*/ 3657600 h 3761295"/>
              <a:gd name="connsiteX138" fmla="*/ 3605674 w 5181600"/>
              <a:gd name="connsiteY138" fmla="*/ 3629320 h 3761295"/>
              <a:gd name="connsiteX139" fmla="*/ 3564052 w 5181600"/>
              <a:gd name="connsiteY139" fmla="*/ 3591613 h 3761295"/>
              <a:gd name="connsiteX140" fmla="*/ 3532836 w 5181600"/>
              <a:gd name="connsiteY140" fmla="*/ 3610466 h 3761295"/>
              <a:gd name="connsiteX141" fmla="*/ 3522430 w 5181600"/>
              <a:gd name="connsiteY141" fmla="*/ 3638747 h 3761295"/>
              <a:gd name="connsiteX142" fmla="*/ 3501618 w 5181600"/>
              <a:gd name="connsiteY142" fmla="*/ 3676454 h 3761295"/>
              <a:gd name="connsiteX143" fmla="*/ 3418374 w 5181600"/>
              <a:gd name="connsiteY143" fmla="*/ 3761295 h 3761295"/>
              <a:gd name="connsiteX144" fmla="*/ 3355941 w 5181600"/>
              <a:gd name="connsiteY144" fmla="*/ 3742442 h 3761295"/>
              <a:gd name="connsiteX145" fmla="*/ 3272697 w 5181600"/>
              <a:gd name="connsiteY145" fmla="*/ 3695308 h 3761295"/>
              <a:gd name="connsiteX146" fmla="*/ 3210263 w 5181600"/>
              <a:gd name="connsiteY146" fmla="*/ 3657600 h 3761295"/>
              <a:gd name="connsiteX147" fmla="*/ 3189452 w 5181600"/>
              <a:gd name="connsiteY147" fmla="*/ 3629320 h 3761295"/>
              <a:gd name="connsiteX148" fmla="*/ 3147830 w 5181600"/>
              <a:gd name="connsiteY148" fmla="*/ 3619893 h 3761295"/>
              <a:gd name="connsiteX149" fmla="*/ 3116612 w 5181600"/>
              <a:gd name="connsiteY149" fmla="*/ 3638747 h 3761295"/>
              <a:gd name="connsiteX150" fmla="*/ 3022963 w 5181600"/>
              <a:gd name="connsiteY150" fmla="*/ 3657600 h 3761295"/>
              <a:gd name="connsiteX151" fmla="*/ 2991746 w 5181600"/>
              <a:gd name="connsiteY151" fmla="*/ 3648173 h 3761295"/>
              <a:gd name="connsiteX152" fmla="*/ 2981341 w 5181600"/>
              <a:gd name="connsiteY152" fmla="*/ 3619893 h 3761295"/>
              <a:gd name="connsiteX153" fmla="*/ 2950124 w 5181600"/>
              <a:gd name="connsiteY153" fmla="*/ 3553905 h 3761295"/>
              <a:gd name="connsiteX154" fmla="*/ 2918907 w 5181600"/>
              <a:gd name="connsiteY154" fmla="*/ 3544479 h 3761295"/>
              <a:gd name="connsiteX155" fmla="*/ 2887691 w 5181600"/>
              <a:gd name="connsiteY155" fmla="*/ 3601039 h 3761295"/>
              <a:gd name="connsiteX156" fmla="*/ 2825257 w 5181600"/>
              <a:gd name="connsiteY156" fmla="*/ 3657600 h 3761295"/>
              <a:gd name="connsiteX157" fmla="*/ 2783635 w 5181600"/>
              <a:gd name="connsiteY157" fmla="*/ 3667027 h 3761295"/>
              <a:gd name="connsiteX158" fmla="*/ 2731607 w 5181600"/>
              <a:gd name="connsiteY158" fmla="*/ 3610466 h 3761295"/>
              <a:gd name="connsiteX159" fmla="*/ 2700390 w 5181600"/>
              <a:gd name="connsiteY159" fmla="*/ 3629320 h 3761295"/>
              <a:gd name="connsiteX160" fmla="*/ 2669174 w 5181600"/>
              <a:gd name="connsiteY160" fmla="*/ 3657600 h 3761295"/>
              <a:gd name="connsiteX161" fmla="*/ 2554713 w 5181600"/>
              <a:gd name="connsiteY161" fmla="*/ 3667027 h 3761295"/>
              <a:gd name="connsiteX162" fmla="*/ 2492279 w 5181600"/>
              <a:gd name="connsiteY162" fmla="*/ 3629320 h 3761295"/>
              <a:gd name="connsiteX163" fmla="*/ 2461063 w 5181600"/>
              <a:gd name="connsiteY163" fmla="*/ 3610466 h 3761295"/>
              <a:gd name="connsiteX164" fmla="*/ 2377818 w 5181600"/>
              <a:gd name="connsiteY164" fmla="*/ 3516198 h 3761295"/>
              <a:gd name="connsiteX165" fmla="*/ 2304979 w 5181600"/>
              <a:gd name="connsiteY165" fmla="*/ 3591613 h 3761295"/>
              <a:gd name="connsiteX166" fmla="*/ 2273762 w 5181600"/>
              <a:gd name="connsiteY166" fmla="*/ 3648173 h 3761295"/>
              <a:gd name="connsiteX167" fmla="*/ 2211330 w 5181600"/>
              <a:gd name="connsiteY167" fmla="*/ 3676454 h 3761295"/>
              <a:gd name="connsiteX168" fmla="*/ 2180112 w 5181600"/>
              <a:gd name="connsiteY168" fmla="*/ 3638747 h 3761295"/>
              <a:gd name="connsiteX169" fmla="*/ 2159301 w 5181600"/>
              <a:gd name="connsiteY169" fmla="*/ 3610466 h 3761295"/>
              <a:gd name="connsiteX170" fmla="*/ 2128085 w 5181600"/>
              <a:gd name="connsiteY170" fmla="*/ 3582186 h 3761295"/>
              <a:gd name="connsiteX171" fmla="*/ 2096868 w 5181600"/>
              <a:gd name="connsiteY171" fmla="*/ 3601039 h 3761295"/>
              <a:gd name="connsiteX172" fmla="*/ 2055245 w 5181600"/>
              <a:gd name="connsiteY172" fmla="*/ 3629320 h 3761295"/>
              <a:gd name="connsiteX173" fmla="*/ 1992813 w 5181600"/>
              <a:gd name="connsiteY173" fmla="*/ 3667027 h 3761295"/>
              <a:gd name="connsiteX174" fmla="*/ 1847134 w 5181600"/>
              <a:gd name="connsiteY174" fmla="*/ 3695308 h 3761295"/>
              <a:gd name="connsiteX175" fmla="*/ 1815918 w 5181600"/>
              <a:gd name="connsiteY175" fmla="*/ 3685881 h 3761295"/>
              <a:gd name="connsiteX176" fmla="*/ 1784702 w 5181600"/>
              <a:gd name="connsiteY176" fmla="*/ 3648173 h 3761295"/>
              <a:gd name="connsiteX177" fmla="*/ 1763890 w 5181600"/>
              <a:gd name="connsiteY177" fmla="*/ 3619893 h 3761295"/>
              <a:gd name="connsiteX178" fmla="*/ 1732674 w 5181600"/>
              <a:gd name="connsiteY178" fmla="*/ 3610466 h 3761295"/>
              <a:gd name="connsiteX179" fmla="*/ 1691051 w 5181600"/>
              <a:gd name="connsiteY179" fmla="*/ 3619893 h 3761295"/>
              <a:gd name="connsiteX180" fmla="*/ 1639023 w 5181600"/>
              <a:gd name="connsiteY180" fmla="*/ 3638747 h 3761295"/>
              <a:gd name="connsiteX181" fmla="*/ 1607807 w 5181600"/>
              <a:gd name="connsiteY181" fmla="*/ 3648173 h 3761295"/>
              <a:gd name="connsiteX182" fmla="*/ 1582359 w 5181600"/>
              <a:gd name="connsiteY182" fmla="*/ 3625253 h 3761295"/>
              <a:gd name="connsiteX183" fmla="*/ 1572457 w 5181600"/>
              <a:gd name="connsiteY183" fmla="*/ 3616499 h 3761295"/>
              <a:gd name="connsiteX184" fmla="*/ 1574756 w 5181600"/>
              <a:gd name="connsiteY184" fmla="*/ 3618440 h 3761295"/>
              <a:gd name="connsiteX185" fmla="*/ 1555779 w 5181600"/>
              <a:gd name="connsiteY185" fmla="*/ 3591613 h 3761295"/>
              <a:gd name="connsiteX186" fmla="*/ 1514157 w 5181600"/>
              <a:gd name="connsiteY186" fmla="*/ 3535052 h 3761295"/>
              <a:gd name="connsiteX187" fmla="*/ 1451724 w 5181600"/>
              <a:gd name="connsiteY187" fmla="*/ 3563332 h 3761295"/>
              <a:gd name="connsiteX188" fmla="*/ 1430912 w 5181600"/>
              <a:gd name="connsiteY188" fmla="*/ 3591613 h 3761295"/>
              <a:gd name="connsiteX189" fmla="*/ 1399696 w 5181600"/>
              <a:gd name="connsiteY189" fmla="*/ 3610466 h 3761295"/>
              <a:gd name="connsiteX190" fmla="*/ 1316451 w 5181600"/>
              <a:gd name="connsiteY190" fmla="*/ 3676454 h 3761295"/>
              <a:gd name="connsiteX191" fmla="*/ 1233207 w 5181600"/>
              <a:gd name="connsiteY191" fmla="*/ 3695308 h 3761295"/>
              <a:gd name="connsiteX192" fmla="*/ 1222801 w 5181600"/>
              <a:gd name="connsiteY192" fmla="*/ 3667027 h 3761295"/>
              <a:gd name="connsiteX193" fmla="*/ 1201990 w 5181600"/>
              <a:gd name="connsiteY193" fmla="*/ 3629320 h 3761295"/>
              <a:gd name="connsiteX194" fmla="*/ 1170773 w 5181600"/>
              <a:gd name="connsiteY194" fmla="*/ 3610466 h 3761295"/>
              <a:gd name="connsiteX195" fmla="*/ 1139557 w 5181600"/>
              <a:gd name="connsiteY195" fmla="*/ 3582186 h 3761295"/>
              <a:gd name="connsiteX196" fmla="*/ 1097934 w 5181600"/>
              <a:gd name="connsiteY196" fmla="*/ 3572759 h 3761295"/>
              <a:gd name="connsiteX197" fmla="*/ 1066717 w 5181600"/>
              <a:gd name="connsiteY197" fmla="*/ 3582186 h 3761295"/>
              <a:gd name="connsiteX198" fmla="*/ 1004284 w 5181600"/>
              <a:gd name="connsiteY198" fmla="*/ 3629320 h 3761295"/>
              <a:gd name="connsiteX199" fmla="*/ 962662 w 5181600"/>
              <a:gd name="connsiteY199" fmla="*/ 3638747 h 3761295"/>
              <a:gd name="connsiteX200" fmla="*/ 931446 w 5181600"/>
              <a:gd name="connsiteY200" fmla="*/ 3648173 h 3761295"/>
              <a:gd name="connsiteX201" fmla="*/ 900228 w 5181600"/>
              <a:gd name="connsiteY201" fmla="*/ 3629320 h 3761295"/>
              <a:gd name="connsiteX202" fmla="*/ 816984 w 5181600"/>
              <a:gd name="connsiteY202" fmla="*/ 3629320 h 3761295"/>
              <a:gd name="connsiteX203" fmla="*/ 754551 w 5181600"/>
              <a:gd name="connsiteY203" fmla="*/ 3657600 h 3761295"/>
              <a:gd name="connsiteX204" fmla="*/ 712929 w 5181600"/>
              <a:gd name="connsiteY204" fmla="*/ 3676454 h 3761295"/>
              <a:gd name="connsiteX205" fmla="*/ 660901 w 5181600"/>
              <a:gd name="connsiteY205" fmla="*/ 3685881 h 3761295"/>
              <a:gd name="connsiteX206" fmla="*/ 588062 w 5181600"/>
              <a:gd name="connsiteY206" fmla="*/ 3648173 h 3761295"/>
              <a:gd name="connsiteX207" fmla="*/ 525628 w 5181600"/>
              <a:gd name="connsiteY207" fmla="*/ 3619893 h 3761295"/>
              <a:gd name="connsiteX208" fmla="*/ 452790 w 5181600"/>
              <a:gd name="connsiteY208" fmla="*/ 3553905 h 3761295"/>
              <a:gd name="connsiteX209" fmla="*/ 390356 w 5181600"/>
              <a:gd name="connsiteY209" fmla="*/ 3516198 h 3761295"/>
              <a:gd name="connsiteX210" fmla="*/ 327923 w 5181600"/>
              <a:gd name="connsiteY210" fmla="*/ 3572759 h 3761295"/>
              <a:gd name="connsiteX211" fmla="*/ 300248 w 5181600"/>
              <a:gd name="connsiteY211" fmla="*/ 3580896 h 3761295"/>
              <a:gd name="connsiteX212" fmla="*/ 291713 w 5181600"/>
              <a:gd name="connsiteY212" fmla="*/ 3583191 h 3761295"/>
              <a:gd name="connsiteX213" fmla="*/ 291435 w 5181600"/>
              <a:gd name="connsiteY213" fmla="*/ 3583243 h 3761295"/>
              <a:gd name="connsiteX214" fmla="*/ 289978 w 5181600"/>
              <a:gd name="connsiteY214" fmla="*/ 3583658 h 3761295"/>
              <a:gd name="connsiteX215" fmla="*/ 291713 w 5181600"/>
              <a:gd name="connsiteY215" fmla="*/ 3583191 h 3761295"/>
              <a:gd name="connsiteX216" fmla="*/ 298940 w 5181600"/>
              <a:gd name="connsiteY216" fmla="*/ 3581850 h 3761295"/>
              <a:gd name="connsiteX217" fmla="*/ 275895 w 5181600"/>
              <a:gd name="connsiteY217" fmla="*/ 3610466 h 3761295"/>
              <a:gd name="connsiteX218" fmla="*/ 234273 w 5181600"/>
              <a:gd name="connsiteY218" fmla="*/ 3619893 h 3761295"/>
              <a:gd name="connsiteX219" fmla="*/ 203056 w 5181600"/>
              <a:gd name="connsiteY219" fmla="*/ 3638747 h 3761295"/>
              <a:gd name="connsiteX220" fmla="*/ 171840 w 5181600"/>
              <a:gd name="connsiteY220" fmla="*/ 3619893 h 3761295"/>
              <a:gd name="connsiteX221" fmla="*/ 109406 w 5181600"/>
              <a:gd name="connsiteY221" fmla="*/ 3572759 h 3761295"/>
              <a:gd name="connsiteX222" fmla="*/ 78190 w 5181600"/>
              <a:gd name="connsiteY222" fmla="*/ 3563332 h 3761295"/>
              <a:gd name="connsiteX223" fmla="*/ 5350 w 5181600"/>
              <a:gd name="connsiteY223" fmla="*/ 3525625 h 3761295"/>
              <a:gd name="connsiteX224" fmla="*/ 0 w 5181600"/>
              <a:gd name="connsiteY224" fmla="*/ 3528230 h 3761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Lst>
            <a:rect l="l" t="t" r="r" b="b"/>
            <a:pathLst>
              <a:path w="5181600" h="3761295">
                <a:moveTo>
                  <a:pt x="4257310" y="3634099"/>
                </a:moveTo>
                <a:cubicBezTo>
                  <a:pt x="4256790" y="3633420"/>
                  <a:pt x="4256879" y="3633476"/>
                  <a:pt x="4258057" y="3634978"/>
                </a:cubicBezTo>
                <a:lnTo>
                  <a:pt x="4258337" y="3635346"/>
                </a:lnTo>
                <a:close/>
                <a:moveTo>
                  <a:pt x="1570367" y="3614734"/>
                </a:moveTo>
                <a:cubicBezTo>
                  <a:pt x="1569554" y="3614012"/>
                  <a:pt x="1569643" y="3614044"/>
                  <a:pt x="1571390" y="3615556"/>
                </a:cubicBezTo>
                <a:lnTo>
                  <a:pt x="1572457" y="3616499"/>
                </a:lnTo>
                <a:close/>
                <a:moveTo>
                  <a:pt x="0" y="0"/>
                </a:moveTo>
                <a:lnTo>
                  <a:pt x="4978378" y="0"/>
                </a:lnTo>
                <a:lnTo>
                  <a:pt x="4967926" y="15678"/>
                </a:lnTo>
                <a:cubicBezTo>
                  <a:pt x="4959915" y="23689"/>
                  <a:pt x="4949072" y="28247"/>
                  <a:pt x="4939645" y="34532"/>
                </a:cubicBezTo>
                <a:cubicBezTo>
                  <a:pt x="4933361" y="43959"/>
                  <a:pt x="4912089" y="55559"/>
                  <a:pt x="4920792" y="62812"/>
                </a:cubicBezTo>
                <a:cubicBezTo>
                  <a:pt x="4940698" y="79400"/>
                  <a:pt x="4970798" y="76584"/>
                  <a:pt x="4996206" y="81666"/>
                </a:cubicBezTo>
                <a:cubicBezTo>
                  <a:pt x="5065128" y="95451"/>
                  <a:pt x="5027479" y="88827"/>
                  <a:pt x="5109328" y="100519"/>
                </a:cubicBezTo>
                <a:cubicBezTo>
                  <a:pt x="5118755" y="103661"/>
                  <a:pt x="5128054" y="107216"/>
                  <a:pt x="5137608" y="109946"/>
                </a:cubicBezTo>
                <a:cubicBezTo>
                  <a:pt x="5150065" y="113505"/>
                  <a:pt x="5163407" y="114269"/>
                  <a:pt x="5175315" y="119373"/>
                </a:cubicBezTo>
                <a:lnTo>
                  <a:pt x="5181600" y="123563"/>
                </a:lnTo>
                <a:lnTo>
                  <a:pt x="5181600" y="177148"/>
                </a:lnTo>
                <a:lnTo>
                  <a:pt x="5171068" y="181215"/>
                </a:lnTo>
                <a:cubicBezTo>
                  <a:pt x="5165910" y="182005"/>
                  <a:pt x="5160596" y="182605"/>
                  <a:pt x="5156462" y="185361"/>
                </a:cubicBezTo>
                <a:cubicBezTo>
                  <a:pt x="5145369" y="192756"/>
                  <a:pt x="5138423" y="205106"/>
                  <a:pt x="5128181" y="213641"/>
                </a:cubicBezTo>
                <a:cubicBezTo>
                  <a:pt x="5119477" y="220894"/>
                  <a:pt x="5109328" y="226210"/>
                  <a:pt x="5099901" y="232495"/>
                </a:cubicBezTo>
                <a:cubicBezTo>
                  <a:pt x="5096759" y="241922"/>
                  <a:pt x="5097500" y="253749"/>
                  <a:pt x="5090474" y="260775"/>
                </a:cubicBezTo>
                <a:cubicBezTo>
                  <a:pt x="5043332" y="307917"/>
                  <a:pt x="5059999" y="249215"/>
                  <a:pt x="5033913" y="307909"/>
                </a:cubicBezTo>
                <a:cubicBezTo>
                  <a:pt x="5025842" y="326070"/>
                  <a:pt x="5015060" y="364470"/>
                  <a:pt x="5015060" y="364470"/>
                </a:cubicBezTo>
                <a:cubicBezTo>
                  <a:pt x="5018202" y="373897"/>
                  <a:pt x="5019660" y="384064"/>
                  <a:pt x="5024486" y="392750"/>
                </a:cubicBezTo>
                <a:cubicBezTo>
                  <a:pt x="5035490" y="412558"/>
                  <a:pt x="5062194" y="449311"/>
                  <a:pt x="5062194" y="449311"/>
                </a:cubicBezTo>
                <a:cubicBezTo>
                  <a:pt x="5065336" y="458738"/>
                  <a:pt x="5072034" y="467663"/>
                  <a:pt x="5071620" y="477591"/>
                </a:cubicBezTo>
                <a:cubicBezTo>
                  <a:pt x="5064550" y="647271"/>
                  <a:pt x="5071821" y="618392"/>
                  <a:pt x="5043340" y="703835"/>
                </a:cubicBezTo>
                <a:cubicBezTo>
                  <a:pt x="5049625" y="713262"/>
                  <a:pt x="5053490" y="724862"/>
                  <a:pt x="5062194" y="732115"/>
                </a:cubicBezTo>
                <a:cubicBezTo>
                  <a:pt x="5072990" y="741111"/>
                  <a:pt x="5087700" y="743997"/>
                  <a:pt x="5099901" y="750969"/>
                </a:cubicBezTo>
                <a:cubicBezTo>
                  <a:pt x="5109738" y="756590"/>
                  <a:pt x="5118754" y="763538"/>
                  <a:pt x="5128181" y="769822"/>
                </a:cubicBezTo>
                <a:cubicBezTo>
                  <a:pt x="5122420" y="787106"/>
                  <a:pt x="5110846" y="838367"/>
                  <a:pt x="5090474" y="854664"/>
                </a:cubicBezTo>
                <a:cubicBezTo>
                  <a:pt x="5082715" y="860871"/>
                  <a:pt x="5071621" y="860948"/>
                  <a:pt x="5062194" y="864090"/>
                </a:cubicBezTo>
                <a:cubicBezTo>
                  <a:pt x="4995547" y="908521"/>
                  <a:pt x="5064002" y="852285"/>
                  <a:pt x="5024486" y="986639"/>
                </a:cubicBezTo>
                <a:cubicBezTo>
                  <a:pt x="5015090" y="1018587"/>
                  <a:pt x="4981795" y="1048184"/>
                  <a:pt x="4958499" y="1071480"/>
                </a:cubicBezTo>
                <a:cubicBezTo>
                  <a:pt x="4961641" y="1080907"/>
                  <a:pt x="4959840" y="1093985"/>
                  <a:pt x="4967926" y="1099761"/>
                </a:cubicBezTo>
                <a:cubicBezTo>
                  <a:pt x="4986529" y="1113049"/>
                  <a:pt x="5047856" y="1123288"/>
                  <a:pt x="5071620" y="1128041"/>
                </a:cubicBezTo>
                <a:cubicBezTo>
                  <a:pt x="5084189" y="1137468"/>
                  <a:pt x="5095275" y="1149295"/>
                  <a:pt x="5109328" y="1156321"/>
                </a:cubicBezTo>
                <a:cubicBezTo>
                  <a:pt x="5161410" y="1182361"/>
                  <a:pt x="5139307" y="1142563"/>
                  <a:pt x="5156462" y="1194029"/>
                </a:cubicBezTo>
                <a:cubicBezTo>
                  <a:pt x="5149067" y="1208818"/>
                  <a:pt x="5132079" y="1246691"/>
                  <a:pt x="5118754" y="1260016"/>
                </a:cubicBezTo>
                <a:cubicBezTo>
                  <a:pt x="5110743" y="1268027"/>
                  <a:pt x="5099901" y="1272585"/>
                  <a:pt x="5090474" y="1278870"/>
                </a:cubicBezTo>
                <a:cubicBezTo>
                  <a:pt x="5084189" y="1288297"/>
                  <a:pt x="5073222" y="1295934"/>
                  <a:pt x="5071620" y="1307150"/>
                </a:cubicBezTo>
                <a:cubicBezTo>
                  <a:pt x="5068397" y="1329707"/>
                  <a:pt x="5092671" y="1364489"/>
                  <a:pt x="5099901" y="1382565"/>
                </a:cubicBezTo>
                <a:cubicBezTo>
                  <a:pt x="5107282" y="1401017"/>
                  <a:pt x="5118754" y="1439126"/>
                  <a:pt x="5118754" y="1439126"/>
                </a:cubicBezTo>
                <a:cubicBezTo>
                  <a:pt x="5115612" y="1457979"/>
                  <a:pt x="5117876" y="1478590"/>
                  <a:pt x="5109328" y="1495686"/>
                </a:cubicBezTo>
                <a:cubicBezTo>
                  <a:pt x="5104261" y="1505820"/>
                  <a:pt x="5087332" y="1505113"/>
                  <a:pt x="5081047" y="1514540"/>
                </a:cubicBezTo>
                <a:cubicBezTo>
                  <a:pt x="5073860" y="1525320"/>
                  <a:pt x="5075179" y="1539790"/>
                  <a:pt x="5071620" y="1552247"/>
                </a:cubicBezTo>
                <a:cubicBezTo>
                  <a:pt x="5068890" y="1561802"/>
                  <a:pt x="5065336" y="1571101"/>
                  <a:pt x="5062194" y="1580528"/>
                </a:cubicBezTo>
                <a:cubicBezTo>
                  <a:pt x="5059052" y="1602524"/>
                  <a:pt x="5054612" y="1624373"/>
                  <a:pt x="5052767" y="1646515"/>
                </a:cubicBezTo>
                <a:cubicBezTo>
                  <a:pt x="5048323" y="1699841"/>
                  <a:pt x="5054707" y="1754481"/>
                  <a:pt x="5043340" y="1806771"/>
                </a:cubicBezTo>
                <a:cubicBezTo>
                  <a:pt x="5038527" y="1828913"/>
                  <a:pt x="5018202" y="1844478"/>
                  <a:pt x="5005633" y="1863332"/>
                </a:cubicBezTo>
                <a:lnTo>
                  <a:pt x="4986779" y="1891612"/>
                </a:lnTo>
                <a:cubicBezTo>
                  <a:pt x="5005633" y="1894754"/>
                  <a:pt x="5026745" y="1891556"/>
                  <a:pt x="5043340" y="1901039"/>
                </a:cubicBezTo>
                <a:cubicBezTo>
                  <a:pt x="5051967" y="1905969"/>
                  <a:pt x="5052767" y="1919382"/>
                  <a:pt x="5052767" y="1929319"/>
                </a:cubicBezTo>
                <a:cubicBezTo>
                  <a:pt x="5052767" y="1945341"/>
                  <a:pt x="5046816" y="1960812"/>
                  <a:pt x="5043340" y="1976453"/>
                </a:cubicBezTo>
                <a:cubicBezTo>
                  <a:pt x="5035448" y="2011966"/>
                  <a:pt x="5034985" y="2010946"/>
                  <a:pt x="5024486" y="2042441"/>
                </a:cubicBezTo>
                <a:cubicBezTo>
                  <a:pt x="5027628" y="2073864"/>
                  <a:pt x="5029111" y="2105497"/>
                  <a:pt x="5033913" y="2136709"/>
                </a:cubicBezTo>
                <a:cubicBezTo>
                  <a:pt x="5035424" y="2146530"/>
                  <a:pt x="5043340" y="2155052"/>
                  <a:pt x="5043340" y="2164989"/>
                </a:cubicBezTo>
                <a:cubicBezTo>
                  <a:pt x="5043340" y="2198170"/>
                  <a:pt x="5034207" y="2220668"/>
                  <a:pt x="5024486" y="2249831"/>
                </a:cubicBezTo>
                <a:cubicBezTo>
                  <a:pt x="5036762" y="2258015"/>
                  <a:pt x="5070473" y="2272128"/>
                  <a:pt x="5062194" y="2296965"/>
                </a:cubicBezTo>
                <a:cubicBezTo>
                  <a:pt x="5055028" y="2318462"/>
                  <a:pt x="5024486" y="2353526"/>
                  <a:pt x="5024486" y="2353526"/>
                </a:cubicBezTo>
                <a:cubicBezTo>
                  <a:pt x="5021344" y="2362953"/>
                  <a:pt x="5011918" y="2372379"/>
                  <a:pt x="5015060" y="2381806"/>
                </a:cubicBezTo>
                <a:cubicBezTo>
                  <a:pt x="5019276" y="2394453"/>
                  <a:pt x="5032492" y="2402337"/>
                  <a:pt x="5043340" y="2410086"/>
                </a:cubicBezTo>
                <a:cubicBezTo>
                  <a:pt x="5054775" y="2418254"/>
                  <a:pt x="5068846" y="2421968"/>
                  <a:pt x="5081047" y="2428940"/>
                </a:cubicBezTo>
                <a:cubicBezTo>
                  <a:pt x="5090884" y="2434561"/>
                  <a:pt x="5099901" y="2441509"/>
                  <a:pt x="5109328" y="2447794"/>
                </a:cubicBezTo>
                <a:cubicBezTo>
                  <a:pt x="5106186" y="2476074"/>
                  <a:pt x="5105481" y="2504733"/>
                  <a:pt x="5099901" y="2532635"/>
                </a:cubicBezTo>
                <a:cubicBezTo>
                  <a:pt x="5096003" y="2552123"/>
                  <a:pt x="5085867" y="2569916"/>
                  <a:pt x="5081047" y="2589196"/>
                </a:cubicBezTo>
                <a:cubicBezTo>
                  <a:pt x="5069210" y="2636543"/>
                  <a:pt x="5075717" y="2614612"/>
                  <a:pt x="5062194" y="2655183"/>
                </a:cubicBezTo>
                <a:cubicBezTo>
                  <a:pt x="5059052" y="2699175"/>
                  <a:pt x="5059310" y="2743542"/>
                  <a:pt x="5052767" y="2787158"/>
                </a:cubicBezTo>
                <a:cubicBezTo>
                  <a:pt x="5049819" y="2806812"/>
                  <a:pt x="5038733" y="2824439"/>
                  <a:pt x="5033913" y="2843719"/>
                </a:cubicBezTo>
                <a:cubicBezTo>
                  <a:pt x="5030771" y="2856288"/>
                  <a:pt x="5029590" y="2869518"/>
                  <a:pt x="5024486" y="2881427"/>
                </a:cubicBezTo>
                <a:cubicBezTo>
                  <a:pt x="4997072" y="2945395"/>
                  <a:pt x="4999934" y="2929740"/>
                  <a:pt x="5004684" y="2912990"/>
                </a:cubicBezTo>
                <a:lnTo>
                  <a:pt x="5007159" y="2904764"/>
                </a:lnTo>
                <a:lnTo>
                  <a:pt x="5009675" y="2896861"/>
                </a:lnTo>
                <a:cubicBezTo>
                  <a:pt x="5009790" y="2896414"/>
                  <a:pt x="5009136" y="2898353"/>
                  <a:pt x="5008156" y="2901450"/>
                </a:cubicBezTo>
                <a:lnTo>
                  <a:pt x="5007159" y="2904764"/>
                </a:lnTo>
                <a:lnTo>
                  <a:pt x="5006579" y="2906586"/>
                </a:lnTo>
                <a:cubicBezTo>
                  <a:pt x="5004482" y="2913032"/>
                  <a:pt x="5001172" y="2923090"/>
                  <a:pt x="4996206" y="2937987"/>
                </a:cubicBezTo>
                <a:cubicBezTo>
                  <a:pt x="5005633" y="2944272"/>
                  <a:pt x="5018202" y="2947414"/>
                  <a:pt x="5024486" y="2956841"/>
                </a:cubicBezTo>
                <a:cubicBezTo>
                  <a:pt x="5049655" y="2994595"/>
                  <a:pt x="5018424" y="3048690"/>
                  <a:pt x="5005633" y="3079389"/>
                </a:cubicBezTo>
                <a:cubicBezTo>
                  <a:pt x="4987030" y="3124036"/>
                  <a:pt x="4923182" y="3153811"/>
                  <a:pt x="4892511" y="3173657"/>
                </a:cubicBezTo>
                <a:cubicBezTo>
                  <a:pt x="4798330" y="3234598"/>
                  <a:pt x="4853184" y="3184706"/>
                  <a:pt x="4798243" y="3239645"/>
                </a:cubicBezTo>
                <a:cubicBezTo>
                  <a:pt x="4801385" y="3249072"/>
                  <a:pt x="4799042" y="3262996"/>
                  <a:pt x="4807670" y="3267926"/>
                </a:cubicBezTo>
                <a:cubicBezTo>
                  <a:pt x="4824265" y="3277409"/>
                  <a:pt x="4845488" y="3273604"/>
                  <a:pt x="4864231" y="3277352"/>
                </a:cubicBezTo>
                <a:cubicBezTo>
                  <a:pt x="4876935" y="3279893"/>
                  <a:pt x="4889369" y="3283637"/>
                  <a:pt x="4901938" y="3286779"/>
                </a:cubicBezTo>
                <a:cubicBezTo>
                  <a:pt x="4939667" y="3311933"/>
                  <a:pt x="4926615" y="3306036"/>
                  <a:pt x="4977352" y="3324486"/>
                </a:cubicBezTo>
                <a:cubicBezTo>
                  <a:pt x="4996029" y="3331278"/>
                  <a:pt x="5033913" y="3343340"/>
                  <a:pt x="5033913" y="3343340"/>
                </a:cubicBezTo>
                <a:cubicBezTo>
                  <a:pt x="5030771" y="3365336"/>
                  <a:pt x="5030871" y="3388046"/>
                  <a:pt x="5024486" y="3409328"/>
                </a:cubicBezTo>
                <a:cubicBezTo>
                  <a:pt x="5021231" y="3420180"/>
                  <a:pt x="5010700" y="3427475"/>
                  <a:pt x="5005633" y="3437608"/>
                </a:cubicBezTo>
                <a:cubicBezTo>
                  <a:pt x="4998098" y="3452678"/>
                  <a:pt x="4990807" y="3489498"/>
                  <a:pt x="4986779" y="3503596"/>
                </a:cubicBezTo>
                <a:cubicBezTo>
                  <a:pt x="4984049" y="3513150"/>
                  <a:pt x="4980494" y="3522449"/>
                  <a:pt x="4977352" y="3531876"/>
                </a:cubicBezTo>
                <a:cubicBezTo>
                  <a:pt x="4980494" y="3566441"/>
                  <a:pt x="4981871" y="3601212"/>
                  <a:pt x="4986779" y="3635571"/>
                </a:cubicBezTo>
                <a:cubicBezTo>
                  <a:pt x="4988184" y="3645408"/>
                  <a:pt x="4989999" y="3656092"/>
                  <a:pt x="4996206" y="3663851"/>
                </a:cubicBezTo>
                <a:lnTo>
                  <a:pt x="5022234" y="3681203"/>
                </a:lnTo>
                <a:lnTo>
                  <a:pt x="5011187" y="3678541"/>
                </a:lnTo>
                <a:cubicBezTo>
                  <a:pt x="4952804" y="3665541"/>
                  <a:pt x="4975857" y="3676612"/>
                  <a:pt x="4927180" y="3610466"/>
                </a:cubicBezTo>
                <a:cubicBezTo>
                  <a:pt x="4915465" y="3614004"/>
                  <a:pt x="4863488" y="3630504"/>
                  <a:pt x="4854342" y="3629320"/>
                </a:cubicBezTo>
                <a:cubicBezTo>
                  <a:pt x="4841961" y="3627718"/>
                  <a:pt x="4830937" y="3619313"/>
                  <a:pt x="4823124" y="3610466"/>
                </a:cubicBezTo>
                <a:cubicBezTo>
                  <a:pt x="4816273" y="3602707"/>
                  <a:pt x="4816188" y="3591613"/>
                  <a:pt x="4812720" y="3582186"/>
                </a:cubicBezTo>
                <a:cubicBezTo>
                  <a:pt x="4798846" y="3579044"/>
                  <a:pt x="4785254" y="3570927"/>
                  <a:pt x="4771097" y="3572759"/>
                </a:cubicBezTo>
                <a:cubicBezTo>
                  <a:pt x="4738151" y="3577023"/>
                  <a:pt x="4737348" y="3598495"/>
                  <a:pt x="4729475" y="3619893"/>
                </a:cubicBezTo>
                <a:cubicBezTo>
                  <a:pt x="4719069" y="3626178"/>
                  <a:pt x="4707866" y="3631494"/>
                  <a:pt x="4698258" y="3638747"/>
                </a:cubicBezTo>
                <a:cubicBezTo>
                  <a:pt x="4669269" y="3660633"/>
                  <a:pt x="4658793" y="3676989"/>
                  <a:pt x="4635825" y="3704734"/>
                </a:cubicBezTo>
                <a:cubicBezTo>
                  <a:pt x="4621951" y="3711019"/>
                  <a:pt x="4608919" y="3728032"/>
                  <a:pt x="4594203" y="3723588"/>
                </a:cubicBezTo>
                <a:cubicBezTo>
                  <a:pt x="4584559" y="3720676"/>
                  <a:pt x="4566932" y="3668324"/>
                  <a:pt x="4562986" y="3657600"/>
                </a:cubicBezTo>
                <a:cubicBezTo>
                  <a:pt x="4484517" y="3681297"/>
                  <a:pt x="4581245" y="3649330"/>
                  <a:pt x="4500552" y="3685881"/>
                </a:cubicBezTo>
                <a:cubicBezTo>
                  <a:pt x="4483846" y="3693448"/>
                  <a:pt x="4465866" y="3698450"/>
                  <a:pt x="4448524" y="3704734"/>
                </a:cubicBezTo>
                <a:cubicBezTo>
                  <a:pt x="4438118" y="3701592"/>
                  <a:pt x="4426434" y="3700820"/>
                  <a:pt x="4417308" y="3695308"/>
                </a:cubicBezTo>
                <a:cubicBezTo>
                  <a:pt x="4393276" y="3680793"/>
                  <a:pt x="4380636" y="3659612"/>
                  <a:pt x="4365280" y="3638747"/>
                </a:cubicBezTo>
                <a:cubicBezTo>
                  <a:pt x="4354874" y="3632462"/>
                  <a:pt x="4346328" y="3617671"/>
                  <a:pt x="4334064" y="3619893"/>
                </a:cubicBezTo>
                <a:cubicBezTo>
                  <a:pt x="4321801" y="3622115"/>
                  <a:pt x="4322095" y="3640162"/>
                  <a:pt x="4313252" y="3648173"/>
                </a:cubicBezTo>
                <a:cubicBezTo>
                  <a:pt x="4304410" y="3656184"/>
                  <a:pt x="4292442" y="3660742"/>
                  <a:pt x="4282036" y="3667027"/>
                </a:cubicBezTo>
                <a:cubicBezTo>
                  <a:pt x="4274582" y="3656898"/>
                  <a:pt x="4269176" y="3649636"/>
                  <a:pt x="4265340" y="3644532"/>
                </a:cubicBezTo>
                <a:lnTo>
                  <a:pt x="4258337" y="3635346"/>
                </a:lnTo>
                <a:lnTo>
                  <a:pt x="4260218" y="3637627"/>
                </a:lnTo>
                <a:cubicBezTo>
                  <a:pt x="4265252" y="3643372"/>
                  <a:pt x="4272357" y="3649491"/>
                  <a:pt x="4250819" y="3610466"/>
                </a:cubicBezTo>
                <a:cubicBezTo>
                  <a:pt x="4245226" y="3600333"/>
                  <a:pt x="4235602" y="3592319"/>
                  <a:pt x="4230008" y="3582186"/>
                </a:cubicBezTo>
                <a:cubicBezTo>
                  <a:pt x="4225103" y="3573298"/>
                  <a:pt x="4230571" y="3553905"/>
                  <a:pt x="4219603" y="3553905"/>
                </a:cubicBezTo>
                <a:cubicBezTo>
                  <a:pt x="4207096" y="3553905"/>
                  <a:pt x="4205729" y="3572759"/>
                  <a:pt x="4198791" y="3582186"/>
                </a:cubicBezTo>
                <a:cubicBezTo>
                  <a:pt x="4187608" y="3588940"/>
                  <a:pt x="4179468" y="3593726"/>
                  <a:pt x="4173673" y="3597056"/>
                </a:cubicBezTo>
                <a:lnTo>
                  <a:pt x="4163051" y="3602960"/>
                </a:lnTo>
                <a:lnTo>
                  <a:pt x="4161453" y="3603692"/>
                </a:lnTo>
                <a:cubicBezTo>
                  <a:pt x="4160662" y="3604126"/>
                  <a:pt x="4160820" y="3604133"/>
                  <a:pt x="4162624" y="3603198"/>
                </a:cubicBezTo>
                <a:lnTo>
                  <a:pt x="4163051" y="3602960"/>
                </a:lnTo>
                <a:lnTo>
                  <a:pt x="4165973" y="3601622"/>
                </a:lnTo>
                <a:cubicBezTo>
                  <a:pt x="4173931" y="3598520"/>
                  <a:pt x="4185891" y="3596796"/>
                  <a:pt x="4157169" y="3629320"/>
                </a:cubicBezTo>
                <a:cubicBezTo>
                  <a:pt x="4149356" y="3638167"/>
                  <a:pt x="4136358" y="3641889"/>
                  <a:pt x="4125952" y="3648173"/>
                </a:cubicBezTo>
                <a:cubicBezTo>
                  <a:pt x="4112078" y="3651315"/>
                  <a:pt x="4098080" y="3654041"/>
                  <a:pt x="4084330" y="3657600"/>
                </a:cubicBezTo>
                <a:cubicBezTo>
                  <a:pt x="4073784" y="3660330"/>
                  <a:pt x="4063821" y="3664871"/>
                  <a:pt x="4053114" y="3667027"/>
                </a:cubicBezTo>
                <a:cubicBezTo>
                  <a:pt x="4032517" y="3671173"/>
                  <a:pt x="4011491" y="3673312"/>
                  <a:pt x="3990680" y="3676454"/>
                </a:cubicBezTo>
                <a:lnTo>
                  <a:pt x="3959464" y="3657600"/>
                </a:lnTo>
                <a:lnTo>
                  <a:pt x="3928246" y="3638747"/>
                </a:lnTo>
                <a:cubicBezTo>
                  <a:pt x="3907435" y="3626178"/>
                  <a:pt x="3889542" y="3608205"/>
                  <a:pt x="3865813" y="3601039"/>
                </a:cubicBezTo>
                <a:cubicBezTo>
                  <a:pt x="3851453" y="3596702"/>
                  <a:pt x="3810977" y="3624732"/>
                  <a:pt x="3803380" y="3629320"/>
                </a:cubicBezTo>
                <a:cubicBezTo>
                  <a:pt x="3789506" y="3632462"/>
                  <a:pt x="3773657" y="3631560"/>
                  <a:pt x="3761757" y="3638747"/>
                </a:cubicBezTo>
                <a:cubicBezTo>
                  <a:pt x="3751351" y="3645031"/>
                  <a:pt x="3749790" y="3659016"/>
                  <a:pt x="3740947" y="3667027"/>
                </a:cubicBezTo>
                <a:cubicBezTo>
                  <a:pt x="3728683" y="3678137"/>
                  <a:pt x="3713199" y="3685881"/>
                  <a:pt x="3699325" y="3695308"/>
                </a:cubicBezTo>
                <a:cubicBezTo>
                  <a:pt x="3663607" y="3684522"/>
                  <a:pt x="3657985" y="3686137"/>
                  <a:pt x="3626485" y="3657600"/>
                </a:cubicBezTo>
                <a:cubicBezTo>
                  <a:pt x="3617643" y="3649589"/>
                  <a:pt x="3615439" y="3636398"/>
                  <a:pt x="3605674" y="3629320"/>
                </a:cubicBezTo>
                <a:cubicBezTo>
                  <a:pt x="3555224" y="3592756"/>
                  <a:pt x="3586755" y="3653314"/>
                  <a:pt x="3564052" y="3591613"/>
                </a:cubicBezTo>
                <a:cubicBezTo>
                  <a:pt x="3553646" y="3597897"/>
                  <a:pt x="3540647" y="3601619"/>
                  <a:pt x="3532836" y="3610466"/>
                </a:cubicBezTo>
                <a:cubicBezTo>
                  <a:pt x="3525983" y="3618225"/>
                  <a:pt x="3526750" y="3629614"/>
                  <a:pt x="3522430" y="3638747"/>
                </a:cubicBezTo>
                <a:cubicBezTo>
                  <a:pt x="3516319" y="3651663"/>
                  <a:pt x="3508556" y="3663885"/>
                  <a:pt x="3501618" y="3676454"/>
                </a:cubicBezTo>
                <a:cubicBezTo>
                  <a:pt x="3470871" y="3732162"/>
                  <a:pt x="3465796" y="3729075"/>
                  <a:pt x="3418374" y="3761295"/>
                </a:cubicBezTo>
                <a:cubicBezTo>
                  <a:pt x="3418374" y="3761295"/>
                  <a:pt x="3377104" y="3747671"/>
                  <a:pt x="3355941" y="3742442"/>
                </a:cubicBezTo>
                <a:cubicBezTo>
                  <a:pt x="3282174" y="3724216"/>
                  <a:pt x="3319166" y="3751439"/>
                  <a:pt x="3272697" y="3695308"/>
                </a:cubicBezTo>
                <a:cubicBezTo>
                  <a:pt x="3272697" y="3695308"/>
                  <a:pt x="3229087" y="3672521"/>
                  <a:pt x="3210263" y="3657600"/>
                </a:cubicBezTo>
                <a:cubicBezTo>
                  <a:pt x="3200852" y="3650139"/>
                  <a:pt x="3196389" y="3638747"/>
                  <a:pt x="3189452" y="3629320"/>
                </a:cubicBezTo>
                <a:cubicBezTo>
                  <a:pt x="3175578" y="3626178"/>
                  <a:pt x="3161987" y="3618061"/>
                  <a:pt x="3147830" y="3619893"/>
                </a:cubicBezTo>
                <a:cubicBezTo>
                  <a:pt x="3135449" y="3621495"/>
                  <a:pt x="3128476" y="3635164"/>
                  <a:pt x="3116612" y="3638747"/>
                </a:cubicBezTo>
                <a:cubicBezTo>
                  <a:pt x="3086275" y="3647908"/>
                  <a:pt x="3054179" y="3651316"/>
                  <a:pt x="3022963" y="3657600"/>
                </a:cubicBezTo>
                <a:cubicBezTo>
                  <a:pt x="3012557" y="3654458"/>
                  <a:pt x="2999502" y="3655199"/>
                  <a:pt x="2991746" y="3648173"/>
                </a:cubicBezTo>
                <a:cubicBezTo>
                  <a:pt x="2983991" y="3641147"/>
                  <a:pt x="2984354" y="3629447"/>
                  <a:pt x="2981341" y="3619893"/>
                </a:cubicBezTo>
                <a:cubicBezTo>
                  <a:pt x="2973936" y="3596414"/>
                  <a:pt x="2973591" y="3570912"/>
                  <a:pt x="2950124" y="3553905"/>
                </a:cubicBezTo>
                <a:cubicBezTo>
                  <a:pt x="2941560" y="3547698"/>
                  <a:pt x="2929313" y="3547621"/>
                  <a:pt x="2918907" y="3544479"/>
                </a:cubicBezTo>
                <a:cubicBezTo>
                  <a:pt x="2910444" y="3567479"/>
                  <a:pt x="2907861" y="3582766"/>
                  <a:pt x="2887691" y="3601039"/>
                </a:cubicBezTo>
                <a:cubicBezTo>
                  <a:pt x="2810247" y="3671199"/>
                  <a:pt x="2874306" y="3590950"/>
                  <a:pt x="2825257" y="3657600"/>
                </a:cubicBezTo>
                <a:cubicBezTo>
                  <a:pt x="2811383" y="3660742"/>
                  <a:pt x="2797793" y="3668859"/>
                  <a:pt x="2783635" y="3667027"/>
                </a:cubicBezTo>
                <a:cubicBezTo>
                  <a:pt x="2751957" y="3662927"/>
                  <a:pt x="2742575" y="3630339"/>
                  <a:pt x="2731607" y="3610466"/>
                </a:cubicBezTo>
                <a:cubicBezTo>
                  <a:pt x="2721202" y="3616751"/>
                  <a:pt x="2709998" y="3622067"/>
                  <a:pt x="2700390" y="3629320"/>
                </a:cubicBezTo>
                <a:cubicBezTo>
                  <a:pt x="2689086" y="3637854"/>
                  <a:pt x="2683323" y="3653938"/>
                  <a:pt x="2669174" y="3657600"/>
                </a:cubicBezTo>
                <a:cubicBezTo>
                  <a:pt x="2632337" y="3667135"/>
                  <a:pt x="2592866" y="3663885"/>
                  <a:pt x="2554713" y="3667027"/>
                </a:cubicBezTo>
                <a:cubicBezTo>
                  <a:pt x="2499855" y="3650460"/>
                  <a:pt x="2544242" y="3668549"/>
                  <a:pt x="2492279" y="3629320"/>
                </a:cubicBezTo>
                <a:cubicBezTo>
                  <a:pt x="2482671" y="3622067"/>
                  <a:pt x="2470671" y="3617719"/>
                  <a:pt x="2461063" y="3610466"/>
                </a:cubicBezTo>
                <a:cubicBezTo>
                  <a:pt x="2426485" y="3584362"/>
                  <a:pt x="2402473" y="3549703"/>
                  <a:pt x="2377818" y="3516198"/>
                </a:cubicBezTo>
                <a:cubicBezTo>
                  <a:pt x="2332218" y="3543740"/>
                  <a:pt x="2340685" y="3533388"/>
                  <a:pt x="2304979" y="3591613"/>
                </a:cubicBezTo>
                <a:cubicBezTo>
                  <a:pt x="2283821" y="3626115"/>
                  <a:pt x="2308408" y="3616786"/>
                  <a:pt x="2273762" y="3648173"/>
                </a:cubicBezTo>
                <a:cubicBezTo>
                  <a:pt x="2253590" y="3666448"/>
                  <a:pt x="2236720" y="3668786"/>
                  <a:pt x="2211330" y="3676454"/>
                </a:cubicBezTo>
                <a:cubicBezTo>
                  <a:pt x="2200924" y="3663885"/>
                  <a:pt x="2190193" y="3651532"/>
                  <a:pt x="2180112" y="3638747"/>
                </a:cubicBezTo>
                <a:cubicBezTo>
                  <a:pt x="2172844" y="3629528"/>
                  <a:pt x="2167307" y="3619170"/>
                  <a:pt x="2159301" y="3610466"/>
                </a:cubicBezTo>
                <a:cubicBezTo>
                  <a:pt x="2149881" y="3600225"/>
                  <a:pt x="2142600" y="3584378"/>
                  <a:pt x="2128085" y="3582186"/>
                </a:cubicBezTo>
                <a:cubicBezTo>
                  <a:pt x="2115749" y="3580323"/>
                  <a:pt x="2107045" y="3594454"/>
                  <a:pt x="2096868" y="3601039"/>
                </a:cubicBezTo>
                <a:cubicBezTo>
                  <a:pt x="2082756" y="3610171"/>
                  <a:pt x="2069119" y="3619893"/>
                  <a:pt x="2055245" y="3629320"/>
                </a:cubicBezTo>
                <a:cubicBezTo>
                  <a:pt x="1972721" y="3654242"/>
                  <a:pt x="2081893" y="3616589"/>
                  <a:pt x="1992813" y="3667027"/>
                </a:cubicBezTo>
                <a:cubicBezTo>
                  <a:pt x="1947170" y="3692871"/>
                  <a:pt x="1899575" y="3690029"/>
                  <a:pt x="1847134" y="3695308"/>
                </a:cubicBezTo>
                <a:cubicBezTo>
                  <a:pt x="1836728" y="3692166"/>
                  <a:pt x="1824344" y="3692242"/>
                  <a:pt x="1815918" y="3685881"/>
                </a:cubicBezTo>
                <a:cubicBezTo>
                  <a:pt x="1802595" y="3675823"/>
                  <a:pt x="1794782" y="3660958"/>
                  <a:pt x="1784702" y="3648173"/>
                </a:cubicBezTo>
                <a:cubicBezTo>
                  <a:pt x="1777433" y="3638954"/>
                  <a:pt x="1773656" y="3626971"/>
                  <a:pt x="1763890" y="3619893"/>
                </a:cubicBezTo>
                <a:cubicBezTo>
                  <a:pt x="1755326" y="3613686"/>
                  <a:pt x="1743080" y="3613608"/>
                  <a:pt x="1732674" y="3610466"/>
                </a:cubicBezTo>
                <a:cubicBezTo>
                  <a:pt x="1718800" y="3613608"/>
                  <a:pt x="1704618" y="3615796"/>
                  <a:pt x="1691051" y="3619893"/>
                </a:cubicBezTo>
                <a:cubicBezTo>
                  <a:pt x="1673331" y="3625244"/>
                  <a:pt x="1656512" y="3632805"/>
                  <a:pt x="1639023" y="3638747"/>
                </a:cubicBezTo>
                <a:cubicBezTo>
                  <a:pt x="1628753" y="3642236"/>
                  <a:pt x="1618213" y="3645031"/>
                  <a:pt x="1607807" y="3648173"/>
                </a:cubicBezTo>
                <a:cubicBezTo>
                  <a:pt x="1596408" y="3637847"/>
                  <a:pt x="1588177" y="3630448"/>
                  <a:pt x="1582359" y="3625253"/>
                </a:cubicBezTo>
                <a:lnTo>
                  <a:pt x="1572457" y="3616499"/>
                </a:lnTo>
                <a:lnTo>
                  <a:pt x="1574756" y="3618440"/>
                </a:lnTo>
                <a:cubicBezTo>
                  <a:pt x="1582201" y="3624469"/>
                  <a:pt x="1591993" y="3630982"/>
                  <a:pt x="1555779" y="3591613"/>
                </a:cubicBezTo>
                <a:cubicBezTo>
                  <a:pt x="1512476" y="3544537"/>
                  <a:pt x="1532442" y="3584751"/>
                  <a:pt x="1514157" y="3535052"/>
                </a:cubicBezTo>
                <a:cubicBezTo>
                  <a:pt x="1488769" y="3542719"/>
                  <a:pt x="1471894" y="3545059"/>
                  <a:pt x="1451724" y="3563332"/>
                </a:cubicBezTo>
                <a:cubicBezTo>
                  <a:pt x="1442881" y="3571343"/>
                  <a:pt x="1437850" y="3582186"/>
                  <a:pt x="1430912" y="3591613"/>
                </a:cubicBezTo>
                <a:lnTo>
                  <a:pt x="1399696" y="3610466"/>
                </a:lnTo>
                <a:cubicBezTo>
                  <a:pt x="1326856" y="3654457"/>
                  <a:pt x="1351136" y="3629320"/>
                  <a:pt x="1316451" y="3676454"/>
                </a:cubicBezTo>
                <a:cubicBezTo>
                  <a:pt x="1299604" y="3681541"/>
                  <a:pt x="1245764" y="3699100"/>
                  <a:pt x="1233207" y="3695308"/>
                </a:cubicBezTo>
                <a:cubicBezTo>
                  <a:pt x="1222801" y="3692166"/>
                  <a:pt x="1227121" y="3676161"/>
                  <a:pt x="1222801" y="3667027"/>
                </a:cubicBezTo>
                <a:cubicBezTo>
                  <a:pt x="1216691" y="3654111"/>
                  <a:pt x="1208927" y="3641889"/>
                  <a:pt x="1201990" y="3629320"/>
                </a:cubicBezTo>
                <a:cubicBezTo>
                  <a:pt x="1191585" y="3623035"/>
                  <a:pt x="1180381" y="3617719"/>
                  <a:pt x="1170773" y="3610466"/>
                </a:cubicBezTo>
                <a:cubicBezTo>
                  <a:pt x="1159469" y="3601932"/>
                  <a:pt x="1152334" y="3588800"/>
                  <a:pt x="1139557" y="3582186"/>
                </a:cubicBezTo>
                <a:cubicBezTo>
                  <a:pt x="1127140" y="3575758"/>
                  <a:pt x="1111808" y="3575901"/>
                  <a:pt x="1097934" y="3572759"/>
                </a:cubicBezTo>
                <a:cubicBezTo>
                  <a:pt x="1087528" y="3575901"/>
                  <a:pt x="1075844" y="3576674"/>
                  <a:pt x="1066717" y="3582186"/>
                </a:cubicBezTo>
                <a:cubicBezTo>
                  <a:pt x="1021713" y="3609367"/>
                  <a:pt x="1051947" y="3610814"/>
                  <a:pt x="1004284" y="3629320"/>
                </a:cubicBezTo>
                <a:cubicBezTo>
                  <a:pt x="991140" y="3634424"/>
                  <a:pt x="976412" y="3635188"/>
                  <a:pt x="962662" y="3638747"/>
                </a:cubicBezTo>
                <a:cubicBezTo>
                  <a:pt x="952116" y="3641477"/>
                  <a:pt x="941851" y="3645031"/>
                  <a:pt x="931446" y="3648173"/>
                </a:cubicBezTo>
                <a:lnTo>
                  <a:pt x="900228" y="3629320"/>
                </a:lnTo>
                <a:cubicBezTo>
                  <a:pt x="823387" y="3582913"/>
                  <a:pt x="893826" y="3524898"/>
                  <a:pt x="816984" y="3629320"/>
                </a:cubicBezTo>
                <a:cubicBezTo>
                  <a:pt x="756988" y="3665553"/>
                  <a:pt x="814867" y="3634181"/>
                  <a:pt x="754551" y="3657600"/>
                </a:cubicBezTo>
                <a:cubicBezTo>
                  <a:pt x="740294" y="3663136"/>
                  <a:pt x="727644" y="3672010"/>
                  <a:pt x="712929" y="3676454"/>
                </a:cubicBezTo>
                <a:cubicBezTo>
                  <a:pt x="696151" y="3681521"/>
                  <a:pt x="678243" y="3682739"/>
                  <a:pt x="660901" y="3685881"/>
                </a:cubicBezTo>
                <a:cubicBezTo>
                  <a:pt x="595300" y="3666071"/>
                  <a:pt x="666810" y="3690978"/>
                  <a:pt x="588062" y="3648173"/>
                </a:cubicBezTo>
                <a:cubicBezTo>
                  <a:pt x="568110" y="3637328"/>
                  <a:pt x="545259" y="3631210"/>
                  <a:pt x="525628" y="3619893"/>
                </a:cubicBezTo>
                <a:cubicBezTo>
                  <a:pt x="475542" y="3591018"/>
                  <a:pt x="479327" y="3589969"/>
                  <a:pt x="452790" y="3553905"/>
                </a:cubicBezTo>
                <a:cubicBezTo>
                  <a:pt x="452790" y="3553905"/>
                  <a:pt x="414773" y="3521113"/>
                  <a:pt x="390356" y="3516198"/>
                </a:cubicBezTo>
                <a:cubicBezTo>
                  <a:pt x="370793" y="3512260"/>
                  <a:pt x="330473" y="3569680"/>
                  <a:pt x="327923" y="3572759"/>
                </a:cubicBezTo>
                <a:cubicBezTo>
                  <a:pt x="315166" y="3576612"/>
                  <a:pt x="306257" y="3579202"/>
                  <a:pt x="300248" y="3580896"/>
                </a:cubicBezTo>
                <a:lnTo>
                  <a:pt x="291713" y="3583191"/>
                </a:lnTo>
                <a:lnTo>
                  <a:pt x="291435" y="3583243"/>
                </a:lnTo>
                <a:cubicBezTo>
                  <a:pt x="289626" y="3583666"/>
                  <a:pt x="288825" y="3583927"/>
                  <a:pt x="289978" y="3583658"/>
                </a:cubicBezTo>
                <a:lnTo>
                  <a:pt x="291713" y="3583191"/>
                </a:lnTo>
                <a:lnTo>
                  <a:pt x="298940" y="3581850"/>
                </a:lnTo>
                <a:cubicBezTo>
                  <a:pt x="310457" y="3580318"/>
                  <a:pt x="322963" y="3582040"/>
                  <a:pt x="275895" y="3610466"/>
                </a:cubicBezTo>
                <a:cubicBezTo>
                  <a:pt x="263996" y="3617653"/>
                  <a:pt x="247417" y="3614789"/>
                  <a:pt x="234273" y="3619893"/>
                </a:cubicBezTo>
                <a:cubicBezTo>
                  <a:pt x="222778" y="3624356"/>
                  <a:pt x="213462" y="3632462"/>
                  <a:pt x="203056" y="3638747"/>
                </a:cubicBezTo>
                <a:cubicBezTo>
                  <a:pt x="192650" y="3632462"/>
                  <a:pt x="181447" y="3627146"/>
                  <a:pt x="171840" y="3619893"/>
                </a:cubicBezTo>
                <a:cubicBezTo>
                  <a:pt x="137324" y="3593836"/>
                  <a:pt x="148154" y="3590311"/>
                  <a:pt x="109406" y="3572759"/>
                </a:cubicBezTo>
                <a:cubicBezTo>
                  <a:pt x="99595" y="3568315"/>
                  <a:pt x="88001" y="3567776"/>
                  <a:pt x="78190" y="3563332"/>
                </a:cubicBezTo>
                <a:cubicBezTo>
                  <a:pt x="61937" y="3555970"/>
                  <a:pt x="23589" y="3525625"/>
                  <a:pt x="5350" y="3525625"/>
                </a:cubicBezTo>
                <a:lnTo>
                  <a:pt x="0" y="3528230"/>
                </a:lnTo>
                <a:close/>
              </a:path>
            </a:pathLst>
          </a:custGeom>
          <a:blipFill dpi="0" rotWithShape="1">
            <a:blip r:embed="rId2" cstate="print">
              <a:extLst>
                <a:ext uri="{28A0092B-C50C-407E-A947-70E740481C1C}">
                  <a14:useLocalDpi xmlns:a14="http://schemas.microsoft.com/office/drawing/2010/main" val="0"/>
                </a:ext>
              </a:extLst>
            </a:blip>
            <a:srcRect/>
            <a:stretch>
              <a:fillRect/>
            </a:stretch>
          </a:blip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739402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1404658-6143-4449-9C02-55314B8C7471}"/>
              </a:ext>
            </a:extLst>
          </p:cNvPr>
          <p:cNvSpPr>
            <a:spLocks noGrp="1"/>
          </p:cNvSpPr>
          <p:nvPr>
            <p:ph type="title"/>
          </p:nvPr>
        </p:nvSpPr>
        <p:spPr/>
        <p:txBody>
          <a:bodyPr/>
          <a:lstStyle/>
          <a:p>
            <a:r>
              <a:rPr lang="en-US" dirty="0"/>
              <a:t>Getting Involved</a:t>
            </a:r>
          </a:p>
        </p:txBody>
      </p:sp>
      <p:pic>
        <p:nvPicPr>
          <p:cNvPr id="5" name="Picture 7">
            <a:extLst>
              <a:ext uri="{FF2B5EF4-FFF2-40B4-BE49-F238E27FC236}">
                <a16:creationId xmlns="" xmlns:a16="http://schemas.microsoft.com/office/drawing/2014/main" id="{9576A493-4B18-4FE0-91AC-083882D2B67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67362" y="1817229"/>
            <a:ext cx="5657275" cy="4240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577890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CD88FE5-C90F-4E9E-8186-C0BAD016651E}"/>
              </a:ext>
            </a:extLst>
          </p:cNvPr>
          <p:cNvSpPr>
            <a:spLocks noGrp="1"/>
          </p:cNvSpPr>
          <p:nvPr>
            <p:ph type="title"/>
          </p:nvPr>
        </p:nvSpPr>
        <p:spPr/>
        <p:txBody>
          <a:bodyPr/>
          <a:lstStyle/>
          <a:p>
            <a:r>
              <a:rPr lang="en-US" dirty="0"/>
              <a:t>How can members participate?</a:t>
            </a:r>
          </a:p>
        </p:txBody>
      </p:sp>
      <p:sp>
        <p:nvSpPr>
          <p:cNvPr id="3" name="Content Placeholder 2">
            <a:extLst>
              <a:ext uri="{FF2B5EF4-FFF2-40B4-BE49-F238E27FC236}">
                <a16:creationId xmlns="" xmlns:a16="http://schemas.microsoft.com/office/drawing/2014/main" id="{BCBB775F-CAC2-405E-9F3F-4EE2B5B6642F}"/>
              </a:ext>
            </a:extLst>
          </p:cNvPr>
          <p:cNvSpPr>
            <a:spLocks noGrp="1"/>
          </p:cNvSpPr>
          <p:nvPr>
            <p:ph idx="1"/>
          </p:nvPr>
        </p:nvSpPr>
        <p:spPr>
          <a:xfrm>
            <a:off x="838200" y="1825624"/>
            <a:ext cx="7306340" cy="4066129"/>
          </a:xfrm>
        </p:spPr>
        <p:txBody>
          <a:bodyPr>
            <a:normAutofit fontScale="92500" lnSpcReduction="20000"/>
          </a:bodyPr>
          <a:lstStyle/>
          <a:p>
            <a:pPr>
              <a:defRPr/>
            </a:pPr>
            <a:r>
              <a:rPr lang="en-US" sz="2400" b="1" dirty="0">
                <a:solidFill>
                  <a:srgbClr val="C00000"/>
                </a:solidFill>
                <a:latin typeface="+mj-lt"/>
              </a:rPr>
              <a:t>Attend Advisory Forum and other events (via mailing lists and www.opentravel.org)</a:t>
            </a:r>
          </a:p>
          <a:p>
            <a:pPr>
              <a:defRPr/>
            </a:pPr>
            <a:r>
              <a:rPr lang="en-US" sz="2400" b="1" dirty="0">
                <a:solidFill>
                  <a:srgbClr val="C00000"/>
                </a:solidFill>
                <a:latin typeface="+mj-lt"/>
              </a:rPr>
              <a:t>Register for work group and project team mailing lists</a:t>
            </a:r>
          </a:p>
          <a:p>
            <a:pPr>
              <a:defRPr/>
            </a:pPr>
            <a:r>
              <a:rPr lang="en-US" sz="2400" b="1" dirty="0">
                <a:solidFill>
                  <a:srgbClr val="C00000"/>
                </a:solidFill>
                <a:latin typeface="+mj-lt"/>
              </a:rPr>
              <a:t>Submit comments on messages your company has implemented</a:t>
            </a:r>
          </a:p>
          <a:p>
            <a:pPr>
              <a:defRPr/>
            </a:pPr>
            <a:r>
              <a:rPr lang="en-US" sz="2400" b="1" dirty="0">
                <a:solidFill>
                  <a:srgbClr val="C00000"/>
                </a:solidFill>
                <a:latin typeface="+mj-lt"/>
              </a:rPr>
              <a:t>Participate in a work group or project team, or create a project team proposal to address a business problem you and your trading partners have</a:t>
            </a:r>
          </a:p>
          <a:p>
            <a:pPr>
              <a:defRPr/>
            </a:pPr>
            <a:r>
              <a:rPr lang="en-US" sz="2400" b="1" dirty="0">
                <a:solidFill>
                  <a:srgbClr val="C00000"/>
                </a:solidFill>
                <a:latin typeface="+mj-lt"/>
              </a:rPr>
              <a:t>Run for a work group or committee leadership role</a:t>
            </a:r>
          </a:p>
          <a:p>
            <a:pPr>
              <a:defRPr/>
            </a:pPr>
            <a:r>
              <a:rPr lang="en-US" sz="2400" b="1" dirty="0">
                <a:solidFill>
                  <a:srgbClr val="C00000"/>
                </a:solidFill>
                <a:latin typeface="+mj-lt"/>
              </a:rPr>
              <a:t>Represent OpenTravel inside you organization</a:t>
            </a:r>
          </a:p>
          <a:p>
            <a:pPr>
              <a:defRPr/>
            </a:pPr>
            <a:endParaRPr lang="en-US" sz="2400" b="1" dirty="0">
              <a:solidFill>
                <a:srgbClr val="C00000"/>
              </a:solidFill>
              <a:latin typeface="+mj-lt"/>
            </a:endParaRPr>
          </a:p>
          <a:p>
            <a:pPr marL="0" indent="0" algn="ctr">
              <a:buNone/>
              <a:defRPr/>
            </a:pPr>
            <a:r>
              <a:rPr lang="en-US" sz="1700" b="1" dirty="0">
                <a:solidFill>
                  <a:schemeClr val="bg1">
                    <a:lumMod val="50000"/>
                  </a:schemeClr>
                </a:solidFill>
                <a:latin typeface="+mj-lt"/>
              </a:rPr>
              <a:t>Email </a:t>
            </a:r>
            <a:r>
              <a:rPr lang="en-US" sz="1700" b="1" dirty="0">
                <a:solidFill>
                  <a:schemeClr val="bg1">
                    <a:lumMod val="50000"/>
                  </a:schemeClr>
                </a:solidFill>
                <a:latin typeface="+mj-lt"/>
                <a:hlinkClick r:id="rId2"/>
              </a:rPr>
              <a:t>info@opentravel.org</a:t>
            </a:r>
            <a:r>
              <a:rPr lang="en-US" sz="1700" b="1" dirty="0">
                <a:solidFill>
                  <a:schemeClr val="bg1">
                    <a:lumMod val="50000"/>
                  </a:schemeClr>
                </a:solidFill>
                <a:latin typeface="+mj-lt"/>
              </a:rPr>
              <a:t> or visit </a:t>
            </a:r>
            <a:r>
              <a:rPr lang="en-US" sz="1700" b="1" dirty="0">
                <a:solidFill>
                  <a:schemeClr val="bg1">
                    <a:lumMod val="50000"/>
                  </a:schemeClr>
                </a:solidFill>
                <a:latin typeface="+mj-lt"/>
                <a:hlinkClick r:id="rId3"/>
              </a:rPr>
              <a:t>www.opentravel.org/Join/</a:t>
            </a:r>
            <a:r>
              <a:rPr lang="en-US" sz="1700" b="1" dirty="0">
                <a:solidFill>
                  <a:schemeClr val="bg1">
                    <a:lumMod val="50000"/>
                  </a:schemeClr>
                </a:solidFill>
                <a:latin typeface="+mj-lt"/>
              </a:rPr>
              <a:t> for more </a:t>
            </a:r>
            <a:r>
              <a:rPr lang="en-US" sz="1700" b="1" dirty="0">
                <a:latin typeface="+mj-lt"/>
              </a:rPr>
              <a:t>information.</a:t>
            </a:r>
          </a:p>
          <a:p>
            <a:pPr>
              <a:defRPr/>
            </a:pPr>
            <a:endParaRPr lang="en-US" sz="2400" dirty="0">
              <a:solidFill>
                <a:srgbClr val="C00000"/>
              </a:solidFill>
              <a:latin typeface="+mj-lt"/>
            </a:endParaRPr>
          </a:p>
          <a:p>
            <a:endParaRPr lang="en-US" dirty="0"/>
          </a:p>
        </p:txBody>
      </p:sp>
      <p:pic>
        <p:nvPicPr>
          <p:cNvPr id="3074" name="Picture 2" descr="Image result for participation image">
            <a:extLst>
              <a:ext uri="{FF2B5EF4-FFF2-40B4-BE49-F238E27FC236}">
                <a16:creationId xmlns="" xmlns:a16="http://schemas.microsoft.com/office/drawing/2014/main" id="{0F293263-065C-45FB-9F2A-BFB6190A70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44105" y="2169042"/>
            <a:ext cx="3534084" cy="2650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542782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xmlns="" id="{4B4293F9-5D17-414D-A8CB-E5C5EA776265}"/>
              </a:ext>
            </a:extLst>
          </p:cNvPr>
          <p:cNvSpPr txBox="1"/>
          <p:nvPr/>
        </p:nvSpPr>
        <p:spPr>
          <a:xfrm>
            <a:off x="504445" y="4821008"/>
            <a:ext cx="11237976" cy="461665"/>
          </a:xfrm>
          <a:prstGeom prst="rect">
            <a:avLst/>
          </a:prstGeom>
          <a:noFill/>
        </p:spPr>
        <p:txBody>
          <a:bodyPr wrap="square" rtlCol="0">
            <a:spAutoFit/>
          </a:bodyPr>
          <a:lstStyle/>
          <a:p>
            <a:pPr algn="ctr"/>
            <a:r>
              <a:rPr lang="en-US" sz="2400" dirty="0"/>
              <a:t>Please Have a Seat: The Opening Session is about to begin</a:t>
            </a:r>
          </a:p>
        </p:txBody>
      </p:sp>
      <p:pic>
        <p:nvPicPr>
          <p:cNvPr id="4" name="Picture 3">
            <a:extLst>
              <a:ext uri="{FF2B5EF4-FFF2-40B4-BE49-F238E27FC236}">
                <a16:creationId xmlns:a16="http://schemas.microsoft.com/office/drawing/2014/main" xmlns="" id="{5F19CB7B-2E13-4C04-B48F-61334B313A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445" y="5624102"/>
            <a:ext cx="3633216" cy="774192"/>
          </a:xfrm>
          <a:prstGeom prst="rect">
            <a:avLst/>
          </a:prstGeom>
        </p:spPr>
      </p:pic>
      <p:pic>
        <p:nvPicPr>
          <p:cNvPr id="6" name="Picture 5">
            <a:extLst>
              <a:ext uri="{FF2B5EF4-FFF2-40B4-BE49-F238E27FC236}">
                <a16:creationId xmlns:a16="http://schemas.microsoft.com/office/drawing/2014/main" xmlns="" id="{9E74572C-1203-4C07-8FD9-44883D48D7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957"/>
            <a:ext cx="12192000" cy="1641231"/>
          </a:xfrm>
          <a:prstGeom prst="rect">
            <a:avLst/>
          </a:prstGeom>
        </p:spPr>
      </p:pic>
      <p:pic>
        <p:nvPicPr>
          <p:cNvPr id="5" name="Picture 4">
            <a:extLst>
              <a:ext uri="{FF2B5EF4-FFF2-40B4-BE49-F238E27FC236}">
                <a16:creationId xmlns:a16="http://schemas.microsoft.com/office/drawing/2014/main" xmlns="" id="{4AC8FCC4-B8BF-4492-A3C0-0F07D38EA0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8977" y="2462933"/>
            <a:ext cx="3751899" cy="2016646"/>
          </a:xfrm>
          <a:prstGeom prst="rect">
            <a:avLst/>
          </a:prstGeom>
        </p:spPr>
      </p:pic>
      <p:pic>
        <p:nvPicPr>
          <p:cNvPr id="9" name="Picture 8">
            <a:extLst>
              <a:ext uri="{FF2B5EF4-FFF2-40B4-BE49-F238E27FC236}">
                <a16:creationId xmlns:a16="http://schemas.microsoft.com/office/drawing/2014/main" xmlns="" id="{998E110B-5FCC-4517-BEC5-9EC4419ED9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13702" y="2462933"/>
            <a:ext cx="2885654" cy="1932133"/>
          </a:xfrm>
          <a:prstGeom prst="rect">
            <a:avLst/>
          </a:prstGeom>
        </p:spPr>
      </p:pic>
    </p:spTree>
    <p:extLst>
      <p:ext uri="{BB962C8B-B14F-4D97-AF65-F5344CB8AC3E}">
        <p14:creationId xmlns:p14="http://schemas.microsoft.com/office/powerpoint/2010/main" val="4445799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02F2FB2-4510-491D-AFE8-F0E72D4A46C5}"/>
              </a:ext>
            </a:extLst>
          </p:cNvPr>
          <p:cNvSpPr>
            <a:spLocks noGrp="1"/>
          </p:cNvSpPr>
          <p:nvPr>
            <p:ph type="title"/>
          </p:nvPr>
        </p:nvSpPr>
        <p:spPr>
          <a:xfrm>
            <a:off x="433632" y="263951"/>
            <a:ext cx="11758367" cy="1216506"/>
          </a:xfrm>
        </p:spPr>
        <p:txBody>
          <a:bodyPr/>
          <a:lstStyle/>
          <a:p>
            <a:r>
              <a:rPr lang="en-US" dirty="0"/>
              <a:t>OpenTravel Code of Conduct</a:t>
            </a:r>
          </a:p>
        </p:txBody>
      </p:sp>
      <p:sp>
        <p:nvSpPr>
          <p:cNvPr id="3" name="Content Placeholder 2">
            <a:extLst>
              <a:ext uri="{FF2B5EF4-FFF2-40B4-BE49-F238E27FC236}">
                <a16:creationId xmlns="" xmlns:a16="http://schemas.microsoft.com/office/drawing/2014/main" id="{2C77E04B-3087-4533-9FCF-DC3E151B4C05}"/>
              </a:ext>
            </a:extLst>
          </p:cNvPr>
          <p:cNvSpPr>
            <a:spLocks noGrp="1"/>
          </p:cNvSpPr>
          <p:nvPr>
            <p:ph idx="1"/>
          </p:nvPr>
        </p:nvSpPr>
        <p:spPr>
          <a:xfrm>
            <a:off x="490734" y="1643443"/>
            <a:ext cx="11217348" cy="4029739"/>
          </a:xfrm>
        </p:spPr>
        <p:txBody>
          <a:bodyPr>
            <a:noAutofit/>
          </a:bodyPr>
          <a:lstStyle/>
          <a:p>
            <a:pPr>
              <a:buNone/>
              <a:defRPr/>
            </a:pPr>
            <a:r>
              <a:rPr lang="en-US" sz="1600" b="1" dirty="0">
                <a:solidFill>
                  <a:srgbClr val="0070C0"/>
                </a:solidFill>
              </a:rPr>
              <a:t>Trade associations are perfectly lawful organizations. However, since a trade association is, by definition, an organization of competitors, OpenTravel Alliance (OpenTravel) members must take precautions to ensure that we do not engage in activities which can be interpreted as violating anti-trust or other unfair competition laws. For any activity which is deemed to unreasonably restrain trade, OpenTravel, its members and individual representatives may be subject to severe legal penalties, regardless of our otherwise beneficial objectives. It is important to realize, therefore, that an action that may seem to make "good business sense" can injure competition and therefore be prohibited under the antitrust or unfair competition laws. To ensure that we conduct all meetings and gatherings in strict compliance with any such laws and agreements in any part of the world, the OpenTravel Code of Conduct is to be distributed and/or read aloud at all such gatherings.</a:t>
            </a:r>
          </a:p>
          <a:p>
            <a:pPr>
              <a:buNone/>
              <a:defRPr/>
            </a:pPr>
            <a:r>
              <a:rPr lang="en-US" sz="1600" b="1" dirty="0">
                <a:solidFill>
                  <a:srgbClr val="C00000"/>
                </a:solidFill>
              </a:rPr>
              <a:t>There shall be no discussion of rates, fares, surcharges, conditions, terms or prices of services, allocating or sharing of customers, or refusing to deal with a particular supplier or class of suppliers</a:t>
            </a:r>
            <a:r>
              <a:rPr lang="en-US" sz="1600" b="1" dirty="0">
                <a:solidFill>
                  <a:srgbClr val="FF0000"/>
                </a:solidFill>
              </a:rPr>
              <a:t>.</a:t>
            </a:r>
            <a:r>
              <a:rPr lang="en-US" sz="1600" b="1" dirty="0"/>
              <a:t> </a:t>
            </a:r>
            <a:r>
              <a:rPr lang="en-US" sz="1600" b="1" dirty="0">
                <a:solidFill>
                  <a:srgbClr val="0070C0"/>
                </a:solidFill>
              </a:rPr>
              <a:t>Neither serious nor flippant remarks about such subjects will be permitted. OpenTravel shall not issue recommendations about any of the above subjects or distribute to its members any publication concerning such matters. No discussions that directly or indirectly fix purchase or selling prices may take place. There shall be no discussions of members, marketing, pricing or service plans. All OpenTravel related meetings shall be conducted in accordance with a previously prepared and distributed agenda. If you are uncomfortable about the direction that you believe a discussion is heading, you should say so promptly. Members may have varying views about issues that OpenTravel deals with. They are encouraged to express themselves in OpenTravel activities. However, official OpenTravel communications to the public are the sole responsibility of the OpenTravel Board of Directors. To avoid creating confusion among the public, therefore, the Board must approve press releases and any other forms of official OpenTravel communications to the public before they are released. </a:t>
            </a:r>
          </a:p>
        </p:txBody>
      </p:sp>
      <p:sp>
        <p:nvSpPr>
          <p:cNvPr id="4" name="TextBox 3">
            <a:extLst>
              <a:ext uri="{FF2B5EF4-FFF2-40B4-BE49-F238E27FC236}">
                <a16:creationId xmlns="" xmlns:a16="http://schemas.microsoft.com/office/drawing/2014/main" id="{20D86261-3004-42D9-AC24-E2BBF2D00C33}"/>
              </a:ext>
            </a:extLst>
          </p:cNvPr>
          <p:cNvSpPr txBox="1"/>
          <p:nvPr/>
        </p:nvSpPr>
        <p:spPr>
          <a:xfrm>
            <a:off x="1020696" y="3816628"/>
            <a:ext cx="10150608" cy="369332"/>
          </a:xfrm>
          <a:prstGeom prst="rect">
            <a:avLst/>
          </a:prstGeom>
          <a:noFill/>
        </p:spPr>
        <p:txBody>
          <a:bodyPr wrap="square" rtlCol="0">
            <a:spAutoFit/>
          </a:bodyPr>
          <a:lstStyle/>
          <a:p>
            <a:pPr algn="ctr"/>
            <a:endParaRPr lang="en-US" dirty="0">
              <a:highlight>
                <a:srgbClr val="FFFF00"/>
              </a:highlight>
            </a:endParaRPr>
          </a:p>
        </p:txBody>
      </p:sp>
    </p:spTree>
    <p:extLst>
      <p:ext uri="{BB962C8B-B14F-4D97-AF65-F5344CB8AC3E}">
        <p14:creationId xmlns:p14="http://schemas.microsoft.com/office/powerpoint/2010/main" val="61129586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1E184D-D9B5-4120-8804-201137B45A6B}"/>
              </a:ext>
            </a:extLst>
          </p:cNvPr>
          <p:cNvSpPr>
            <a:spLocks noGrp="1"/>
          </p:cNvSpPr>
          <p:nvPr>
            <p:ph type="title"/>
          </p:nvPr>
        </p:nvSpPr>
        <p:spPr>
          <a:xfrm>
            <a:off x="7088" y="0"/>
            <a:ext cx="12184912" cy="1449685"/>
          </a:xfrm>
        </p:spPr>
        <p:txBody>
          <a:bodyPr/>
          <a:lstStyle/>
          <a:p>
            <a:pPr algn="ctr"/>
            <a:r>
              <a:rPr lang="en-US" sz="4800" dirty="0">
                <a:latin typeface="+mn-lt"/>
                <a:ea typeface="+mn-ea"/>
                <a:cs typeface="+mn-cs"/>
              </a:rPr>
              <a:t>Opening Remarks</a:t>
            </a:r>
          </a:p>
        </p:txBody>
      </p:sp>
      <p:sp>
        <p:nvSpPr>
          <p:cNvPr id="4" name="TextBox 3">
            <a:extLst>
              <a:ext uri="{FF2B5EF4-FFF2-40B4-BE49-F238E27FC236}">
                <a16:creationId xmlns:a16="http://schemas.microsoft.com/office/drawing/2014/main" xmlns="" id="{23DE84DE-3FCE-4842-9D53-91D040ACA90F}"/>
              </a:ext>
            </a:extLst>
          </p:cNvPr>
          <p:cNvSpPr txBox="1"/>
          <p:nvPr/>
        </p:nvSpPr>
        <p:spPr>
          <a:xfrm>
            <a:off x="1741714" y="2007996"/>
            <a:ext cx="8418014" cy="2677656"/>
          </a:xfrm>
          <a:prstGeom prst="rect">
            <a:avLst/>
          </a:prstGeom>
          <a:noFill/>
        </p:spPr>
        <p:txBody>
          <a:bodyPr wrap="square" rtlCol="0">
            <a:spAutoFit/>
          </a:bodyPr>
          <a:lstStyle/>
          <a:p>
            <a:pPr algn="ctr"/>
            <a:r>
              <a:rPr lang="en-US" sz="2400" dirty="0"/>
              <a:t>Susanne Auinger, Senior Partner Account Manager, </a:t>
            </a:r>
            <a:br>
              <a:rPr lang="en-US" sz="2400" dirty="0"/>
            </a:br>
            <a:r>
              <a:rPr lang="en-US" sz="2400" dirty="0"/>
              <a:t>DB System GmbH, </a:t>
            </a:r>
            <a:br>
              <a:rPr lang="en-US" sz="2400" dirty="0"/>
            </a:br>
            <a:r>
              <a:rPr lang="en-US" sz="2400" dirty="0" err="1"/>
              <a:t>OpenTravel</a:t>
            </a:r>
            <a:r>
              <a:rPr lang="en-US" sz="2400" dirty="0"/>
              <a:t> Alliance Executive Committee Chair</a:t>
            </a:r>
          </a:p>
          <a:p>
            <a:pPr algn="ctr"/>
            <a:endParaRPr lang="nb-NO" sz="2400" dirty="0"/>
          </a:p>
          <a:p>
            <a:pPr algn="ctr"/>
            <a:r>
              <a:rPr lang="nb-NO" sz="2400" dirty="0"/>
              <a:t>Mike Tinkey, CEO, OpenTravel Alliance</a:t>
            </a:r>
          </a:p>
          <a:p>
            <a:pPr algn="ctr"/>
            <a:r>
              <a:rPr lang="nb-NO" sz="2400" dirty="0"/>
              <a:t>+1 (843) 437-0070</a:t>
            </a:r>
          </a:p>
          <a:p>
            <a:pPr algn="ctr"/>
            <a:r>
              <a:rPr lang="nb-NO" sz="2400" dirty="0"/>
              <a:t>mike.tinkey@opentravel.org </a:t>
            </a:r>
          </a:p>
        </p:txBody>
      </p:sp>
      <p:sp>
        <p:nvSpPr>
          <p:cNvPr id="5" name="Content Placeholder 2">
            <a:extLst>
              <a:ext uri="{FF2B5EF4-FFF2-40B4-BE49-F238E27FC236}">
                <a16:creationId xmlns:a16="http://schemas.microsoft.com/office/drawing/2014/main" xmlns="" id="{D93BCE07-DC6B-46F0-9F5F-A00447D7FB5C}"/>
              </a:ext>
            </a:extLst>
          </p:cNvPr>
          <p:cNvSpPr txBox="1">
            <a:spLocks/>
          </p:cNvSpPr>
          <p:nvPr/>
        </p:nvSpPr>
        <p:spPr>
          <a:xfrm>
            <a:off x="356697" y="5156519"/>
            <a:ext cx="11589488" cy="88589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b="1" dirty="0"/>
              <a:t>Next up: </a:t>
            </a:r>
            <a:r>
              <a:rPr lang="en-US" sz="1200" dirty="0"/>
              <a:t>10:00 – 11:30, Opening Session: Travel Distribution and </a:t>
            </a:r>
            <a:br>
              <a:rPr lang="en-US" sz="1200" dirty="0"/>
            </a:br>
            <a:r>
              <a:rPr lang="en-US" sz="1200" dirty="0"/>
              <a:t>the Digital Consumer Experience in a Connected World</a:t>
            </a:r>
          </a:p>
          <a:p>
            <a:r>
              <a:rPr lang="en-US" sz="1200" b="1" dirty="0"/>
              <a:t>Followed by: </a:t>
            </a:r>
            <a:r>
              <a:rPr lang="en-US" sz="1200" dirty="0"/>
              <a:t>11:30 – 11:45, Networking Break in Ruby Lounge</a:t>
            </a:r>
          </a:p>
        </p:txBody>
      </p:sp>
      <p:pic>
        <p:nvPicPr>
          <p:cNvPr id="6" name="Picture 5">
            <a:extLst>
              <a:ext uri="{FF2B5EF4-FFF2-40B4-BE49-F238E27FC236}">
                <a16:creationId xmlns:a16="http://schemas.microsoft.com/office/drawing/2014/main" xmlns="" id="{B2957214-204A-45C6-8475-0FD7900985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012" y="1637012"/>
            <a:ext cx="1203251" cy="12032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a:extLst>
              <a:ext uri="{FF2B5EF4-FFF2-40B4-BE49-F238E27FC236}">
                <a16:creationId xmlns:a16="http://schemas.microsoft.com/office/drawing/2014/main" xmlns="" id="{D509E87D-CA4D-41CC-8D59-99E4AA829C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27611" y="3912620"/>
            <a:ext cx="1252049" cy="18780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79651260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xmlns="" id="{1E1A4233-C133-495D-8787-D038ED095C22}"/>
              </a:ext>
            </a:extLst>
          </p:cNvPr>
          <p:cNvSpPr>
            <a:spLocks noGrp="1"/>
          </p:cNvSpPr>
          <p:nvPr>
            <p:ph idx="1"/>
          </p:nvPr>
        </p:nvSpPr>
        <p:spPr>
          <a:xfrm>
            <a:off x="1123188" y="3900342"/>
            <a:ext cx="9945624" cy="1821368"/>
          </a:xfrm>
        </p:spPr>
        <p:txBody>
          <a:bodyPr>
            <a:normAutofit/>
          </a:bodyPr>
          <a:lstStyle/>
          <a:p>
            <a:pPr>
              <a:buFont typeface="Wingdings" panose="05000000000000000000" pitchFamily="2" charset="2"/>
              <a:buChar char="ü"/>
            </a:pPr>
            <a:r>
              <a:rPr lang="en-US" sz="2400" b="1" dirty="0"/>
              <a:t>Collaborate. Discover. Connect. </a:t>
            </a:r>
            <a:r>
              <a:rPr lang="en-US" sz="2000" dirty="0"/>
              <a:t>We have a great lineup planned for you.</a:t>
            </a:r>
            <a:endParaRPr lang="en-US" sz="2000" b="1" dirty="0"/>
          </a:p>
          <a:p>
            <a:pPr>
              <a:buFont typeface="Wingdings" panose="05000000000000000000" pitchFamily="2" charset="2"/>
              <a:buChar char="ü"/>
            </a:pPr>
            <a:r>
              <a:rPr lang="en-US" sz="2400" b="1" dirty="0"/>
              <a:t>Engage</a:t>
            </a:r>
            <a:r>
              <a:rPr lang="en-US" sz="2000" b="1" dirty="0"/>
              <a:t>.</a:t>
            </a:r>
            <a:r>
              <a:rPr lang="en-US" sz="2000" dirty="0"/>
              <a:t> Ask questions, this forum is designed to be an open discussion.</a:t>
            </a:r>
            <a:endParaRPr lang="en-US" sz="2000" b="1" dirty="0"/>
          </a:p>
          <a:p>
            <a:pPr>
              <a:buFont typeface="Wingdings" panose="05000000000000000000" pitchFamily="2" charset="2"/>
              <a:buChar char="ü"/>
            </a:pPr>
            <a:r>
              <a:rPr lang="en-US" sz="2400" b="1" dirty="0"/>
              <a:t>Connect</a:t>
            </a:r>
            <a:r>
              <a:rPr lang="en-US" sz="2000" b="1" dirty="0"/>
              <a:t>. </a:t>
            </a:r>
            <a:r>
              <a:rPr lang="en-US" sz="2000" dirty="0"/>
              <a:t>Make an effort to network with your peers &amp; make some new friends today.</a:t>
            </a:r>
          </a:p>
          <a:p>
            <a:pPr>
              <a:buFont typeface="Wingdings" panose="05000000000000000000" pitchFamily="2" charset="2"/>
              <a:buChar char="ü"/>
            </a:pPr>
            <a:r>
              <a:rPr lang="en-US" sz="2400" b="1" dirty="0"/>
              <a:t>Stay</a:t>
            </a:r>
            <a:r>
              <a:rPr lang="en-US" sz="2000" b="1" dirty="0"/>
              <a:t> S</a:t>
            </a:r>
            <a:r>
              <a:rPr lang="en-US" sz="2400" b="1" dirty="0"/>
              <a:t>ocial</a:t>
            </a:r>
            <a:r>
              <a:rPr lang="en-US" sz="2000" b="1" dirty="0"/>
              <a:t>. </a:t>
            </a:r>
            <a:r>
              <a:rPr lang="en-US" sz="2000" dirty="0"/>
              <a:t>Tweet your experiences and photos to @OpenTravel using #</a:t>
            </a:r>
            <a:r>
              <a:rPr lang="en-US" sz="2000" dirty="0" err="1"/>
              <a:t>OTAams</a:t>
            </a:r>
            <a:r>
              <a:rPr lang="en-US" sz="2000" dirty="0"/>
              <a:t> </a:t>
            </a:r>
          </a:p>
        </p:txBody>
      </p:sp>
      <p:sp>
        <p:nvSpPr>
          <p:cNvPr id="7" name="Title 1">
            <a:extLst>
              <a:ext uri="{FF2B5EF4-FFF2-40B4-BE49-F238E27FC236}">
                <a16:creationId xmlns:a16="http://schemas.microsoft.com/office/drawing/2014/main" xmlns="" id="{EA444850-F889-4758-81CB-6B66F91CF668}"/>
              </a:ext>
            </a:extLst>
          </p:cNvPr>
          <p:cNvSpPr txBox="1">
            <a:spLocks/>
          </p:cNvSpPr>
          <p:nvPr/>
        </p:nvSpPr>
        <p:spPr>
          <a:xfrm>
            <a:off x="56707" y="1"/>
            <a:ext cx="12135293" cy="142564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dirty="0">
                <a:latin typeface="+mn-lt"/>
                <a:ea typeface="+mn-ea"/>
                <a:cs typeface="+mn-cs"/>
              </a:rPr>
              <a:t>Making the Most of the Advisory Forum</a:t>
            </a:r>
          </a:p>
        </p:txBody>
      </p:sp>
      <p:pic>
        <p:nvPicPr>
          <p:cNvPr id="12" name="Picture 11">
            <a:extLst>
              <a:ext uri="{FF2B5EF4-FFF2-40B4-BE49-F238E27FC236}">
                <a16:creationId xmlns:a16="http://schemas.microsoft.com/office/drawing/2014/main" xmlns="" id="{67A255FB-ABA3-4462-93E7-95726003AB2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728" b="12603"/>
          <a:stretch/>
        </p:blipFill>
        <p:spPr>
          <a:xfrm>
            <a:off x="3160847" y="1609344"/>
            <a:ext cx="5345443" cy="215492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51746696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a:buNone/>
            </a:pPr>
            <a:r>
              <a:rPr lang="en-US" dirty="0" smtClean="0"/>
              <a:t>“The </a:t>
            </a:r>
            <a:r>
              <a:rPr lang="en-US" dirty="0"/>
              <a:t>few carry the water for the </a:t>
            </a:r>
            <a:r>
              <a:rPr lang="en-US" dirty="0" smtClean="0"/>
              <a:t>many.”  Anonymous</a:t>
            </a:r>
          </a:p>
          <a:p>
            <a:pPr marL="0" indent="0" algn="ctr">
              <a:buNone/>
            </a:pPr>
            <a:endParaRPr lang="en-US" sz="1600" dirty="0" smtClean="0"/>
          </a:p>
          <a:p>
            <a:pPr marL="0" indent="0" algn="ctr">
              <a:buNone/>
            </a:pPr>
            <a:endParaRPr lang="en-US" sz="1600" dirty="0"/>
          </a:p>
          <a:p>
            <a:pPr marL="0" indent="0" algn="ctr">
              <a:buNone/>
            </a:pPr>
            <a:r>
              <a:rPr lang="en-US" dirty="0" smtClean="0"/>
              <a:t>“Never </a:t>
            </a:r>
            <a:r>
              <a:rPr lang="en-US" dirty="0"/>
              <a:t>believe that a few caring people can’t change the world.  For indeed, that’s all who ever </a:t>
            </a:r>
            <a:r>
              <a:rPr lang="en-US" dirty="0" smtClean="0"/>
              <a:t>have.”  Margaret Mead</a:t>
            </a:r>
          </a:p>
          <a:p>
            <a:pPr marL="0" indent="0" algn="ctr">
              <a:buNone/>
            </a:pPr>
            <a:endParaRPr lang="en-US" dirty="0"/>
          </a:p>
          <a:p>
            <a:pPr marL="0" indent="0" algn="ctr">
              <a:buNone/>
            </a:pPr>
            <a:endParaRPr lang="en-US" dirty="0" smtClean="0"/>
          </a:p>
          <a:p>
            <a:pPr marL="0" indent="0" algn="ctr">
              <a:buNone/>
            </a:pPr>
            <a:r>
              <a:rPr lang="en-US" dirty="0" smtClean="0"/>
              <a:t>“People </a:t>
            </a:r>
            <a:r>
              <a:rPr lang="en-US" dirty="0"/>
              <a:t>of accomplishment rarely sit back and let things happen to them.  They go out and happen to things</a:t>
            </a:r>
            <a:r>
              <a:rPr lang="en-US" dirty="0" smtClean="0"/>
              <a:t>.”  Leonardo </a:t>
            </a:r>
            <a:r>
              <a:rPr lang="en-US" dirty="0"/>
              <a:t>da Vinci</a:t>
            </a:r>
            <a:endParaRPr lang="en-US" dirty="0"/>
          </a:p>
        </p:txBody>
      </p:sp>
    </p:spTree>
    <p:extLst>
      <p:ext uri="{BB962C8B-B14F-4D97-AF65-F5344CB8AC3E}">
        <p14:creationId xmlns:p14="http://schemas.microsoft.com/office/powerpoint/2010/main" val="99822770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xmlns="" id="{1E1A4233-C133-495D-8787-D038ED095C22}"/>
              </a:ext>
            </a:extLst>
          </p:cNvPr>
          <p:cNvSpPr>
            <a:spLocks noGrp="1"/>
          </p:cNvSpPr>
          <p:nvPr>
            <p:ph idx="1"/>
          </p:nvPr>
        </p:nvSpPr>
        <p:spPr>
          <a:xfrm>
            <a:off x="838200" y="1690688"/>
            <a:ext cx="10515600" cy="3639312"/>
          </a:xfrm>
        </p:spPr>
        <p:txBody>
          <a:bodyPr>
            <a:noAutofit/>
          </a:bodyPr>
          <a:lstStyle/>
          <a:p>
            <a:pPr marL="0" indent="0">
              <a:buNone/>
            </a:pPr>
            <a:r>
              <a:rPr lang="en-US" sz="1500" dirty="0"/>
              <a:t>Trade associations are perfectly lawful organizations. However, since a trade association is, by definition, an organization of competitors, </a:t>
            </a:r>
            <a:r>
              <a:rPr lang="en-US" sz="1500" dirty="0" err="1"/>
              <a:t>OpenTravel</a:t>
            </a:r>
            <a:r>
              <a:rPr lang="en-US" sz="1500" dirty="0"/>
              <a:t> Alliance (</a:t>
            </a:r>
            <a:r>
              <a:rPr lang="en-US" sz="1500" dirty="0" err="1"/>
              <a:t>OpenTravel</a:t>
            </a:r>
            <a:r>
              <a:rPr lang="en-US" sz="1500" dirty="0"/>
              <a:t>) members must take precautions to ensure that we do not engage in activities which can be interpreted as violating anti-trust or other unfair competition laws. For any activity which is deemed to unreasonably restrain trade, </a:t>
            </a:r>
            <a:r>
              <a:rPr lang="en-US" sz="1500" dirty="0" err="1"/>
              <a:t>OpenTravel</a:t>
            </a:r>
            <a:r>
              <a:rPr lang="en-US" sz="1500" dirty="0"/>
              <a:t>, its members and individual representatives may be subject to severe legal penalties, regardless of our otherwise beneficial objectives. It is important to realize, therefore, that an action that may seem to make "good business sense" can injure competition and therefore be prohibited under the antitrust or unfair competition laws. To ensure that we conduct all meetings and gatherings in strict compliance with any such laws and agreements in any part of the world, the </a:t>
            </a:r>
            <a:r>
              <a:rPr lang="en-US" sz="1500" dirty="0" err="1"/>
              <a:t>OpenTravel</a:t>
            </a:r>
            <a:r>
              <a:rPr lang="en-US" sz="1500" dirty="0"/>
              <a:t> Code of Conduct is to be distributed and/or read aloud at all such gatherings.</a:t>
            </a:r>
          </a:p>
          <a:p>
            <a:pPr marL="0" indent="0">
              <a:buNone/>
            </a:pPr>
            <a:r>
              <a:rPr lang="en-US" sz="1500" dirty="0"/>
              <a:t>There shall be no discussion of rates, fares, surcharges, conditions, terms or prices of services, allocating or sharing of customers, or refusing to deal with a particular supplier or class of suppliers. Neither serious nor flippant remarks about such subjects will be permitted. </a:t>
            </a:r>
            <a:r>
              <a:rPr lang="en-US" sz="1500" dirty="0" err="1"/>
              <a:t>OpenTravel</a:t>
            </a:r>
            <a:r>
              <a:rPr lang="en-US" sz="1500" dirty="0"/>
              <a:t> shall not issue recommendations about any of the above subjects or distribute to its members any publication concerning such matters. No discussions that directly or indirectly fix purchase or selling prices may take place. There shall be no discussions of members, marketing, pricing or service plans. All </a:t>
            </a:r>
            <a:r>
              <a:rPr lang="en-US" sz="1500" dirty="0" err="1"/>
              <a:t>OpenTravel</a:t>
            </a:r>
            <a:r>
              <a:rPr lang="en-US" sz="1500" dirty="0"/>
              <a:t> related meetings shall be conducted in accordance with a previously prepared and distributed agenda. If you are uncomfortable about the direction that you believe a discussion is heading, you should say so promptly. Members may have varying views about issues that </a:t>
            </a:r>
            <a:r>
              <a:rPr lang="en-US" sz="1500" dirty="0" err="1"/>
              <a:t>OpenTravel</a:t>
            </a:r>
            <a:r>
              <a:rPr lang="en-US" sz="1500" dirty="0"/>
              <a:t> deals with. They are encouraged to express themselves in </a:t>
            </a:r>
            <a:r>
              <a:rPr lang="en-US" sz="1500" dirty="0" err="1"/>
              <a:t>OpenTravel</a:t>
            </a:r>
            <a:r>
              <a:rPr lang="en-US" sz="1500" dirty="0"/>
              <a:t> activities. However, official </a:t>
            </a:r>
            <a:r>
              <a:rPr lang="en-US" sz="1500" dirty="0" err="1"/>
              <a:t>OpenTravel</a:t>
            </a:r>
            <a:r>
              <a:rPr lang="en-US" sz="1500" dirty="0"/>
              <a:t> communications to the public are the sole responsibility of the </a:t>
            </a:r>
            <a:r>
              <a:rPr lang="en-US" sz="1500" dirty="0" err="1"/>
              <a:t>OpenTravel</a:t>
            </a:r>
            <a:r>
              <a:rPr lang="en-US" sz="1500" dirty="0"/>
              <a:t> Board of Directors. To avoid creating confusion among the public, therefore, the Board must approve press releases and any other forms of official </a:t>
            </a:r>
            <a:r>
              <a:rPr lang="en-US" sz="1500" dirty="0" err="1"/>
              <a:t>OpenTravel</a:t>
            </a:r>
            <a:r>
              <a:rPr lang="en-US" sz="1500" dirty="0"/>
              <a:t> communications to the public before they are released.</a:t>
            </a:r>
          </a:p>
        </p:txBody>
      </p:sp>
      <p:sp>
        <p:nvSpPr>
          <p:cNvPr id="7" name="Title 1">
            <a:extLst>
              <a:ext uri="{FF2B5EF4-FFF2-40B4-BE49-F238E27FC236}">
                <a16:creationId xmlns:a16="http://schemas.microsoft.com/office/drawing/2014/main" xmlns="" id="{64F96530-1145-4A80-A637-EB66EF8C73E7}"/>
              </a:ext>
            </a:extLst>
          </p:cNvPr>
          <p:cNvSpPr txBox="1">
            <a:spLocks/>
          </p:cNvSpPr>
          <p:nvPr/>
        </p:nvSpPr>
        <p:spPr>
          <a:xfrm>
            <a:off x="92148" y="1"/>
            <a:ext cx="12099851" cy="14905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dirty="0">
                <a:latin typeface="+mn-lt"/>
                <a:ea typeface="+mn-ea"/>
                <a:cs typeface="+mn-cs"/>
              </a:rPr>
              <a:t>Code of Conduct</a:t>
            </a:r>
          </a:p>
        </p:txBody>
      </p:sp>
    </p:spTree>
    <p:extLst>
      <p:ext uri="{BB962C8B-B14F-4D97-AF65-F5344CB8AC3E}">
        <p14:creationId xmlns:p14="http://schemas.microsoft.com/office/powerpoint/2010/main" val="63701997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C1F36E-C9B2-4D17-BD35-A4E19AB7A2D4}"/>
              </a:ext>
            </a:extLst>
          </p:cNvPr>
          <p:cNvSpPr>
            <a:spLocks noGrp="1"/>
          </p:cNvSpPr>
          <p:nvPr>
            <p:ph type="title"/>
          </p:nvPr>
        </p:nvSpPr>
        <p:spPr>
          <a:xfrm>
            <a:off x="0" y="0"/>
            <a:ext cx="12192000" cy="1505194"/>
          </a:xfrm>
        </p:spPr>
        <p:txBody>
          <a:bodyPr/>
          <a:lstStyle/>
          <a:p>
            <a:pPr algn="ctr"/>
            <a:r>
              <a:rPr lang="en-US" sz="4800" dirty="0">
                <a:latin typeface="+mn-lt"/>
                <a:ea typeface="+mn-ea"/>
                <a:cs typeface="+mn-cs"/>
              </a:rPr>
              <a:t>Thank You Organizing Committee</a:t>
            </a:r>
          </a:p>
        </p:txBody>
      </p:sp>
      <p:sp>
        <p:nvSpPr>
          <p:cNvPr id="4" name="TextBox 3">
            <a:extLst>
              <a:ext uri="{FF2B5EF4-FFF2-40B4-BE49-F238E27FC236}">
                <a16:creationId xmlns:a16="http://schemas.microsoft.com/office/drawing/2014/main" xmlns="" id="{2A733AB5-517B-4F5F-AD05-9C7516CE104C}"/>
              </a:ext>
            </a:extLst>
          </p:cNvPr>
          <p:cNvSpPr txBox="1"/>
          <p:nvPr/>
        </p:nvSpPr>
        <p:spPr>
          <a:xfrm>
            <a:off x="381116" y="1688116"/>
            <a:ext cx="11237976" cy="4278094"/>
          </a:xfrm>
          <a:prstGeom prst="rect">
            <a:avLst/>
          </a:prstGeom>
          <a:noFill/>
        </p:spPr>
        <p:txBody>
          <a:bodyPr wrap="square" rtlCol="0">
            <a:spAutoFit/>
          </a:bodyPr>
          <a:lstStyle/>
          <a:p>
            <a:pPr algn="ctr"/>
            <a:r>
              <a:rPr lang="en-US" sz="1600" b="1" dirty="0"/>
              <a:t>Susanne Auinger, </a:t>
            </a:r>
            <a:r>
              <a:rPr lang="en-US" sz="1600" dirty="0"/>
              <a:t>Senior Partner Account Manager, DB System GmbH, </a:t>
            </a:r>
            <a:r>
              <a:rPr lang="en-US" sz="1600" dirty="0" err="1"/>
              <a:t>OpenTravel</a:t>
            </a:r>
            <a:r>
              <a:rPr lang="en-US" sz="1600" dirty="0"/>
              <a:t> Alliance Executive Committee Chair</a:t>
            </a:r>
          </a:p>
          <a:p>
            <a:pPr algn="ctr"/>
            <a:r>
              <a:rPr lang="en-US" sz="1600" b="1" dirty="0"/>
              <a:t>Alexander Aigner</a:t>
            </a:r>
            <a:r>
              <a:rPr lang="en-US" sz="1600" dirty="0"/>
              <a:t>, DB </a:t>
            </a:r>
            <a:r>
              <a:rPr lang="en-US" sz="1600" dirty="0" err="1"/>
              <a:t>Systel</a:t>
            </a:r>
            <a:r>
              <a:rPr lang="en-US" sz="1600" dirty="0"/>
              <a:t> GmbH </a:t>
            </a:r>
          </a:p>
          <a:p>
            <a:pPr algn="ctr"/>
            <a:r>
              <a:rPr lang="en-US" sz="1600" b="1" dirty="0"/>
              <a:t>Buddy Altus</a:t>
            </a:r>
            <a:r>
              <a:rPr lang="en-US" sz="1600" dirty="0"/>
              <a:t>, Avis Budget Group</a:t>
            </a:r>
          </a:p>
          <a:p>
            <a:pPr algn="ctr"/>
            <a:r>
              <a:rPr lang="en-US" sz="1600" b="1" dirty="0"/>
              <a:t>Sandy Angel</a:t>
            </a:r>
            <a:r>
              <a:rPr lang="en-US" sz="1600" dirty="0"/>
              <a:t>, </a:t>
            </a:r>
            <a:r>
              <a:rPr lang="en-US" sz="1600" dirty="0" err="1"/>
              <a:t>OpenTravel</a:t>
            </a:r>
            <a:r>
              <a:rPr lang="en-US" sz="1600" dirty="0"/>
              <a:t> Alliance</a:t>
            </a:r>
          </a:p>
          <a:p>
            <a:pPr algn="ctr"/>
            <a:r>
              <a:rPr lang="en-US" sz="1600" b="1" dirty="0"/>
              <a:t>Brian Bell, </a:t>
            </a:r>
            <a:r>
              <a:rPr lang="en-US" sz="1600" dirty="0" err="1"/>
              <a:t>LinksRez</a:t>
            </a:r>
            <a:endParaRPr lang="en-US" sz="1600" dirty="0"/>
          </a:p>
          <a:p>
            <a:pPr algn="ctr"/>
            <a:r>
              <a:rPr lang="en-US" sz="1600" b="1" dirty="0"/>
              <a:t>Matt Blackmon, </a:t>
            </a:r>
            <a:r>
              <a:rPr lang="en-US" sz="1600" dirty="0"/>
              <a:t>Switchfly </a:t>
            </a:r>
          </a:p>
          <a:p>
            <a:pPr algn="ctr"/>
            <a:r>
              <a:rPr lang="en-US" sz="1600" b="1" dirty="0"/>
              <a:t>Paul Byrne, </a:t>
            </a:r>
            <a:r>
              <a:rPr lang="en-US" sz="1600" dirty="0" err="1"/>
              <a:t>OpenJaw</a:t>
            </a:r>
            <a:r>
              <a:rPr lang="en-US" sz="1600" dirty="0"/>
              <a:t> </a:t>
            </a:r>
          </a:p>
          <a:p>
            <a:pPr algn="ctr"/>
            <a:r>
              <a:rPr lang="en-US" sz="1600" b="1" dirty="0"/>
              <a:t>Lisa </a:t>
            </a:r>
            <a:r>
              <a:rPr lang="en-US" sz="1600" b="1" dirty="0" err="1"/>
              <a:t>Fues</a:t>
            </a:r>
            <a:r>
              <a:rPr lang="en-US" sz="1600" b="1" dirty="0"/>
              <a:t>, </a:t>
            </a:r>
            <a:r>
              <a:rPr lang="en-US" sz="1600" dirty="0"/>
              <a:t>Marriott</a:t>
            </a:r>
          </a:p>
          <a:p>
            <a:pPr algn="ctr"/>
            <a:r>
              <a:rPr lang="en-US" sz="1600" b="1" dirty="0"/>
              <a:t>Jennifer Mays, </a:t>
            </a:r>
            <a:r>
              <a:rPr lang="en-US" sz="1600" dirty="0"/>
              <a:t>Sabre</a:t>
            </a:r>
          </a:p>
          <a:p>
            <a:pPr algn="ctr"/>
            <a:r>
              <a:rPr lang="en-US" sz="1600" b="1" dirty="0"/>
              <a:t>Greg Poirier, </a:t>
            </a:r>
            <a:r>
              <a:rPr lang="en-US" sz="1600" dirty="0"/>
              <a:t>Xenia Hospitality Advisors</a:t>
            </a:r>
          </a:p>
          <a:p>
            <a:pPr algn="ctr"/>
            <a:r>
              <a:rPr lang="en-US" sz="1600" b="1" dirty="0"/>
              <a:t>Gene Quinn, </a:t>
            </a:r>
            <a:r>
              <a:rPr lang="en-US" sz="1600" dirty="0"/>
              <a:t>Advisory Board </a:t>
            </a:r>
            <a:r>
              <a:rPr lang="en-US" sz="1600" dirty="0" err="1"/>
              <a:t>OpenTravel</a:t>
            </a:r>
            <a:r>
              <a:rPr lang="en-US" sz="1600" dirty="0"/>
              <a:t> and </a:t>
            </a:r>
            <a:r>
              <a:rPr lang="en-US" sz="1600" dirty="0" err="1"/>
              <a:t>WayBlazer</a:t>
            </a:r>
            <a:endParaRPr lang="en-US" sz="1600" dirty="0"/>
          </a:p>
          <a:p>
            <a:pPr algn="ctr"/>
            <a:r>
              <a:rPr lang="en-US" sz="1600" b="1" dirty="0"/>
              <a:t>Mike Tinkey, </a:t>
            </a:r>
            <a:r>
              <a:rPr lang="en-US" sz="1600" dirty="0" err="1"/>
              <a:t>OpenTravel</a:t>
            </a:r>
            <a:r>
              <a:rPr lang="en-US" sz="1600" dirty="0"/>
              <a:t> Alliance</a:t>
            </a:r>
          </a:p>
          <a:p>
            <a:pPr algn="ctr"/>
            <a:r>
              <a:rPr lang="en-US" sz="1600" b="1" dirty="0"/>
              <a:t>David Velasquez, </a:t>
            </a:r>
            <a:r>
              <a:rPr lang="en-US" sz="1600" dirty="0" err="1"/>
              <a:t>LinksRez</a:t>
            </a:r>
            <a:r>
              <a:rPr lang="en-US" sz="1600" dirty="0"/>
              <a:t> </a:t>
            </a:r>
          </a:p>
          <a:p>
            <a:pPr algn="ctr"/>
            <a:r>
              <a:rPr lang="en-US" sz="1600" b="1" dirty="0"/>
              <a:t>John-Peter </a:t>
            </a:r>
            <a:r>
              <a:rPr lang="en-US" sz="1600" b="1" dirty="0" err="1"/>
              <a:t>Veldkamp</a:t>
            </a:r>
            <a:r>
              <a:rPr lang="en-US" sz="1600" b="1" dirty="0"/>
              <a:t>, </a:t>
            </a:r>
            <a:r>
              <a:rPr lang="en-US" sz="1600" dirty="0" err="1"/>
              <a:t>Ximedes</a:t>
            </a:r>
            <a:r>
              <a:rPr lang="en-US" sz="1600" dirty="0"/>
              <a:t> </a:t>
            </a:r>
          </a:p>
          <a:p>
            <a:pPr algn="ctr"/>
            <a:r>
              <a:rPr lang="en-US" sz="1600" b="1" dirty="0"/>
              <a:t>Jorge Vieira da Silva, </a:t>
            </a:r>
            <a:r>
              <a:rPr lang="en-US" sz="1600" dirty="0"/>
              <a:t>MTA</a:t>
            </a:r>
          </a:p>
          <a:p>
            <a:pPr algn="ctr"/>
            <a:r>
              <a:rPr lang="en-US" sz="1600" b="1" dirty="0"/>
              <a:t>Stuart Waldron</a:t>
            </a:r>
            <a:r>
              <a:rPr lang="en-US" sz="1600" dirty="0"/>
              <a:t>, Travelport </a:t>
            </a:r>
          </a:p>
          <a:p>
            <a:pPr algn="ctr"/>
            <a:r>
              <a:rPr lang="en-US" sz="1600" b="1" dirty="0"/>
              <a:t>Tony Williams, </a:t>
            </a:r>
            <a:r>
              <a:rPr lang="en-US" sz="1600" dirty="0"/>
              <a:t>TTI</a:t>
            </a:r>
          </a:p>
        </p:txBody>
      </p:sp>
      <p:pic>
        <p:nvPicPr>
          <p:cNvPr id="5" name="Picture 4">
            <a:extLst>
              <a:ext uri="{FF2B5EF4-FFF2-40B4-BE49-F238E27FC236}">
                <a16:creationId xmlns:a16="http://schemas.microsoft.com/office/drawing/2014/main" xmlns="" id="{C01B52C7-1CFD-4DA0-A609-9980B3BEF48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6291" y="383624"/>
            <a:ext cx="1136871" cy="915181"/>
          </a:xfrm>
          <a:prstGeom prst="rect">
            <a:avLst/>
          </a:prstGeom>
        </p:spPr>
      </p:pic>
      <p:pic>
        <p:nvPicPr>
          <p:cNvPr id="6" name="Picture 5">
            <a:extLst>
              <a:ext uri="{FF2B5EF4-FFF2-40B4-BE49-F238E27FC236}">
                <a16:creationId xmlns:a16="http://schemas.microsoft.com/office/drawing/2014/main" xmlns="" id="{222EAA83-0FB4-4178-A4D8-8D92D504AF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07091" y="383624"/>
            <a:ext cx="1136871" cy="915181"/>
          </a:xfrm>
          <a:prstGeom prst="rect">
            <a:avLst/>
          </a:prstGeom>
        </p:spPr>
      </p:pic>
      <p:sp>
        <p:nvSpPr>
          <p:cNvPr id="7" name="TextBox 6">
            <a:extLst>
              <a:ext uri="{FF2B5EF4-FFF2-40B4-BE49-F238E27FC236}">
                <a16:creationId xmlns:a16="http://schemas.microsoft.com/office/drawing/2014/main" xmlns="" id="{6D25CE5A-6C66-4F02-B0BB-6B3D7A73F23B}"/>
              </a:ext>
            </a:extLst>
          </p:cNvPr>
          <p:cNvSpPr txBox="1"/>
          <p:nvPr/>
        </p:nvSpPr>
        <p:spPr>
          <a:xfrm>
            <a:off x="924800" y="1054391"/>
            <a:ext cx="10150608" cy="369332"/>
          </a:xfrm>
          <a:prstGeom prst="rect">
            <a:avLst/>
          </a:prstGeom>
          <a:noFill/>
        </p:spPr>
        <p:txBody>
          <a:bodyPr wrap="square" rtlCol="0">
            <a:spAutoFit/>
          </a:bodyPr>
          <a:lstStyle/>
          <a:p>
            <a:pPr algn="ctr"/>
            <a:r>
              <a:rPr lang="en-US" dirty="0" err="1"/>
              <a:t>OpenTravel</a:t>
            </a:r>
            <a:r>
              <a:rPr lang="en-US" dirty="0"/>
              <a:t> Advisory Forum Amsterdam 2018 Organizing Committee</a:t>
            </a:r>
            <a:endParaRPr lang="en-US" dirty="0">
              <a:highlight>
                <a:srgbClr val="FFFF00"/>
              </a:highlight>
            </a:endParaRPr>
          </a:p>
        </p:txBody>
      </p:sp>
    </p:spTree>
    <p:extLst>
      <p:ext uri="{BB962C8B-B14F-4D97-AF65-F5344CB8AC3E}">
        <p14:creationId xmlns:p14="http://schemas.microsoft.com/office/powerpoint/2010/main" val="164969183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2775" y="160337"/>
            <a:ext cx="10732770" cy="1142683"/>
          </a:xfrm>
        </p:spPr>
        <p:txBody>
          <a:bodyPr anchor="ctr">
            <a:normAutofit/>
          </a:bodyPr>
          <a:lstStyle/>
          <a:p>
            <a:pPr marL="0" indent="0" algn="ctr">
              <a:buNone/>
            </a:pPr>
            <a:r>
              <a:rPr lang="en-US" sz="4800" dirty="0" smtClean="0"/>
              <a:t>Welcome from HFTP</a:t>
            </a:r>
            <a:endParaRPr lang="en-US" sz="4800" dirty="0"/>
          </a:p>
        </p:txBody>
      </p:sp>
      <p:sp>
        <p:nvSpPr>
          <p:cNvPr id="7" name="AutoShape 24" descr="Image result for hftp producers of hitec amsterda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27" descr="Image result for hitec amsterdam 2018"/>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76" name="Picture 2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9635" y="3858094"/>
            <a:ext cx="2772727" cy="1352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0" y="2777489"/>
            <a:ext cx="12192000" cy="584775"/>
          </a:xfrm>
          <a:prstGeom prst="rect">
            <a:avLst/>
          </a:prstGeom>
          <a:noFill/>
        </p:spPr>
        <p:txBody>
          <a:bodyPr wrap="square" rtlCol="0">
            <a:spAutoFit/>
          </a:bodyPr>
          <a:lstStyle/>
          <a:p>
            <a:pPr algn="ctr"/>
            <a:r>
              <a:rPr lang="en-US" sz="3200" dirty="0" smtClean="0"/>
              <a:t>Frank Wolfe, CAE, CEO of HFTP</a:t>
            </a:r>
            <a:endParaRPr lang="en-US" sz="3200" dirty="0"/>
          </a:p>
        </p:txBody>
      </p:sp>
    </p:spTree>
    <p:extLst>
      <p:ext uri="{BB962C8B-B14F-4D97-AF65-F5344CB8AC3E}">
        <p14:creationId xmlns:p14="http://schemas.microsoft.com/office/powerpoint/2010/main" val="20690751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1E184D-D9B5-4120-8804-201137B45A6B}"/>
              </a:ext>
            </a:extLst>
          </p:cNvPr>
          <p:cNvSpPr>
            <a:spLocks noGrp="1"/>
          </p:cNvSpPr>
          <p:nvPr>
            <p:ph type="title"/>
          </p:nvPr>
        </p:nvSpPr>
        <p:spPr>
          <a:xfrm>
            <a:off x="0" y="0"/>
            <a:ext cx="12192000" cy="1509823"/>
          </a:xfrm>
        </p:spPr>
        <p:txBody>
          <a:bodyPr>
            <a:normAutofit/>
          </a:bodyPr>
          <a:lstStyle/>
          <a:p>
            <a:pPr algn="ctr"/>
            <a:r>
              <a:rPr lang="en-US" sz="3200" dirty="0">
                <a:latin typeface="+mn-lt"/>
                <a:ea typeface="+mn-ea"/>
                <a:cs typeface="+mn-cs"/>
              </a:rPr>
              <a:t>Opening Session: </a:t>
            </a:r>
            <a:r>
              <a:rPr lang="en-US" sz="3200" b="1" dirty="0"/>
              <a:t>Travel Distribution and the </a:t>
            </a:r>
            <a:br>
              <a:rPr lang="en-US" sz="3200" b="1" dirty="0"/>
            </a:br>
            <a:r>
              <a:rPr lang="en-US" sz="3200" b="1" dirty="0"/>
              <a:t>Digital Consumer Experience in a Connected World</a:t>
            </a:r>
            <a:endParaRPr lang="en-US" sz="3200" b="1" dirty="0">
              <a:latin typeface="+mn-lt"/>
              <a:ea typeface="+mn-ea"/>
              <a:cs typeface="+mn-cs"/>
            </a:endParaRPr>
          </a:p>
        </p:txBody>
      </p:sp>
      <p:sp>
        <p:nvSpPr>
          <p:cNvPr id="6" name="TextBox 5">
            <a:extLst>
              <a:ext uri="{FF2B5EF4-FFF2-40B4-BE49-F238E27FC236}">
                <a16:creationId xmlns:a16="http://schemas.microsoft.com/office/drawing/2014/main" xmlns="" id="{C260C2F5-C105-494C-A0DE-AA434BD45432}"/>
              </a:ext>
            </a:extLst>
          </p:cNvPr>
          <p:cNvSpPr txBox="1"/>
          <p:nvPr/>
        </p:nvSpPr>
        <p:spPr>
          <a:xfrm>
            <a:off x="1764323" y="2963541"/>
            <a:ext cx="8997462" cy="1938992"/>
          </a:xfrm>
          <a:prstGeom prst="rect">
            <a:avLst/>
          </a:prstGeom>
          <a:noFill/>
        </p:spPr>
        <p:txBody>
          <a:bodyPr wrap="square" rtlCol="0">
            <a:spAutoFit/>
          </a:bodyPr>
          <a:lstStyle/>
          <a:p>
            <a:pPr algn="ctr"/>
            <a:r>
              <a:rPr lang="en-US" sz="2000" dirty="0"/>
              <a:t>Gene Quinn, Co-Founder, </a:t>
            </a:r>
            <a:r>
              <a:rPr lang="en-US" sz="2000" dirty="0" err="1"/>
              <a:t>Tnooz</a:t>
            </a:r>
            <a:r>
              <a:rPr lang="en-US" sz="2000" dirty="0"/>
              <a:t>, Confluence Partners, LLC</a:t>
            </a:r>
          </a:p>
          <a:p>
            <a:pPr algn="ctr"/>
            <a:r>
              <a:rPr lang="en-US" sz="2000" dirty="0" err="1"/>
              <a:t>Arriën</a:t>
            </a:r>
            <a:r>
              <a:rPr lang="en-US" sz="2000" dirty="0"/>
              <a:t> </a:t>
            </a:r>
            <a:r>
              <a:rPr lang="en-US" sz="2000" dirty="0" err="1"/>
              <a:t>Kruyt</a:t>
            </a:r>
            <a:r>
              <a:rPr lang="en-US" sz="2000" dirty="0"/>
              <a:t>, Member of the Management Board, European Passengers' Federation</a:t>
            </a:r>
          </a:p>
          <a:p>
            <a:pPr algn="ctr"/>
            <a:r>
              <a:rPr lang="en-US" sz="2000" dirty="0"/>
              <a:t>Dee Waddell, Global Managing Director, Travel &amp; Transportation Industries, IBM</a:t>
            </a:r>
          </a:p>
          <a:p>
            <a:pPr algn="ctr"/>
            <a:r>
              <a:rPr lang="en-US" sz="2000" dirty="0"/>
              <a:t>Kevin Thomas, Chief Software Architect, Travelport Digital</a:t>
            </a:r>
          </a:p>
          <a:p>
            <a:pPr algn="ctr"/>
            <a:r>
              <a:rPr lang="en-US" sz="2000" dirty="0"/>
              <a:t>Buddy Altus, </a:t>
            </a:r>
            <a:r>
              <a:rPr lang="it-IT" sz="2000" dirty="0"/>
              <a:t>VP Innovation Customer &amp; Partner e-Commerce</a:t>
            </a:r>
            <a:r>
              <a:rPr lang="en-US" sz="2000" dirty="0"/>
              <a:t>, Avis Budget Group, </a:t>
            </a:r>
            <a:r>
              <a:rPr lang="en-US" sz="2000" dirty="0" err="1"/>
              <a:t>OpenTravel</a:t>
            </a:r>
            <a:r>
              <a:rPr lang="en-US" sz="2000" dirty="0"/>
              <a:t> Alliance Executive Committee Vice Chair</a:t>
            </a:r>
            <a:endParaRPr lang="en-US" sz="3600" dirty="0"/>
          </a:p>
        </p:txBody>
      </p:sp>
      <p:sp>
        <p:nvSpPr>
          <p:cNvPr id="7" name="Content Placeholder 2">
            <a:extLst>
              <a:ext uri="{FF2B5EF4-FFF2-40B4-BE49-F238E27FC236}">
                <a16:creationId xmlns:a16="http://schemas.microsoft.com/office/drawing/2014/main" xmlns="" id="{A3E01C0B-25C2-4DF2-9B28-2B511A5B897E}"/>
              </a:ext>
            </a:extLst>
          </p:cNvPr>
          <p:cNvSpPr txBox="1">
            <a:spLocks/>
          </p:cNvSpPr>
          <p:nvPr/>
        </p:nvSpPr>
        <p:spPr>
          <a:xfrm>
            <a:off x="1871330" y="5242355"/>
            <a:ext cx="8591106" cy="76655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0"/>
              </a:spcBef>
            </a:pPr>
            <a:r>
              <a:rPr lang="en-US" sz="1200" b="1" dirty="0"/>
              <a:t>Next up: </a:t>
            </a:r>
            <a:r>
              <a:rPr lang="en-US" sz="1200" dirty="0"/>
              <a:t>11:30 – 11:45, Networking Break in Ruby Lounge</a:t>
            </a:r>
          </a:p>
          <a:p>
            <a:r>
              <a:rPr lang="en-US" sz="1200" b="1" dirty="0"/>
              <a:t>Followed by: </a:t>
            </a:r>
            <a:r>
              <a:rPr lang="en-US" sz="1200" dirty="0"/>
              <a:t>11:45 – 13:00, Evolving Distribution Standards and </a:t>
            </a:r>
            <a:br>
              <a:rPr lang="en-US" sz="1200" dirty="0"/>
            </a:br>
            <a:r>
              <a:rPr lang="en-US" sz="1200" dirty="0"/>
              <a:t>the Travel Industry Panel: Blockchain, Identity, Payment, Machine Learning</a:t>
            </a:r>
          </a:p>
        </p:txBody>
      </p:sp>
      <p:pic>
        <p:nvPicPr>
          <p:cNvPr id="4" name="Picture 3">
            <a:extLst>
              <a:ext uri="{FF2B5EF4-FFF2-40B4-BE49-F238E27FC236}">
                <a16:creationId xmlns:a16="http://schemas.microsoft.com/office/drawing/2014/main" xmlns="" id="{14AED512-5DB3-4D39-AE94-6D2DCF0AB3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8079" y="1604449"/>
            <a:ext cx="1203251" cy="12032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a:extLst>
              <a:ext uri="{FF2B5EF4-FFF2-40B4-BE49-F238E27FC236}">
                <a16:creationId xmlns:a16="http://schemas.microsoft.com/office/drawing/2014/main" xmlns="" id="{F5A18CDA-1161-4923-8D6E-7BF7E34B19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856" y="4721233"/>
            <a:ext cx="1207474" cy="12074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Picture 12">
            <a:extLst>
              <a:ext uri="{FF2B5EF4-FFF2-40B4-BE49-F238E27FC236}">
                <a16:creationId xmlns:a16="http://schemas.microsoft.com/office/drawing/2014/main" xmlns="" id="{D0AE2B09-5234-4E70-B352-5EE57FF575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25672" y="1571430"/>
            <a:ext cx="1207291" cy="127304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a:extLst>
              <a:ext uri="{FF2B5EF4-FFF2-40B4-BE49-F238E27FC236}">
                <a16:creationId xmlns:a16="http://schemas.microsoft.com/office/drawing/2014/main" xmlns="" id="{115303D4-6F1A-4400-ACA3-5C2F9004336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27915"/>
          <a:stretch/>
        </p:blipFill>
        <p:spPr>
          <a:xfrm>
            <a:off x="10508430" y="4594271"/>
            <a:ext cx="1324533" cy="127304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p:cNvPicPr>
            <a:picLocks noChangeAspect="1"/>
          </p:cNvPicPr>
          <p:nvPr/>
        </p:nvPicPr>
        <p:blipFill rotWithShape="1">
          <a:blip r:embed="rId6" cstate="print">
            <a:extLst>
              <a:ext uri="{28A0092B-C50C-407E-A947-70E740481C1C}">
                <a14:useLocalDpi xmlns:a14="http://schemas.microsoft.com/office/drawing/2010/main" val="0"/>
              </a:ext>
            </a:extLst>
          </a:blip>
          <a:srcRect l="7491" t="5163" r="7034" b="13622"/>
          <a:stretch/>
        </p:blipFill>
        <p:spPr>
          <a:xfrm>
            <a:off x="5695636" y="1604449"/>
            <a:ext cx="1134836" cy="120700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62309296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1E184D-D9B5-4120-8804-201137B45A6B}"/>
              </a:ext>
            </a:extLst>
          </p:cNvPr>
          <p:cNvSpPr>
            <a:spLocks noGrp="1"/>
          </p:cNvSpPr>
          <p:nvPr>
            <p:ph type="title"/>
          </p:nvPr>
        </p:nvSpPr>
        <p:spPr>
          <a:xfrm>
            <a:off x="0" y="17999"/>
            <a:ext cx="12192000" cy="1449294"/>
          </a:xfrm>
        </p:spPr>
        <p:txBody>
          <a:bodyPr/>
          <a:lstStyle/>
          <a:p>
            <a:pPr algn="ctr"/>
            <a:r>
              <a:rPr lang="en-US" sz="4800" dirty="0">
                <a:latin typeface="+mn-lt"/>
                <a:ea typeface="+mn-ea"/>
                <a:cs typeface="+mn-cs"/>
              </a:rPr>
              <a:t>Networking Break</a:t>
            </a:r>
          </a:p>
        </p:txBody>
      </p:sp>
      <p:sp>
        <p:nvSpPr>
          <p:cNvPr id="9" name="TextBox 8">
            <a:extLst>
              <a:ext uri="{FF2B5EF4-FFF2-40B4-BE49-F238E27FC236}">
                <a16:creationId xmlns:a16="http://schemas.microsoft.com/office/drawing/2014/main" xmlns="" id="{7ACA0F4F-4872-49A3-A5D0-F98EB21A3822}"/>
              </a:ext>
            </a:extLst>
          </p:cNvPr>
          <p:cNvSpPr txBox="1"/>
          <p:nvPr/>
        </p:nvSpPr>
        <p:spPr>
          <a:xfrm>
            <a:off x="359344" y="2962575"/>
            <a:ext cx="11237976" cy="461665"/>
          </a:xfrm>
          <a:prstGeom prst="rect">
            <a:avLst/>
          </a:prstGeom>
          <a:noFill/>
        </p:spPr>
        <p:txBody>
          <a:bodyPr wrap="square" rtlCol="0">
            <a:spAutoFit/>
          </a:bodyPr>
          <a:lstStyle/>
          <a:p>
            <a:pPr algn="ctr"/>
            <a:r>
              <a:rPr lang="en-US" sz="2400" dirty="0"/>
              <a:t>Time for some coffee in the Ruby Lounge!</a:t>
            </a:r>
            <a:endParaRPr lang="en-US" sz="4000" dirty="0"/>
          </a:p>
        </p:txBody>
      </p:sp>
      <p:sp>
        <p:nvSpPr>
          <p:cNvPr id="10" name="Content Placeholder 2">
            <a:extLst>
              <a:ext uri="{FF2B5EF4-FFF2-40B4-BE49-F238E27FC236}">
                <a16:creationId xmlns:a16="http://schemas.microsoft.com/office/drawing/2014/main" xmlns="" id="{98F624F3-0EB0-452D-B393-709650DD44FB}"/>
              </a:ext>
            </a:extLst>
          </p:cNvPr>
          <p:cNvSpPr txBox="1">
            <a:spLocks/>
          </p:cNvSpPr>
          <p:nvPr/>
        </p:nvSpPr>
        <p:spPr>
          <a:xfrm>
            <a:off x="359344" y="4617439"/>
            <a:ext cx="11620005" cy="107997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0"/>
              </a:spcBef>
            </a:pPr>
            <a:r>
              <a:rPr lang="en-US" sz="1600" b="1" dirty="0"/>
              <a:t>Next up:  </a:t>
            </a:r>
            <a:r>
              <a:rPr lang="en-US" sz="1600" dirty="0"/>
              <a:t>11:45 – 13:00, Evolving Distribution Standards and the Travel Industry Panel: </a:t>
            </a:r>
            <a:br>
              <a:rPr lang="en-US" sz="1600" dirty="0"/>
            </a:br>
            <a:r>
              <a:rPr lang="en-US" sz="1600" dirty="0"/>
              <a:t>Blockchain, Identity, Payment, Machine Learning</a:t>
            </a:r>
          </a:p>
          <a:p>
            <a:pPr>
              <a:spcBef>
                <a:spcPts val="0"/>
              </a:spcBef>
            </a:pPr>
            <a:endParaRPr lang="en-US" sz="1600" dirty="0"/>
          </a:p>
          <a:p>
            <a:pPr>
              <a:spcBef>
                <a:spcPts val="600"/>
              </a:spcBef>
            </a:pPr>
            <a:r>
              <a:rPr lang="en-US" sz="1600" b="1" dirty="0"/>
              <a:t>Followed by:  </a:t>
            </a:r>
            <a:r>
              <a:rPr lang="en-US" sz="1600" dirty="0"/>
              <a:t>13:00 – 14:30, Networking Luncheon in Ruby Lounge</a:t>
            </a:r>
          </a:p>
        </p:txBody>
      </p:sp>
      <p:pic>
        <p:nvPicPr>
          <p:cNvPr id="6" name="01. Innovation - AShamaluev Music.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501993" y="2724150"/>
            <a:ext cx="609600" cy="609600"/>
          </a:xfrm>
          <a:prstGeom prst="rect">
            <a:avLst/>
          </a:prstGeom>
        </p:spPr>
      </p:pic>
    </p:spTree>
    <p:extLst>
      <p:ext uri="{BB962C8B-B14F-4D97-AF65-F5344CB8AC3E}">
        <p14:creationId xmlns:p14="http://schemas.microsoft.com/office/powerpoint/2010/main" val="1910487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13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repeatCount="indefinite"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1E184D-D9B5-4120-8804-201137B45A6B}"/>
              </a:ext>
            </a:extLst>
          </p:cNvPr>
          <p:cNvSpPr>
            <a:spLocks noGrp="1"/>
          </p:cNvSpPr>
          <p:nvPr>
            <p:ph type="title"/>
          </p:nvPr>
        </p:nvSpPr>
        <p:spPr>
          <a:xfrm>
            <a:off x="0" y="0"/>
            <a:ext cx="12192000" cy="1460205"/>
          </a:xfrm>
        </p:spPr>
        <p:txBody>
          <a:bodyPr>
            <a:noAutofit/>
          </a:bodyPr>
          <a:lstStyle/>
          <a:p>
            <a:pPr algn="ctr"/>
            <a:r>
              <a:rPr lang="en-US" sz="3200" dirty="0">
                <a:latin typeface="+mn-lt"/>
                <a:ea typeface="+mn-ea"/>
                <a:cs typeface="+mn-cs"/>
              </a:rPr>
              <a:t>Evolving Distribution Standards and the Travel Industry Panel: </a:t>
            </a:r>
            <a:br>
              <a:rPr lang="en-US" sz="3200" dirty="0">
                <a:latin typeface="+mn-lt"/>
                <a:ea typeface="+mn-ea"/>
                <a:cs typeface="+mn-cs"/>
              </a:rPr>
            </a:br>
            <a:r>
              <a:rPr lang="en-US" sz="3200" dirty="0">
                <a:latin typeface="+mn-lt"/>
                <a:ea typeface="+mn-ea"/>
                <a:cs typeface="+mn-cs"/>
              </a:rPr>
              <a:t>Blockchain, Identity, Payment, Machine Learning</a:t>
            </a:r>
          </a:p>
        </p:txBody>
      </p:sp>
      <p:sp>
        <p:nvSpPr>
          <p:cNvPr id="6" name="TextBox 5">
            <a:extLst>
              <a:ext uri="{FF2B5EF4-FFF2-40B4-BE49-F238E27FC236}">
                <a16:creationId xmlns:a16="http://schemas.microsoft.com/office/drawing/2014/main" xmlns="" id="{17779BCD-D497-498E-A881-0B0464D26147}"/>
              </a:ext>
            </a:extLst>
          </p:cNvPr>
          <p:cNvSpPr txBox="1"/>
          <p:nvPr/>
        </p:nvSpPr>
        <p:spPr>
          <a:xfrm>
            <a:off x="422449" y="2735400"/>
            <a:ext cx="11237976" cy="2031325"/>
          </a:xfrm>
          <a:prstGeom prst="rect">
            <a:avLst/>
          </a:prstGeom>
          <a:noFill/>
        </p:spPr>
        <p:txBody>
          <a:bodyPr wrap="square" rtlCol="0">
            <a:spAutoFit/>
          </a:bodyPr>
          <a:lstStyle/>
          <a:p>
            <a:pPr algn="ctr"/>
            <a:r>
              <a:rPr lang="en-US" dirty="0"/>
              <a:t>Brian Lewis, CTO, </a:t>
            </a:r>
            <a:r>
              <a:rPr lang="en-US" dirty="0" err="1"/>
              <a:t>OpenJaw</a:t>
            </a:r>
            <a:r>
              <a:rPr lang="en-US" dirty="0"/>
              <a:t> Technologies Ltd (a </a:t>
            </a:r>
            <a:r>
              <a:rPr lang="en-US" dirty="0" err="1"/>
              <a:t>Travelsky</a:t>
            </a:r>
            <a:r>
              <a:rPr lang="en-US" dirty="0"/>
              <a:t> Company)</a:t>
            </a:r>
          </a:p>
          <a:p>
            <a:pPr algn="ctr"/>
            <a:r>
              <a:rPr lang="en-US" dirty="0"/>
              <a:t>Christian </a:t>
            </a:r>
            <a:r>
              <a:rPr lang="en-US" dirty="0" err="1"/>
              <a:t>Kameir</a:t>
            </a:r>
            <a:r>
              <a:rPr lang="en-US" dirty="0"/>
              <a:t>, International Blockchain and ICO Solutions</a:t>
            </a:r>
          </a:p>
          <a:p>
            <a:pPr algn="ctr"/>
            <a:r>
              <a:rPr lang="en-US" dirty="0" err="1"/>
              <a:t>Vanni</a:t>
            </a:r>
            <a:r>
              <a:rPr lang="en-US" dirty="0"/>
              <a:t> </a:t>
            </a:r>
            <a:r>
              <a:rPr lang="en-US" dirty="0" err="1"/>
              <a:t>Sanvincenti</a:t>
            </a:r>
            <a:r>
              <a:rPr lang="en-US" dirty="0"/>
              <a:t>, Lead NDC Architect, International Air Transport Association (IATA)</a:t>
            </a:r>
          </a:p>
          <a:p>
            <a:pPr algn="ctr"/>
            <a:r>
              <a:rPr lang="en-US" dirty="0"/>
              <a:t>Sandy Angel, Director of Specifications, </a:t>
            </a:r>
            <a:r>
              <a:rPr lang="en-US" dirty="0" err="1"/>
              <a:t>OpenTravel</a:t>
            </a:r>
            <a:r>
              <a:rPr lang="en-US" dirty="0"/>
              <a:t> Alliance</a:t>
            </a:r>
          </a:p>
          <a:p>
            <a:pPr algn="ctr"/>
            <a:r>
              <a:rPr lang="en-US" dirty="0"/>
              <a:t>Jacob </a:t>
            </a:r>
            <a:r>
              <a:rPr lang="en-US" dirty="0" err="1"/>
              <a:t>Dreyband</a:t>
            </a:r>
            <a:r>
              <a:rPr lang="en-US" dirty="0"/>
              <a:t>, Senior Director of Software Development, </a:t>
            </a:r>
            <a:r>
              <a:rPr lang="en-US" dirty="0" err="1"/>
              <a:t>Versonix</a:t>
            </a:r>
            <a:r>
              <a:rPr lang="en-US" dirty="0"/>
              <a:t> Corporation</a:t>
            </a:r>
          </a:p>
          <a:p>
            <a:pPr algn="ctr"/>
            <a:r>
              <a:rPr lang="en-US" dirty="0"/>
              <a:t>Greg Land, Global Industry Leader, Aviation, Hospitality &amp; Travel Related Services, IBM </a:t>
            </a:r>
          </a:p>
          <a:p>
            <a:pPr algn="ctr"/>
            <a:r>
              <a:rPr lang="en-US" dirty="0"/>
              <a:t>Stuart Waldron, VP Tech Architecture, Travelport (Moderator)</a:t>
            </a:r>
            <a:endParaRPr lang="en-US" sz="3600" dirty="0"/>
          </a:p>
        </p:txBody>
      </p:sp>
      <p:sp>
        <p:nvSpPr>
          <p:cNvPr id="7" name="Content Placeholder 2">
            <a:extLst>
              <a:ext uri="{FF2B5EF4-FFF2-40B4-BE49-F238E27FC236}">
                <a16:creationId xmlns:a16="http://schemas.microsoft.com/office/drawing/2014/main" xmlns="" id="{3AF5A913-E810-4D31-A646-A89B4171C2DE}"/>
              </a:ext>
            </a:extLst>
          </p:cNvPr>
          <p:cNvSpPr txBox="1">
            <a:spLocks/>
          </p:cNvSpPr>
          <p:nvPr/>
        </p:nvSpPr>
        <p:spPr>
          <a:xfrm>
            <a:off x="6819007" y="5020409"/>
            <a:ext cx="5188689" cy="1005180"/>
          </a:xfrm>
          <a:prstGeom prst="rect">
            <a:avLst/>
          </a:prstGeom>
        </p:spPr>
        <p:txBody>
          <a:bodyPr vert="horz" lIns="91440" tIns="45720" rIns="91440" bIns="4572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0"/>
              </a:spcBef>
            </a:pPr>
            <a:r>
              <a:rPr lang="en-US" sz="5600" b="1" dirty="0"/>
              <a:t>Next up: </a:t>
            </a:r>
            <a:r>
              <a:rPr lang="en-US" sz="5600" dirty="0"/>
              <a:t>13:00 – 14:30, Networking Luncheon in Ruby Lounge</a:t>
            </a:r>
          </a:p>
          <a:p>
            <a:pPr>
              <a:spcBef>
                <a:spcPts val="600"/>
              </a:spcBef>
            </a:pPr>
            <a:endParaRPr lang="en-US" sz="5600" b="1" dirty="0"/>
          </a:p>
          <a:p>
            <a:pPr>
              <a:spcBef>
                <a:spcPts val="600"/>
              </a:spcBef>
            </a:pPr>
            <a:r>
              <a:rPr lang="en-US" sz="5600" b="1" dirty="0"/>
              <a:t>Followed by: </a:t>
            </a:r>
            <a:r>
              <a:rPr lang="en-US" sz="5600" dirty="0"/>
              <a:t>14:30 – 15:45, Putting OpenTravel to Work for You: Best Practices for </a:t>
            </a:r>
            <a:br>
              <a:rPr lang="en-US" sz="5600" dirty="0"/>
            </a:br>
            <a:r>
              <a:rPr lang="en-US" sz="5600" dirty="0"/>
              <a:t>Customer Experience, Revenue Generation and Efficiency Part 1</a:t>
            </a:r>
          </a:p>
          <a:p>
            <a:pPr>
              <a:spcBef>
                <a:spcPts val="0"/>
              </a:spcBef>
            </a:pPr>
            <a:endParaRPr lang="en-US" sz="1200" dirty="0"/>
          </a:p>
        </p:txBody>
      </p:sp>
      <p:pic>
        <p:nvPicPr>
          <p:cNvPr id="4" name="Picture 3">
            <a:extLst>
              <a:ext uri="{FF2B5EF4-FFF2-40B4-BE49-F238E27FC236}">
                <a16:creationId xmlns:a16="http://schemas.microsoft.com/office/drawing/2014/main" xmlns="" id="{6036FDCB-E5BF-46C9-901F-21A5619C7AE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5585" t="12685" r="19988" b="42429"/>
          <a:stretch/>
        </p:blipFill>
        <p:spPr>
          <a:xfrm>
            <a:off x="422448" y="1557578"/>
            <a:ext cx="1203251" cy="11451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a:extLst>
              <a:ext uri="{FF2B5EF4-FFF2-40B4-BE49-F238E27FC236}">
                <a16:creationId xmlns:a16="http://schemas.microsoft.com/office/drawing/2014/main" xmlns="" id="{EA8085DC-E235-460D-AADA-883E8D1D319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1702" t="5976" r="20142" b="61601"/>
          <a:stretch/>
        </p:blipFill>
        <p:spPr>
          <a:xfrm>
            <a:off x="3609937" y="1547802"/>
            <a:ext cx="1203251" cy="11556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Picture 14">
            <a:extLst>
              <a:ext uri="{FF2B5EF4-FFF2-40B4-BE49-F238E27FC236}">
                <a16:creationId xmlns:a16="http://schemas.microsoft.com/office/drawing/2014/main" xmlns="" id="{688FBEF7-E17F-447F-8765-3A10B389A4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81240" y="1540313"/>
            <a:ext cx="1203251" cy="12032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8" name="Picture 17">
            <a:extLst>
              <a:ext uri="{FF2B5EF4-FFF2-40B4-BE49-F238E27FC236}">
                <a16:creationId xmlns:a16="http://schemas.microsoft.com/office/drawing/2014/main" xmlns="" id="{CB0DE9AC-E684-4412-BF25-B329DF41A1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15566" y="4774114"/>
            <a:ext cx="1146545" cy="11704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a:extLst>
              <a:ext uri="{FF2B5EF4-FFF2-40B4-BE49-F238E27FC236}">
                <a16:creationId xmlns:a16="http://schemas.microsoft.com/office/drawing/2014/main" xmlns="" id="{E9E40A36-1945-46DB-9B20-74ED5D18362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6176" t="1" r="23967" b="26491"/>
          <a:stretch/>
        </p:blipFill>
        <p:spPr>
          <a:xfrm>
            <a:off x="324033" y="4774114"/>
            <a:ext cx="1162076" cy="11704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a:extLst>
              <a:ext uri="{FF2B5EF4-FFF2-40B4-BE49-F238E27FC236}">
                <a16:creationId xmlns:a16="http://schemas.microsoft.com/office/drawing/2014/main" xmlns="" id="{369A7EDA-DF32-4656-8341-65DB009360F6}"/>
              </a:ext>
            </a:extLst>
          </p:cNvPr>
          <p:cNvPicPr>
            <a:picLocks noChangeAspect="1"/>
          </p:cNvPicPr>
          <p:nvPr/>
        </p:nvPicPr>
        <p:blipFill rotWithShape="1">
          <a:blip r:embed="rId7">
            <a:extLst>
              <a:ext uri="{28A0092B-C50C-407E-A947-70E740481C1C}">
                <a14:useLocalDpi xmlns:a14="http://schemas.microsoft.com/office/drawing/2010/main" val="0"/>
              </a:ext>
            </a:extLst>
          </a:blip>
          <a:srcRect b="9200"/>
          <a:stretch/>
        </p:blipFill>
        <p:spPr>
          <a:xfrm>
            <a:off x="7022466" y="1559155"/>
            <a:ext cx="1286435" cy="11680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p:cNvPicPr>
            <a:picLocks noChangeAspect="1"/>
          </p:cNvPicPr>
          <p:nvPr/>
        </p:nvPicPr>
        <p:blipFill rotWithShape="1">
          <a:blip r:embed="rId8">
            <a:extLst>
              <a:ext uri="{28A0092B-C50C-407E-A947-70E740481C1C}">
                <a14:useLocalDpi xmlns:a14="http://schemas.microsoft.com/office/drawing/2010/main" val="0"/>
              </a:ext>
            </a:extLst>
          </a:blip>
          <a:srcRect l="11891" r="14381"/>
          <a:stretch/>
        </p:blipFill>
        <p:spPr>
          <a:xfrm>
            <a:off x="2839963" y="4782278"/>
            <a:ext cx="1198494" cy="11704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53683900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2F2FB2-4510-491D-AFE8-F0E72D4A46C5}"/>
              </a:ext>
            </a:extLst>
          </p:cNvPr>
          <p:cNvSpPr>
            <a:spLocks noGrp="1"/>
          </p:cNvSpPr>
          <p:nvPr>
            <p:ph type="title"/>
          </p:nvPr>
        </p:nvSpPr>
        <p:spPr>
          <a:xfrm>
            <a:off x="0" y="1"/>
            <a:ext cx="12192000" cy="1480456"/>
          </a:xfrm>
        </p:spPr>
        <p:txBody>
          <a:bodyPr/>
          <a:lstStyle/>
          <a:p>
            <a:pPr algn="ctr"/>
            <a:r>
              <a:rPr lang="en-US" dirty="0"/>
              <a:t>Problem Statement</a:t>
            </a:r>
          </a:p>
        </p:txBody>
      </p:sp>
      <p:sp>
        <p:nvSpPr>
          <p:cNvPr id="3" name="Content Placeholder 2">
            <a:extLst>
              <a:ext uri="{FF2B5EF4-FFF2-40B4-BE49-F238E27FC236}">
                <a16:creationId xmlns:a16="http://schemas.microsoft.com/office/drawing/2014/main" xmlns="" id="{2C77E04B-3087-4533-9FCF-DC3E151B4C05}"/>
              </a:ext>
            </a:extLst>
          </p:cNvPr>
          <p:cNvSpPr>
            <a:spLocks noGrp="1"/>
          </p:cNvSpPr>
          <p:nvPr>
            <p:ph idx="1"/>
          </p:nvPr>
        </p:nvSpPr>
        <p:spPr/>
        <p:txBody>
          <a:bodyPr/>
          <a:lstStyle/>
          <a:p>
            <a:pPr marL="0" indent="0" algn="ctr">
              <a:buNone/>
            </a:pPr>
            <a:r>
              <a:rPr lang="en-US" i="1" dirty="0"/>
              <a:t>The distribution of travel product is evolving along with the retailing model. Suppliers are creating more choices in their offerings augmenting with ancillary goods and services along with upselling higher and more diverse levels of service. At the same time, customer facing channels such as travel agencies, online travel agencies, travel management companies and corporate travel agencies are packaging multiple travel components to create a total trip experience. This is creating new challenges for the  distribution of actionable travel content. Agreements on message formats alone no longer suffice to support sophisticated approaches to retailing travel products across a variety of channels. </a:t>
            </a:r>
          </a:p>
        </p:txBody>
      </p:sp>
    </p:spTree>
    <p:extLst>
      <p:ext uri="{BB962C8B-B14F-4D97-AF65-F5344CB8AC3E}">
        <p14:creationId xmlns:p14="http://schemas.microsoft.com/office/powerpoint/2010/main" val="1111330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408EBEF-1F5F-4BF7-929D-953C68CAC60C}"/>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 xmlns:a16="http://schemas.microsoft.com/office/drawing/2014/main" id="{38091AF8-CC1D-4D4C-910B-0C783D43101A}"/>
              </a:ext>
            </a:extLst>
          </p:cNvPr>
          <p:cNvSpPr>
            <a:spLocks noGrp="1"/>
          </p:cNvSpPr>
          <p:nvPr>
            <p:ph idx="1"/>
          </p:nvPr>
        </p:nvSpPr>
        <p:spPr>
          <a:xfrm>
            <a:off x="838200" y="1825625"/>
            <a:ext cx="6099928" cy="3811604"/>
          </a:xfrm>
        </p:spPr>
        <p:txBody>
          <a:bodyPr/>
          <a:lstStyle/>
          <a:p>
            <a:pPr>
              <a:defRPr/>
            </a:pPr>
            <a:r>
              <a:rPr lang="en-US" b="1" dirty="0">
                <a:solidFill>
                  <a:srgbClr val="C00000"/>
                </a:solidFill>
                <a:latin typeface="+mj-lt"/>
              </a:rPr>
              <a:t>Who is OpenTravel? </a:t>
            </a:r>
          </a:p>
          <a:p>
            <a:pPr>
              <a:defRPr/>
            </a:pPr>
            <a:r>
              <a:rPr lang="en-US" b="1" dirty="0">
                <a:solidFill>
                  <a:srgbClr val="C00000"/>
                </a:solidFill>
                <a:latin typeface="+mj-lt"/>
              </a:rPr>
              <a:t>OpenTravel Organizational Structure</a:t>
            </a:r>
          </a:p>
          <a:p>
            <a:pPr>
              <a:defRPr/>
            </a:pPr>
            <a:r>
              <a:rPr lang="en-US" b="1" dirty="0">
                <a:solidFill>
                  <a:srgbClr val="C00000"/>
                </a:solidFill>
                <a:latin typeface="+mj-lt"/>
              </a:rPr>
              <a:t>OpenTravel Body of Work </a:t>
            </a:r>
          </a:p>
          <a:p>
            <a:pPr>
              <a:defRPr/>
            </a:pPr>
            <a:r>
              <a:rPr lang="en-US" b="1" dirty="0">
                <a:solidFill>
                  <a:srgbClr val="C00000"/>
                </a:solidFill>
                <a:latin typeface="+mj-lt"/>
              </a:rPr>
              <a:t>OpenTravel Specification Enhancement &amp; Release Process</a:t>
            </a:r>
          </a:p>
          <a:p>
            <a:pPr>
              <a:defRPr/>
            </a:pPr>
            <a:r>
              <a:rPr lang="en-US" b="1" dirty="0">
                <a:solidFill>
                  <a:srgbClr val="C00000"/>
                </a:solidFill>
                <a:latin typeface="+mj-lt"/>
              </a:rPr>
              <a:t>OpenTravel Resources</a:t>
            </a:r>
          </a:p>
          <a:p>
            <a:pPr>
              <a:defRPr/>
            </a:pPr>
            <a:r>
              <a:rPr lang="en-US" b="1" dirty="0">
                <a:solidFill>
                  <a:srgbClr val="C00000"/>
                </a:solidFill>
                <a:latin typeface="+mj-lt"/>
              </a:rPr>
              <a:t>Getting Involved</a:t>
            </a:r>
          </a:p>
          <a:p>
            <a:endParaRPr lang="en-US" dirty="0"/>
          </a:p>
        </p:txBody>
      </p:sp>
      <p:pic>
        <p:nvPicPr>
          <p:cNvPr id="2052" name="Picture 4" descr="Image result for agenda image">
            <a:extLst>
              <a:ext uri="{FF2B5EF4-FFF2-40B4-BE49-F238E27FC236}">
                <a16:creationId xmlns="" xmlns:a16="http://schemas.microsoft.com/office/drawing/2014/main" id="{90BF1332-D22F-4435-9FF5-FA1998C3F81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95119" y="2085122"/>
            <a:ext cx="2652380" cy="3292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638567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2F2FB2-4510-491D-AFE8-F0E72D4A46C5}"/>
              </a:ext>
            </a:extLst>
          </p:cNvPr>
          <p:cNvSpPr>
            <a:spLocks noGrp="1"/>
          </p:cNvSpPr>
          <p:nvPr>
            <p:ph type="title"/>
          </p:nvPr>
        </p:nvSpPr>
        <p:spPr>
          <a:xfrm>
            <a:off x="0" y="1"/>
            <a:ext cx="12192000" cy="1480456"/>
          </a:xfrm>
        </p:spPr>
        <p:txBody>
          <a:bodyPr/>
          <a:lstStyle/>
          <a:p>
            <a:pPr algn="ctr"/>
            <a:r>
              <a:rPr lang="en-US" dirty="0"/>
              <a:t>Topics</a:t>
            </a:r>
          </a:p>
        </p:txBody>
      </p:sp>
      <p:sp>
        <p:nvSpPr>
          <p:cNvPr id="3" name="Content Placeholder 2">
            <a:extLst>
              <a:ext uri="{FF2B5EF4-FFF2-40B4-BE49-F238E27FC236}">
                <a16:creationId xmlns:a16="http://schemas.microsoft.com/office/drawing/2014/main" xmlns="" id="{2C77E04B-3087-4533-9FCF-DC3E151B4C05}"/>
              </a:ext>
            </a:extLst>
          </p:cNvPr>
          <p:cNvSpPr>
            <a:spLocks noGrp="1"/>
          </p:cNvSpPr>
          <p:nvPr>
            <p:ph idx="1"/>
          </p:nvPr>
        </p:nvSpPr>
        <p:spPr/>
        <p:txBody>
          <a:bodyPr/>
          <a:lstStyle/>
          <a:p>
            <a:r>
              <a:rPr lang="en-US" dirty="0"/>
              <a:t>The role of APIs over messages</a:t>
            </a:r>
          </a:p>
          <a:p>
            <a:r>
              <a:rPr lang="en-US" dirty="0"/>
              <a:t>Identity management and privacy concerns across retailers and suppliers</a:t>
            </a:r>
          </a:p>
          <a:p>
            <a:pPr lvl="1"/>
            <a:r>
              <a:rPr lang="en-US" dirty="0"/>
              <a:t>The role of social media</a:t>
            </a:r>
          </a:p>
          <a:p>
            <a:r>
              <a:rPr lang="en-US" dirty="0"/>
              <a:t>Shared views of</a:t>
            </a:r>
          </a:p>
          <a:p>
            <a:pPr lvl="1"/>
            <a:r>
              <a:rPr lang="en-US" dirty="0"/>
              <a:t>Reservations</a:t>
            </a:r>
          </a:p>
          <a:p>
            <a:pPr lvl="1"/>
            <a:r>
              <a:rPr lang="en-US" dirty="0"/>
              <a:t>Identity</a:t>
            </a:r>
          </a:p>
          <a:p>
            <a:pPr lvl="1"/>
            <a:r>
              <a:rPr lang="en-US" dirty="0"/>
              <a:t>Payment and reconciliation</a:t>
            </a:r>
          </a:p>
          <a:p>
            <a:r>
              <a:rPr lang="en-US" dirty="0"/>
              <a:t>The role of OpenTravel as an entity across the travel verticals</a:t>
            </a:r>
          </a:p>
        </p:txBody>
      </p:sp>
    </p:spTree>
    <p:extLst>
      <p:ext uri="{BB962C8B-B14F-4D97-AF65-F5344CB8AC3E}">
        <p14:creationId xmlns:p14="http://schemas.microsoft.com/office/powerpoint/2010/main" val="104678943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1E184D-D9B5-4120-8804-201137B45A6B}"/>
              </a:ext>
            </a:extLst>
          </p:cNvPr>
          <p:cNvSpPr>
            <a:spLocks noGrp="1"/>
          </p:cNvSpPr>
          <p:nvPr>
            <p:ph type="title"/>
          </p:nvPr>
        </p:nvSpPr>
        <p:spPr>
          <a:xfrm>
            <a:off x="0" y="0"/>
            <a:ext cx="12192000" cy="1458218"/>
          </a:xfrm>
        </p:spPr>
        <p:txBody>
          <a:bodyPr/>
          <a:lstStyle/>
          <a:p>
            <a:pPr algn="ctr"/>
            <a:r>
              <a:rPr lang="en-US" sz="4800" dirty="0">
                <a:latin typeface="+mn-lt"/>
                <a:ea typeface="+mn-ea"/>
                <a:cs typeface="+mn-cs"/>
              </a:rPr>
              <a:t>Networking Luncheon</a:t>
            </a:r>
          </a:p>
        </p:txBody>
      </p:sp>
      <p:sp>
        <p:nvSpPr>
          <p:cNvPr id="4" name="TextBox 3">
            <a:extLst>
              <a:ext uri="{FF2B5EF4-FFF2-40B4-BE49-F238E27FC236}">
                <a16:creationId xmlns:a16="http://schemas.microsoft.com/office/drawing/2014/main" xmlns="" id="{203B3A32-99CD-45CD-A683-6EF5B7A37F44}"/>
              </a:ext>
            </a:extLst>
          </p:cNvPr>
          <p:cNvSpPr txBox="1"/>
          <p:nvPr/>
        </p:nvSpPr>
        <p:spPr>
          <a:xfrm>
            <a:off x="359344" y="3198167"/>
            <a:ext cx="11237976" cy="461665"/>
          </a:xfrm>
          <a:prstGeom prst="rect">
            <a:avLst/>
          </a:prstGeom>
          <a:noFill/>
        </p:spPr>
        <p:txBody>
          <a:bodyPr wrap="square" rtlCol="0">
            <a:spAutoFit/>
          </a:bodyPr>
          <a:lstStyle/>
          <a:p>
            <a:pPr algn="ctr"/>
            <a:r>
              <a:rPr lang="en-US" sz="2400" dirty="0"/>
              <a:t>Enjoy Lunch in the Ruby Lounge!</a:t>
            </a:r>
            <a:endParaRPr lang="en-US" sz="4000" dirty="0"/>
          </a:p>
        </p:txBody>
      </p:sp>
      <p:sp>
        <p:nvSpPr>
          <p:cNvPr id="5" name="Content Placeholder 2">
            <a:extLst>
              <a:ext uri="{FF2B5EF4-FFF2-40B4-BE49-F238E27FC236}">
                <a16:creationId xmlns:a16="http://schemas.microsoft.com/office/drawing/2014/main" xmlns="" id="{FE719BAC-9CBA-4E46-8D05-44981FB9A3DA}"/>
              </a:ext>
            </a:extLst>
          </p:cNvPr>
          <p:cNvSpPr txBox="1">
            <a:spLocks/>
          </p:cNvSpPr>
          <p:nvPr/>
        </p:nvSpPr>
        <p:spPr>
          <a:xfrm>
            <a:off x="347330" y="5220988"/>
            <a:ext cx="11603204" cy="75582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600"/>
              </a:spcBef>
            </a:pPr>
            <a:r>
              <a:rPr lang="en-US" sz="1200" b="1" dirty="0"/>
              <a:t>Next up:  </a:t>
            </a:r>
            <a:r>
              <a:rPr lang="en-US" sz="1200" dirty="0"/>
              <a:t>14:30 – 15:45, Putting </a:t>
            </a:r>
            <a:r>
              <a:rPr lang="en-US" sz="1200" dirty="0" err="1"/>
              <a:t>OpenTravel</a:t>
            </a:r>
            <a:r>
              <a:rPr lang="en-US" sz="1200" dirty="0"/>
              <a:t> to Work for You: Best Practices for </a:t>
            </a:r>
            <a:br>
              <a:rPr lang="en-US" sz="1200" dirty="0"/>
            </a:br>
            <a:r>
              <a:rPr lang="en-US" sz="1200" dirty="0"/>
              <a:t>Customer Experience, Revenue Generation and Efficiency Part 1</a:t>
            </a:r>
          </a:p>
          <a:p>
            <a:pPr>
              <a:spcBef>
                <a:spcPts val="600"/>
              </a:spcBef>
            </a:pPr>
            <a:r>
              <a:rPr lang="en-US" sz="1200" b="1" dirty="0"/>
              <a:t>Followed by:  </a:t>
            </a:r>
            <a:r>
              <a:rPr lang="en-US" sz="1200" dirty="0"/>
              <a:t>15:45 – 16:00, Networking Break in Ruby Lounge</a:t>
            </a:r>
          </a:p>
        </p:txBody>
      </p:sp>
      <p:pic>
        <p:nvPicPr>
          <p:cNvPr id="6" name="01. Innovation - AShamaluev Music.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501993" y="2724150"/>
            <a:ext cx="609600" cy="609600"/>
          </a:xfrm>
          <a:prstGeom prst="rect">
            <a:avLst/>
          </a:prstGeom>
        </p:spPr>
      </p:pic>
    </p:spTree>
    <p:extLst>
      <p:ext uri="{BB962C8B-B14F-4D97-AF65-F5344CB8AC3E}">
        <p14:creationId xmlns:p14="http://schemas.microsoft.com/office/powerpoint/2010/main" val="2308063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13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repeatCount="indefinite" fill="hold" display="0">
                  <p:stCondLst>
                    <p:cond delay="indefinite"/>
                  </p:stCondLst>
                  <p:endCondLst>
                    <p:cond evt="onStopAudio" delay="0">
                      <p:tgtEl>
                        <p:sldTgt/>
                      </p:tgtEl>
                    </p:cond>
                  </p:endCondLst>
                </p:cTn>
                <p:tgtEl>
                  <p:spTgt spid="6"/>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1E184D-D9B5-4120-8804-201137B45A6B}"/>
              </a:ext>
            </a:extLst>
          </p:cNvPr>
          <p:cNvSpPr>
            <a:spLocks noGrp="1"/>
          </p:cNvSpPr>
          <p:nvPr>
            <p:ph type="title"/>
          </p:nvPr>
        </p:nvSpPr>
        <p:spPr>
          <a:xfrm>
            <a:off x="0" y="2707"/>
            <a:ext cx="12192000" cy="1443321"/>
          </a:xfrm>
        </p:spPr>
        <p:txBody>
          <a:bodyPr>
            <a:noAutofit/>
          </a:bodyPr>
          <a:lstStyle/>
          <a:p>
            <a:pPr algn="ctr"/>
            <a:r>
              <a:rPr lang="en-US" sz="3200" dirty="0">
                <a:latin typeface="+mn-lt"/>
                <a:ea typeface="+mn-ea"/>
                <a:cs typeface="+mn-cs"/>
              </a:rPr>
              <a:t>Putting </a:t>
            </a:r>
            <a:r>
              <a:rPr lang="en-US" sz="3200" dirty="0" err="1">
                <a:latin typeface="+mn-lt"/>
                <a:ea typeface="+mn-ea"/>
                <a:cs typeface="+mn-cs"/>
              </a:rPr>
              <a:t>OpenTravel</a:t>
            </a:r>
            <a:r>
              <a:rPr lang="en-US" sz="3200" dirty="0">
                <a:latin typeface="+mn-lt"/>
                <a:ea typeface="+mn-ea"/>
                <a:cs typeface="+mn-cs"/>
              </a:rPr>
              <a:t> to Work for You: Best Practices for Customer Experience, Revenue Generation and Efficiency Part 1</a:t>
            </a:r>
          </a:p>
        </p:txBody>
      </p:sp>
      <p:sp>
        <p:nvSpPr>
          <p:cNvPr id="4" name="TextBox 3">
            <a:extLst>
              <a:ext uri="{FF2B5EF4-FFF2-40B4-BE49-F238E27FC236}">
                <a16:creationId xmlns:a16="http://schemas.microsoft.com/office/drawing/2014/main" xmlns="" id="{263672A9-1B98-40DA-A028-4619DC55160A}"/>
              </a:ext>
            </a:extLst>
          </p:cNvPr>
          <p:cNvSpPr txBox="1"/>
          <p:nvPr/>
        </p:nvSpPr>
        <p:spPr>
          <a:xfrm>
            <a:off x="0" y="3077365"/>
            <a:ext cx="12001500" cy="2031325"/>
          </a:xfrm>
          <a:prstGeom prst="rect">
            <a:avLst/>
          </a:prstGeom>
          <a:noFill/>
        </p:spPr>
        <p:txBody>
          <a:bodyPr wrap="square" rtlCol="0">
            <a:spAutoFit/>
          </a:bodyPr>
          <a:lstStyle/>
          <a:p>
            <a:pPr algn="ctr"/>
            <a:r>
              <a:rPr lang="en-US" b="1" dirty="0"/>
              <a:t>MASAI Seamless Travel Europe with Ground Transportation, Concierge, Long Distance Bus, Destination Marketing and More</a:t>
            </a:r>
          </a:p>
          <a:p>
            <a:pPr algn="ctr"/>
            <a:r>
              <a:rPr lang="en-US" dirty="0"/>
              <a:t>Susanne Auinger, Senior Partner Account Manager, DB System GmbH, </a:t>
            </a:r>
            <a:br>
              <a:rPr lang="en-US" dirty="0"/>
            </a:br>
            <a:r>
              <a:rPr lang="en-US" dirty="0" err="1"/>
              <a:t>OpenTravel</a:t>
            </a:r>
            <a:r>
              <a:rPr lang="en-US" dirty="0"/>
              <a:t> Alliance Executive Committee Chair</a:t>
            </a:r>
          </a:p>
          <a:p>
            <a:pPr algn="ctr"/>
            <a:r>
              <a:rPr lang="en-US" dirty="0"/>
              <a:t>João Almeida, President, MASAI Mobility Community </a:t>
            </a:r>
          </a:p>
          <a:p>
            <a:pPr algn="ctr"/>
            <a:r>
              <a:rPr lang="en-US" dirty="0"/>
              <a:t>Alexander Aigner, Interim Manager, DB </a:t>
            </a:r>
            <a:r>
              <a:rPr lang="en-US" dirty="0" err="1"/>
              <a:t>Systel</a:t>
            </a:r>
            <a:r>
              <a:rPr lang="en-US" dirty="0"/>
              <a:t> GmbH</a:t>
            </a:r>
          </a:p>
          <a:p>
            <a:pPr algn="ctr"/>
            <a:r>
              <a:rPr lang="en-US" b="1" dirty="0" err="1"/>
              <a:t>Travelport</a:t>
            </a:r>
            <a:r>
              <a:rPr lang="en-US" b="1" dirty="0"/>
              <a:t> Case Study</a:t>
            </a:r>
          </a:p>
          <a:p>
            <a:pPr algn="ctr"/>
            <a:r>
              <a:rPr lang="en-US" dirty="0"/>
              <a:t>Stuart Waldron, VP Tech Architecture, Travelport (Moderator)</a:t>
            </a:r>
          </a:p>
        </p:txBody>
      </p:sp>
      <p:sp>
        <p:nvSpPr>
          <p:cNvPr id="5" name="Content Placeholder 2">
            <a:extLst>
              <a:ext uri="{FF2B5EF4-FFF2-40B4-BE49-F238E27FC236}">
                <a16:creationId xmlns:a16="http://schemas.microsoft.com/office/drawing/2014/main" xmlns="" id="{798CEC14-4370-4650-BF02-8FF4851A464C}"/>
              </a:ext>
            </a:extLst>
          </p:cNvPr>
          <p:cNvSpPr txBox="1">
            <a:spLocks/>
          </p:cNvSpPr>
          <p:nvPr/>
        </p:nvSpPr>
        <p:spPr>
          <a:xfrm>
            <a:off x="326065" y="5220988"/>
            <a:ext cx="11587717" cy="67847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0"/>
              </a:spcBef>
            </a:pPr>
            <a:r>
              <a:rPr lang="en-US" sz="1200" b="1" dirty="0"/>
              <a:t>Next up: </a:t>
            </a:r>
            <a:r>
              <a:rPr lang="en-US" sz="1200" dirty="0"/>
              <a:t>15:45 – 16:00, Networking Break in Ruby Lounge</a:t>
            </a:r>
          </a:p>
          <a:p>
            <a:pPr>
              <a:spcBef>
                <a:spcPts val="600"/>
              </a:spcBef>
            </a:pPr>
            <a:r>
              <a:rPr lang="en-US" sz="1200" b="1" dirty="0"/>
              <a:t>Followed by: </a:t>
            </a:r>
            <a:r>
              <a:rPr lang="en-US" sz="1200" dirty="0"/>
              <a:t>16:00 – 17:15, Putting </a:t>
            </a:r>
            <a:r>
              <a:rPr lang="en-US" sz="1200" dirty="0" err="1"/>
              <a:t>OpenTravel</a:t>
            </a:r>
            <a:r>
              <a:rPr lang="en-US" sz="1200" dirty="0"/>
              <a:t> to Work for You: Best Practices for </a:t>
            </a:r>
            <a:br>
              <a:rPr lang="en-US" sz="1200" dirty="0"/>
            </a:br>
            <a:r>
              <a:rPr lang="en-US" sz="1200" dirty="0"/>
              <a:t>Customer Experience, Revenue Generation and Efficiency Part 2</a:t>
            </a:r>
          </a:p>
          <a:p>
            <a:pPr>
              <a:spcBef>
                <a:spcPts val="600"/>
              </a:spcBef>
            </a:pPr>
            <a:endParaRPr lang="en-US" sz="1200" dirty="0"/>
          </a:p>
          <a:p>
            <a:pPr>
              <a:spcBef>
                <a:spcPts val="0"/>
              </a:spcBef>
            </a:pPr>
            <a:endParaRPr lang="en-US" sz="1200" dirty="0"/>
          </a:p>
        </p:txBody>
      </p:sp>
      <p:pic>
        <p:nvPicPr>
          <p:cNvPr id="6" name="Picture 5">
            <a:extLst>
              <a:ext uri="{FF2B5EF4-FFF2-40B4-BE49-F238E27FC236}">
                <a16:creationId xmlns:a16="http://schemas.microsoft.com/office/drawing/2014/main" xmlns="" id="{584C5980-6BB0-4215-A966-77888CBD1F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012" y="1637012"/>
            <a:ext cx="1203251" cy="12032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a:extLst>
              <a:ext uri="{FF2B5EF4-FFF2-40B4-BE49-F238E27FC236}">
                <a16:creationId xmlns:a16="http://schemas.microsoft.com/office/drawing/2014/main" xmlns="" id="{66BBE6CB-E974-402C-825F-BEFC190B171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201" t="3659" r="13306" b="21101"/>
          <a:stretch/>
        </p:blipFill>
        <p:spPr>
          <a:xfrm>
            <a:off x="3699348" y="1558326"/>
            <a:ext cx="1302554" cy="12954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a:extLst>
              <a:ext uri="{FF2B5EF4-FFF2-40B4-BE49-F238E27FC236}">
                <a16:creationId xmlns:a16="http://schemas.microsoft.com/office/drawing/2014/main" xmlns="" id="{C40AFC88-25B3-48F4-AE4B-0C274FF04E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12559" y="1612572"/>
            <a:ext cx="1247813" cy="127380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a:extLst>
              <a:ext uri="{FF2B5EF4-FFF2-40B4-BE49-F238E27FC236}">
                <a16:creationId xmlns:a16="http://schemas.microsoft.com/office/drawing/2014/main" xmlns="" id="{78CAF657-02E4-46FD-9E44-69933F8059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03124" y="1564560"/>
            <a:ext cx="1348154" cy="13481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05976302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C8E192E-E6C9-4F2A-BF30-994A50F9BFBD}"/>
              </a:ext>
            </a:extLst>
          </p:cNvPr>
          <p:cNvSpPr>
            <a:spLocks noGrp="1"/>
          </p:cNvSpPr>
          <p:nvPr>
            <p:ph type="ctrTitle"/>
          </p:nvPr>
        </p:nvSpPr>
        <p:spPr>
          <a:xfrm>
            <a:off x="1524000" y="1776565"/>
            <a:ext cx="9144000" cy="2387600"/>
          </a:xfrm>
        </p:spPr>
        <p:txBody>
          <a:bodyPr/>
          <a:lstStyle/>
          <a:p>
            <a:r>
              <a:rPr lang="en-US" b="1" dirty="0"/>
              <a:t>Travelport Case Study</a:t>
            </a:r>
            <a:endParaRPr lang="en-US" dirty="0"/>
          </a:p>
        </p:txBody>
      </p:sp>
      <p:sp>
        <p:nvSpPr>
          <p:cNvPr id="3" name="Subtitle 2">
            <a:extLst>
              <a:ext uri="{FF2B5EF4-FFF2-40B4-BE49-F238E27FC236}">
                <a16:creationId xmlns:a16="http://schemas.microsoft.com/office/drawing/2014/main" xmlns="" id="{BD619561-2003-4D09-8B23-9CF8898A85BE}"/>
              </a:ext>
            </a:extLst>
          </p:cNvPr>
          <p:cNvSpPr>
            <a:spLocks noGrp="1"/>
          </p:cNvSpPr>
          <p:nvPr>
            <p:ph type="subTitle" idx="1"/>
          </p:nvPr>
        </p:nvSpPr>
        <p:spPr>
          <a:xfrm>
            <a:off x="2656114" y="4267542"/>
            <a:ext cx="7300686" cy="1655762"/>
          </a:xfrm>
        </p:spPr>
        <p:txBody>
          <a:bodyPr/>
          <a:lstStyle/>
          <a:p>
            <a:r>
              <a:rPr lang="en-US" dirty="0"/>
              <a:t>Don’t wait for someone else to connect with via OTA 2.0, get started now and see benefits!</a:t>
            </a:r>
          </a:p>
        </p:txBody>
      </p:sp>
      <p:pic>
        <p:nvPicPr>
          <p:cNvPr id="8" name="Picture 7">
            <a:extLst>
              <a:ext uri="{FF2B5EF4-FFF2-40B4-BE49-F238E27FC236}">
                <a16:creationId xmlns:a16="http://schemas.microsoft.com/office/drawing/2014/main" xmlns="" id="{6411E790-7911-4FE4-A3B8-21EFC0DA92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445" y="5624102"/>
            <a:ext cx="3633216" cy="774192"/>
          </a:xfrm>
          <a:prstGeom prst="rect">
            <a:avLst/>
          </a:prstGeom>
        </p:spPr>
      </p:pic>
      <p:pic>
        <p:nvPicPr>
          <p:cNvPr id="7" name="Picture 6">
            <a:extLst>
              <a:ext uri="{FF2B5EF4-FFF2-40B4-BE49-F238E27FC236}">
                <a16:creationId xmlns:a16="http://schemas.microsoft.com/office/drawing/2014/main" xmlns="" id="{A2F3312E-C213-44B0-A3AD-6F19DC78DE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957"/>
            <a:ext cx="12192000" cy="1641231"/>
          </a:xfrm>
          <a:prstGeom prst="rect">
            <a:avLst/>
          </a:prstGeom>
        </p:spPr>
      </p:pic>
      <p:sp>
        <p:nvSpPr>
          <p:cNvPr id="4" name="TextBox 3">
            <a:extLst>
              <a:ext uri="{FF2B5EF4-FFF2-40B4-BE49-F238E27FC236}">
                <a16:creationId xmlns:a16="http://schemas.microsoft.com/office/drawing/2014/main" xmlns="" id="{F2A200E9-DB3D-449A-BFFC-66BACE50937A}"/>
              </a:ext>
            </a:extLst>
          </p:cNvPr>
          <p:cNvSpPr txBox="1"/>
          <p:nvPr/>
        </p:nvSpPr>
        <p:spPr>
          <a:xfrm>
            <a:off x="6865257" y="5754914"/>
            <a:ext cx="3566617" cy="646331"/>
          </a:xfrm>
          <a:prstGeom prst="rect">
            <a:avLst/>
          </a:prstGeom>
          <a:noFill/>
        </p:spPr>
        <p:txBody>
          <a:bodyPr wrap="none" rtlCol="0">
            <a:spAutoFit/>
          </a:bodyPr>
          <a:lstStyle/>
          <a:p>
            <a:r>
              <a:rPr lang="en-US" dirty="0"/>
              <a:t>Stuart Waldron</a:t>
            </a:r>
          </a:p>
          <a:p>
            <a:r>
              <a:rPr lang="en-US" dirty="0"/>
              <a:t>VP Technical Architecture Travelport</a:t>
            </a:r>
          </a:p>
        </p:txBody>
      </p:sp>
    </p:spTree>
    <p:extLst>
      <p:ext uri="{BB962C8B-B14F-4D97-AF65-F5344CB8AC3E}">
        <p14:creationId xmlns:p14="http://schemas.microsoft.com/office/powerpoint/2010/main" val="101302748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2F2FB2-4510-491D-AFE8-F0E72D4A46C5}"/>
              </a:ext>
            </a:extLst>
          </p:cNvPr>
          <p:cNvSpPr>
            <a:spLocks noGrp="1"/>
          </p:cNvSpPr>
          <p:nvPr>
            <p:ph type="title"/>
          </p:nvPr>
        </p:nvSpPr>
        <p:spPr>
          <a:xfrm>
            <a:off x="0" y="1"/>
            <a:ext cx="12192000" cy="1480456"/>
          </a:xfrm>
        </p:spPr>
        <p:txBody>
          <a:bodyPr/>
          <a:lstStyle/>
          <a:p>
            <a:pPr algn="ctr"/>
            <a:r>
              <a:rPr lang="en-US" dirty="0"/>
              <a:t>What is OTA 2.0?</a:t>
            </a:r>
          </a:p>
        </p:txBody>
      </p:sp>
      <p:sp>
        <p:nvSpPr>
          <p:cNvPr id="4" name="TextBox 3">
            <a:extLst>
              <a:ext uri="{FF2B5EF4-FFF2-40B4-BE49-F238E27FC236}">
                <a16:creationId xmlns:a16="http://schemas.microsoft.com/office/drawing/2014/main" xmlns="" id="{20D86261-3004-42D9-AC24-E2BBF2D00C33}"/>
              </a:ext>
            </a:extLst>
          </p:cNvPr>
          <p:cNvSpPr txBox="1"/>
          <p:nvPr/>
        </p:nvSpPr>
        <p:spPr>
          <a:xfrm>
            <a:off x="1020696" y="3816628"/>
            <a:ext cx="10150608" cy="369332"/>
          </a:xfrm>
          <a:prstGeom prst="rect">
            <a:avLst/>
          </a:prstGeom>
          <a:noFill/>
        </p:spPr>
        <p:txBody>
          <a:bodyPr wrap="square" rtlCol="0">
            <a:spAutoFit/>
          </a:bodyPr>
          <a:lstStyle/>
          <a:p>
            <a:pPr algn="ctr"/>
            <a:endParaRPr lang="en-US" dirty="0">
              <a:highlight>
                <a:srgbClr val="FFFF00"/>
              </a:highlight>
            </a:endParaRPr>
          </a:p>
        </p:txBody>
      </p:sp>
      <p:sp>
        <p:nvSpPr>
          <p:cNvPr id="7" name="Content Placeholder 3">
            <a:extLst>
              <a:ext uri="{FF2B5EF4-FFF2-40B4-BE49-F238E27FC236}">
                <a16:creationId xmlns:a16="http://schemas.microsoft.com/office/drawing/2014/main" xmlns="" id="{C49F95AA-4409-4B34-87B2-90EBF6DB42C4}"/>
              </a:ext>
            </a:extLst>
          </p:cNvPr>
          <p:cNvSpPr>
            <a:spLocks noGrp="1"/>
          </p:cNvSpPr>
          <p:nvPr>
            <p:ph sz="half" idx="1"/>
          </p:nvPr>
        </p:nvSpPr>
        <p:spPr>
          <a:xfrm>
            <a:off x="335360" y="1669143"/>
            <a:ext cx="5659040" cy="4280138"/>
          </a:xfrm>
        </p:spPr>
        <p:txBody>
          <a:bodyPr>
            <a:normAutofit fontScale="70000" lnSpcReduction="20000"/>
          </a:bodyPr>
          <a:lstStyle/>
          <a:p>
            <a:pPr marL="0" indent="0">
              <a:buNone/>
            </a:pPr>
            <a:r>
              <a:rPr lang="en-US" dirty="0"/>
              <a:t>OTA 2.0 is the realization of the Open Travel Model</a:t>
            </a:r>
          </a:p>
          <a:p>
            <a:r>
              <a:rPr lang="en-US" dirty="0"/>
              <a:t>OTM is beyond XML – it is not just simplification like JSON but also problem definition (and metrics)</a:t>
            </a:r>
          </a:p>
          <a:p>
            <a:r>
              <a:rPr lang="en-US" dirty="0"/>
              <a:t>XML Schema was NOT designed as an object language—it is a message constraint language</a:t>
            </a:r>
          </a:p>
          <a:p>
            <a:endParaRPr lang="en-US" dirty="0"/>
          </a:p>
          <a:p>
            <a:r>
              <a:rPr lang="en-US" dirty="0"/>
              <a:t>Pre JAXB and JIBX developers bound schemas to objects</a:t>
            </a:r>
          </a:p>
          <a:p>
            <a:endParaRPr lang="en-US" dirty="0"/>
          </a:p>
          <a:p>
            <a:r>
              <a:rPr lang="en-US" dirty="0"/>
              <a:t>JAXB and JIBX use XML Schemas to define objects</a:t>
            </a:r>
          </a:p>
          <a:p>
            <a:pPr lvl="1"/>
            <a:r>
              <a:rPr lang="en-US" dirty="0"/>
              <a:t>Bindings use to distinguish objects</a:t>
            </a:r>
          </a:p>
          <a:p>
            <a:pPr lvl="1"/>
            <a:r>
              <a:rPr lang="en-US" dirty="0"/>
              <a:t>XML use to identify message types</a:t>
            </a:r>
          </a:p>
          <a:p>
            <a:pPr lvl="1"/>
            <a:r>
              <a:rPr lang="en-US" dirty="0"/>
              <a:t>Mismatch occurs when types are used for validation while objects are primary design artifacts</a:t>
            </a:r>
          </a:p>
          <a:p>
            <a:pPr marL="0" indent="0">
              <a:buNone/>
            </a:pPr>
            <a:endParaRPr lang="en-US" dirty="0"/>
          </a:p>
        </p:txBody>
      </p:sp>
      <p:sp>
        <p:nvSpPr>
          <p:cNvPr id="8" name="Content Placeholder 4">
            <a:extLst>
              <a:ext uri="{FF2B5EF4-FFF2-40B4-BE49-F238E27FC236}">
                <a16:creationId xmlns:a16="http://schemas.microsoft.com/office/drawing/2014/main" xmlns="" id="{001D052E-1438-4F49-BE7B-85455F24E16A}"/>
              </a:ext>
            </a:extLst>
          </p:cNvPr>
          <p:cNvSpPr txBox="1">
            <a:spLocks/>
          </p:cNvSpPr>
          <p:nvPr/>
        </p:nvSpPr>
        <p:spPr>
          <a:xfrm>
            <a:off x="6197600" y="1669143"/>
            <a:ext cx="5659040" cy="42801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OTM was designed to be an Object language</a:t>
            </a:r>
          </a:p>
          <a:p>
            <a:pPr lvl="1"/>
            <a:r>
              <a:rPr lang="en-US" sz="2000" dirty="0"/>
              <a:t>Based modeling principles and object orientation</a:t>
            </a:r>
          </a:p>
          <a:p>
            <a:pPr lvl="1"/>
            <a:endParaRPr lang="en-US" sz="2000" dirty="0"/>
          </a:p>
          <a:p>
            <a:r>
              <a:rPr lang="en-US" sz="2400" dirty="0"/>
              <a:t>To match XML messages to programming Objects require rethinking:</a:t>
            </a:r>
          </a:p>
          <a:p>
            <a:pPr lvl="1"/>
            <a:r>
              <a:rPr lang="en-US" sz="2000" dirty="0"/>
              <a:t>Design practices</a:t>
            </a:r>
          </a:p>
          <a:p>
            <a:pPr lvl="1"/>
            <a:r>
              <a:rPr lang="en-US" sz="2000" dirty="0"/>
              <a:t>Namespace usage</a:t>
            </a:r>
          </a:p>
          <a:p>
            <a:pPr lvl="1"/>
            <a:r>
              <a:rPr lang="en-US" sz="2000" dirty="0"/>
              <a:t>Versioning Strategies</a:t>
            </a:r>
          </a:p>
          <a:p>
            <a:pPr lvl="1"/>
            <a:r>
              <a:rPr lang="en-US" sz="2000" dirty="0"/>
              <a:t>Binding Technologies</a:t>
            </a:r>
          </a:p>
          <a:p>
            <a:pPr lvl="1"/>
            <a:r>
              <a:rPr lang="en-US" sz="2000" dirty="0"/>
              <a:t>Reuse strategies</a:t>
            </a:r>
          </a:p>
          <a:p>
            <a:pPr marL="457200" lvl="1" indent="0">
              <a:buFont typeface="Arial" panose="020B0604020202020204" pitchFamily="34" charset="0"/>
              <a:buNone/>
            </a:pPr>
            <a:endParaRPr lang="en-US" dirty="0"/>
          </a:p>
        </p:txBody>
      </p:sp>
    </p:spTree>
    <p:extLst>
      <p:ext uri="{BB962C8B-B14F-4D97-AF65-F5344CB8AC3E}">
        <p14:creationId xmlns:p14="http://schemas.microsoft.com/office/powerpoint/2010/main" val="415328712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2F2FB2-4510-491D-AFE8-F0E72D4A46C5}"/>
              </a:ext>
            </a:extLst>
          </p:cNvPr>
          <p:cNvSpPr>
            <a:spLocks noGrp="1"/>
          </p:cNvSpPr>
          <p:nvPr>
            <p:ph type="title"/>
          </p:nvPr>
        </p:nvSpPr>
        <p:spPr>
          <a:xfrm>
            <a:off x="0" y="1"/>
            <a:ext cx="12192000" cy="1480456"/>
          </a:xfrm>
        </p:spPr>
        <p:txBody>
          <a:bodyPr/>
          <a:lstStyle/>
          <a:p>
            <a:pPr algn="ctr"/>
            <a:r>
              <a:rPr lang="en-US" dirty="0"/>
              <a:t>OTM-DE (Design Environment)</a:t>
            </a:r>
          </a:p>
        </p:txBody>
      </p:sp>
      <p:sp>
        <p:nvSpPr>
          <p:cNvPr id="4" name="TextBox 3">
            <a:extLst>
              <a:ext uri="{FF2B5EF4-FFF2-40B4-BE49-F238E27FC236}">
                <a16:creationId xmlns:a16="http://schemas.microsoft.com/office/drawing/2014/main" xmlns="" id="{20D86261-3004-42D9-AC24-E2BBF2D00C33}"/>
              </a:ext>
            </a:extLst>
          </p:cNvPr>
          <p:cNvSpPr txBox="1"/>
          <p:nvPr/>
        </p:nvSpPr>
        <p:spPr>
          <a:xfrm>
            <a:off x="1020696" y="3816628"/>
            <a:ext cx="10150608" cy="369332"/>
          </a:xfrm>
          <a:prstGeom prst="rect">
            <a:avLst/>
          </a:prstGeom>
          <a:noFill/>
        </p:spPr>
        <p:txBody>
          <a:bodyPr wrap="square" rtlCol="0">
            <a:spAutoFit/>
          </a:bodyPr>
          <a:lstStyle/>
          <a:p>
            <a:pPr algn="ctr"/>
            <a:endParaRPr lang="en-US" dirty="0">
              <a:highlight>
                <a:srgbClr val="FFFF00"/>
              </a:highlight>
            </a:endParaRPr>
          </a:p>
        </p:txBody>
      </p:sp>
      <p:sp>
        <p:nvSpPr>
          <p:cNvPr id="9" name="Content Placeholder 2">
            <a:extLst>
              <a:ext uri="{FF2B5EF4-FFF2-40B4-BE49-F238E27FC236}">
                <a16:creationId xmlns:a16="http://schemas.microsoft.com/office/drawing/2014/main" xmlns="" id="{293D25B1-EFCA-4AFD-818A-DCB7D0A81564}"/>
              </a:ext>
            </a:extLst>
          </p:cNvPr>
          <p:cNvSpPr>
            <a:spLocks noGrp="1"/>
          </p:cNvSpPr>
          <p:nvPr>
            <p:ph sz="half" idx="1"/>
          </p:nvPr>
        </p:nvSpPr>
        <p:spPr>
          <a:xfrm>
            <a:off x="335360" y="1592974"/>
            <a:ext cx="5659040" cy="4356307"/>
          </a:xfrm>
        </p:spPr>
        <p:txBody>
          <a:bodyPr>
            <a:normAutofit/>
          </a:bodyPr>
          <a:lstStyle/>
          <a:p>
            <a:r>
              <a:rPr lang="en-US" sz="1800" dirty="0"/>
              <a:t>Features</a:t>
            </a:r>
          </a:p>
          <a:p>
            <a:pPr lvl="1"/>
            <a:r>
              <a:rPr lang="en-US" sz="1600" dirty="0"/>
              <a:t>Model Designer user interface</a:t>
            </a:r>
          </a:p>
          <a:p>
            <a:pPr lvl="1"/>
            <a:r>
              <a:rPr lang="en-US" sz="1600" dirty="0"/>
              <a:t>Repository for sharing object libraries</a:t>
            </a:r>
          </a:p>
          <a:p>
            <a:pPr lvl="1"/>
            <a:r>
              <a:rPr lang="en-US" sz="1600" dirty="0"/>
              <a:t>Extendable compiler for XML Schemas and WSDL</a:t>
            </a:r>
          </a:p>
          <a:p>
            <a:r>
              <a:rPr lang="en-US" sz="1800" dirty="0"/>
              <a:t>Benefits</a:t>
            </a:r>
          </a:p>
          <a:p>
            <a:pPr lvl="1"/>
            <a:r>
              <a:rPr lang="en-US" sz="1600" dirty="0"/>
              <a:t>Reusable libraries encourage object reuse</a:t>
            </a:r>
          </a:p>
          <a:p>
            <a:pPr lvl="1"/>
            <a:r>
              <a:rPr lang="en-US" sz="1600" dirty="0"/>
              <a:t>Applies style guide automatically</a:t>
            </a:r>
          </a:p>
          <a:p>
            <a:pPr lvl="1"/>
            <a:r>
              <a:rPr lang="en-US" sz="1600" dirty="0"/>
              <a:t>Schemas support interchangeable levels of detail</a:t>
            </a:r>
          </a:p>
        </p:txBody>
      </p:sp>
      <p:sp>
        <p:nvSpPr>
          <p:cNvPr id="10" name="Content Placeholder 4">
            <a:extLst>
              <a:ext uri="{FF2B5EF4-FFF2-40B4-BE49-F238E27FC236}">
                <a16:creationId xmlns:a16="http://schemas.microsoft.com/office/drawing/2014/main" xmlns="" id="{4423DD88-7F5C-4F0A-8AFA-EAA89E989E1C}"/>
              </a:ext>
            </a:extLst>
          </p:cNvPr>
          <p:cNvSpPr txBox="1">
            <a:spLocks/>
          </p:cNvSpPr>
          <p:nvPr/>
        </p:nvSpPr>
        <p:spPr>
          <a:xfrm>
            <a:off x="6197600" y="1663365"/>
            <a:ext cx="5659040" cy="428591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OTM-DE used to define </a:t>
            </a:r>
            <a:r>
              <a:rPr lang="en-US" sz="1600" u="sng" dirty="0"/>
              <a:t>canonical</a:t>
            </a:r>
            <a:r>
              <a:rPr lang="en-US" sz="1600" dirty="0"/>
              <a:t> objects</a:t>
            </a:r>
          </a:p>
          <a:p>
            <a:r>
              <a:rPr lang="en-US" sz="1600" dirty="0"/>
              <a:t>Objects model includes various representations that all conform to interface specifications (</a:t>
            </a:r>
            <a:r>
              <a:rPr lang="en-US" sz="1600" dirty="0" err="1"/>
              <a:t>xsd</a:t>
            </a:r>
            <a:r>
              <a:rPr lang="en-US" sz="1600" dirty="0"/>
              <a:t> schema)</a:t>
            </a:r>
          </a:p>
          <a:p>
            <a:r>
              <a:rPr lang="en-US" sz="1600" dirty="0"/>
              <a:t>Identifiers make the object an accessible resource</a:t>
            </a:r>
          </a:p>
          <a:p>
            <a:pPr marL="0" indent="0">
              <a:buFont typeface="Arial" panose="020B0604020202020204" pitchFamily="34" charset="0"/>
              <a:buNone/>
            </a:pPr>
            <a:endParaRPr lang="en-US" dirty="0"/>
          </a:p>
        </p:txBody>
      </p:sp>
      <p:pic>
        <p:nvPicPr>
          <p:cNvPr id="11" name="Picture 10">
            <a:extLst>
              <a:ext uri="{FF2B5EF4-FFF2-40B4-BE49-F238E27FC236}">
                <a16:creationId xmlns:a16="http://schemas.microsoft.com/office/drawing/2014/main" xmlns="" id="{2EFAB4D5-164C-4B3E-928D-590F5D826D95}"/>
              </a:ext>
            </a:extLst>
          </p:cNvPr>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50104" y="3929145"/>
            <a:ext cx="6576163" cy="2145519"/>
          </a:xfrm>
          <a:prstGeom prst="rect">
            <a:avLst/>
          </a:prstGeom>
          <a:noFill/>
          <a:ln w="9525">
            <a:noFill/>
            <a:miter lim="800000"/>
            <a:headEnd/>
            <a:tailEnd/>
          </a:ln>
        </p:spPr>
      </p:pic>
      <p:grpSp>
        <p:nvGrpSpPr>
          <p:cNvPr id="12" name="Group 11">
            <a:extLst>
              <a:ext uri="{FF2B5EF4-FFF2-40B4-BE49-F238E27FC236}">
                <a16:creationId xmlns:a16="http://schemas.microsoft.com/office/drawing/2014/main" xmlns="" id="{D14D112C-4932-489A-B1EE-97541655C44D}"/>
              </a:ext>
            </a:extLst>
          </p:cNvPr>
          <p:cNvGrpSpPr/>
          <p:nvPr/>
        </p:nvGrpSpPr>
        <p:grpSpPr>
          <a:xfrm>
            <a:off x="7296918" y="3011714"/>
            <a:ext cx="4002670" cy="3081581"/>
            <a:chOff x="6645494" y="2649384"/>
            <a:chExt cx="4867036" cy="3443911"/>
          </a:xfrm>
        </p:grpSpPr>
        <p:sp>
          <p:nvSpPr>
            <p:cNvPr id="13" name="Rounded Rectangle 42">
              <a:extLst>
                <a:ext uri="{FF2B5EF4-FFF2-40B4-BE49-F238E27FC236}">
                  <a16:creationId xmlns:a16="http://schemas.microsoft.com/office/drawing/2014/main" xmlns="" id="{F97ED6B2-402A-47AC-A84B-E95704F80D9A}"/>
                </a:ext>
              </a:extLst>
            </p:cNvPr>
            <p:cNvSpPr/>
            <p:nvPr/>
          </p:nvSpPr>
          <p:spPr>
            <a:xfrm>
              <a:off x="6645494" y="2649384"/>
              <a:ext cx="4867036" cy="3443911"/>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14" name="TextBox 13">
              <a:extLst>
                <a:ext uri="{FF2B5EF4-FFF2-40B4-BE49-F238E27FC236}">
                  <a16:creationId xmlns:a16="http://schemas.microsoft.com/office/drawing/2014/main" xmlns="" id="{D0EEC21F-1C7E-4F9D-B86C-6ED19D9E2784}"/>
                </a:ext>
              </a:extLst>
            </p:cNvPr>
            <p:cNvSpPr txBox="1"/>
            <p:nvPr/>
          </p:nvSpPr>
          <p:spPr>
            <a:xfrm>
              <a:off x="7509860" y="2649384"/>
              <a:ext cx="3135666" cy="333561"/>
            </a:xfrm>
            <a:prstGeom prst="rect">
              <a:avLst/>
            </a:prstGeom>
            <a:noFill/>
          </p:spPr>
          <p:txBody>
            <a:bodyPr wrap="none" rtlCol="0">
              <a:spAutoFit/>
            </a:bodyPr>
            <a:lstStyle/>
            <a:p>
              <a:pPr algn="ctr"/>
              <a:r>
                <a:rPr lang="en-US" dirty="0"/>
                <a:t>Canonical OTM Business Object</a:t>
              </a:r>
            </a:p>
          </p:txBody>
        </p:sp>
        <p:sp>
          <p:nvSpPr>
            <p:cNvPr id="15" name="Rounded Rectangle 46">
              <a:extLst>
                <a:ext uri="{FF2B5EF4-FFF2-40B4-BE49-F238E27FC236}">
                  <a16:creationId xmlns:a16="http://schemas.microsoft.com/office/drawing/2014/main" xmlns="" id="{5F2AD248-927F-4887-9D57-4934BDA550F6}"/>
                </a:ext>
              </a:extLst>
            </p:cNvPr>
            <p:cNvSpPr/>
            <p:nvPr/>
          </p:nvSpPr>
          <p:spPr>
            <a:xfrm>
              <a:off x="8583294" y="3023721"/>
              <a:ext cx="991433" cy="239656"/>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200" dirty="0"/>
                <a:t>ID</a:t>
              </a:r>
            </a:p>
          </p:txBody>
        </p:sp>
        <p:sp>
          <p:nvSpPr>
            <p:cNvPr id="16" name="Rounded Rectangle 47">
              <a:extLst>
                <a:ext uri="{FF2B5EF4-FFF2-40B4-BE49-F238E27FC236}">
                  <a16:creationId xmlns:a16="http://schemas.microsoft.com/office/drawing/2014/main" xmlns="" id="{D1725592-300C-42E0-9203-4F266069496B}"/>
                </a:ext>
              </a:extLst>
            </p:cNvPr>
            <p:cNvSpPr/>
            <p:nvPr/>
          </p:nvSpPr>
          <p:spPr>
            <a:xfrm>
              <a:off x="7569788" y="3455101"/>
              <a:ext cx="3018449" cy="862761"/>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t" anchorCtr="0"/>
            <a:lstStyle/>
            <a:p>
              <a:pPr algn="ctr"/>
              <a:r>
                <a:rPr lang="en-US" sz="1200" dirty="0"/>
                <a:t>Summary</a:t>
              </a:r>
            </a:p>
          </p:txBody>
        </p:sp>
        <p:sp>
          <p:nvSpPr>
            <p:cNvPr id="17" name="Rounded Rectangle 48">
              <a:extLst>
                <a:ext uri="{FF2B5EF4-FFF2-40B4-BE49-F238E27FC236}">
                  <a16:creationId xmlns:a16="http://schemas.microsoft.com/office/drawing/2014/main" xmlns="" id="{E53B8B3F-C89D-46E7-9E51-01F114F08F2B}"/>
                </a:ext>
              </a:extLst>
            </p:cNvPr>
            <p:cNvSpPr/>
            <p:nvPr/>
          </p:nvSpPr>
          <p:spPr>
            <a:xfrm>
              <a:off x="6915885" y="4653379"/>
              <a:ext cx="1307806" cy="958623"/>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sz="1200" dirty="0"/>
                <a:t>Desktop</a:t>
              </a:r>
            </a:p>
          </p:txBody>
        </p:sp>
        <p:sp>
          <p:nvSpPr>
            <p:cNvPr id="18" name="Rounded Rectangle 49">
              <a:extLst>
                <a:ext uri="{FF2B5EF4-FFF2-40B4-BE49-F238E27FC236}">
                  <a16:creationId xmlns:a16="http://schemas.microsoft.com/office/drawing/2014/main" xmlns="" id="{EA2BB746-389E-42F0-B935-09DE06AAD311}"/>
                </a:ext>
              </a:extLst>
            </p:cNvPr>
            <p:cNvSpPr/>
            <p:nvPr/>
          </p:nvSpPr>
          <p:spPr>
            <a:xfrm>
              <a:off x="8425108" y="4653379"/>
              <a:ext cx="1307806" cy="958623"/>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sz="1200" dirty="0"/>
                <a:t>Web</a:t>
              </a:r>
            </a:p>
          </p:txBody>
        </p:sp>
        <p:sp>
          <p:nvSpPr>
            <p:cNvPr id="19" name="Rounded Rectangle 50">
              <a:extLst>
                <a:ext uri="{FF2B5EF4-FFF2-40B4-BE49-F238E27FC236}">
                  <a16:creationId xmlns:a16="http://schemas.microsoft.com/office/drawing/2014/main" xmlns="" id="{B45B326D-B48C-44A3-ADF9-9CF0ABDD79D9}"/>
                </a:ext>
              </a:extLst>
            </p:cNvPr>
            <p:cNvSpPr/>
            <p:nvPr/>
          </p:nvSpPr>
          <p:spPr>
            <a:xfrm>
              <a:off x="9934334" y="4653379"/>
              <a:ext cx="1307806" cy="958623"/>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sz="1200" dirty="0"/>
                <a:t>Mobile</a:t>
              </a:r>
            </a:p>
          </p:txBody>
        </p:sp>
        <p:cxnSp>
          <p:nvCxnSpPr>
            <p:cNvPr id="20" name="Straight Arrow Connector 19">
              <a:extLst>
                <a:ext uri="{FF2B5EF4-FFF2-40B4-BE49-F238E27FC236}">
                  <a16:creationId xmlns:a16="http://schemas.microsoft.com/office/drawing/2014/main" xmlns="" id="{E9F60093-99B1-4A20-9FF7-9BF7E711AD0B}"/>
                </a:ext>
              </a:extLst>
            </p:cNvPr>
            <p:cNvCxnSpPr>
              <a:stCxn id="16" idx="0"/>
              <a:endCxn id="15" idx="2"/>
            </p:cNvCxnSpPr>
            <p:nvPr/>
          </p:nvCxnSpPr>
          <p:spPr>
            <a:xfrm flipH="1" flipV="1">
              <a:off x="9079011" y="3263377"/>
              <a:ext cx="1" cy="191725"/>
            </a:xfrm>
            <a:prstGeom prst="straightConnector1">
              <a:avLst/>
            </a:prstGeom>
            <a:ln w="317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xmlns="" id="{6031DEB7-56BD-4595-B0C6-896A06BCDB0E}"/>
                </a:ext>
              </a:extLst>
            </p:cNvPr>
            <p:cNvCxnSpPr>
              <a:stCxn id="17" idx="0"/>
              <a:endCxn id="16" idx="2"/>
            </p:cNvCxnSpPr>
            <p:nvPr/>
          </p:nvCxnSpPr>
          <p:spPr>
            <a:xfrm rot="5400000" flipH="1" flipV="1">
              <a:off x="8156641" y="3731008"/>
              <a:ext cx="335518" cy="1509224"/>
            </a:xfrm>
            <a:prstGeom prst="bentConnector3">
              <a:avLst>
                <a:gd name="adj1" fmla="val 31523"/>
              </a:avLst>
            </a:prstGeom>
            <a:ln w="317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2" name="Straight Arrow Connector 20">
              <a:extLst>
                <a:ext uri="{FF2B5EF4-FFF2-40B4-BE49-F238E27FC236}">
                  <a16:creationId xmlns:a16="http://schemas.microsoft.com/office/drawing/2014/main" xmlns="" id="{43A5EEBB-8C2E-4DE6-9987-C3CCC5C14C7F}"/>
                </a:ext>
              </a:extLst>
            </p:cNvPr>
            <p:cNvCxnSpPr>
              <a:stCxn id="18" idx="0"/>
              <a:endCxn id="16" idx="2"/>
            </p:cNvCxnSpPr>
            <p:nvPr/>
          </p:nvCxnSpPr>
          <p:spPr>
            <a:xfrm rot="5400000" flipH="1" flipV="1">
              <a:off x="8911252" y="4485620"/>
              <a:ext cx="335518" cy="1"/>
            </a:xfrm>
            <a:prstGeom prst="bentConnector3">
              <a:avLst>
                <a:gd name="adj1" fmla="val 50000"/>
              </a:avLst>
            </a:prstGeom>
            <a:ln w="317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3" name="Straight Arrow Connector 20">
              <a:extLst>
                <a:ext uri="{FF2B5EF4-FFF2-40B4-BE49-F238E27FC236}">
                  <a16:creationId xmlns:a16="http://schemas.microsoft.com/office/drawing/2014/main" xmlns="" id="{25067D3E-D032-48FF-8360-74643EC0AA5F}"/>
                </a:ext>
              </a:extLst>
            </p:cNvPr>
            <p:cNvCxnSpPr>
              <a:stCxn id="19" idx="0"/>
              <a:endCxn id="16" idx="2"/>
            </p:cNvCxnSpPr>
            <p:nvPr/>
          </p:nvCxnSpPr>
          <p:spPr>
            <a:xfrm rot="16200000" flipV="1">
              <a:off x="9665865" y="3731008"/>
              <a:ext cx="335518" cy="1509224"/>
            </a:xfrm>
            <a:prstGeom prst="bentConnector3">
              <a:avLst>
                <a:gd name="adj1" fmla="val 31523"/>
              </a:avLst>
            </a:prstGeom>
            <a:ln w="317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xmlns="" id="{873EF970-E1FE-46EA-B52F-FD604E40D49A}"/>
                </a:ext>
              </a:extLst>
            </p:cNvPr>
            <p:cNvSpPr/>
            <p:nvPr/>
          </p:nvSpPr>
          <p:spPr>
            <a:xfrm>
              <a:off x="7727058" y="3718722"/>
              <a:ext cx="1081564" cy="551208"/>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marL="58738" indent="-58738">
                <a:buFont typeface="Arial" panose="020B0604020202020204" pitchFamily="34" charset="0"/>
                <a:buChar char="•"/>
              </a:pPr>
              <a:endParaRPr lang="en-US" sz="800" dirty="0"/>
            </a:p>
            <a:p>
              <a:pPr marL="58738" indent="-58738">
                <a:buFont typeface="Arial" panose="020B0604020202020204" pitchFamily="34" charset="0"/>
                <a:buChar char="•"/>
              </a:pPr>
              <a:r>
                <a:rPr lang="en-US" sz="800" dirty="0"/>
                <a:t>Field1 : Type</a:t>
              </a:r>
            </a:p>
            <a:p>
              <a:pPr marL="58738" indent="-58738">
                <a:buFont typeface="Arial" panose="020B0604020202020204" pitchFamily="34" charset="0"/>
                <a:buChar char="•"/>
              </a:pPr>
              <a:r>
                <a:rPr lang="en-US" sz="800" dirty="0"/>
                <a:t>Field2 : Type</a:t>
              </a:r>
            </a:p>
            <a:p>
              <a:pPr marL="58738" indent="-58738">
                <a:buFont typeface="Arial" panose="020B0604020202020204" pitchFamily="34" charset="0"/>
                <a:buChar char="•"/>
              </a:pPr>
              <a:r>
                <a:rPr lang="en-US" sz="800" dirty="0"/>
                <a:t>Field3 : Type</a:t>
              </a:r>
            </a:p>
            <a:p>
              <a:r>
                <a:rPr lang="en-US" sz="900" dirty="0"/>
                <a:t>  …</a:t>
              </a:r>
            </a:p>
          </p:txBody>
        </p:sp>
        <p:pic>
          <p:nvPicPr>
            <p:cNvPr id="25" name="Picture 3">
              <a:extLst>
                <a:ext uri="{FF2B5EF4-FFF2-40B4-BE49-F238E27FC236}">
                  <a16:creationId xmlns:a16="http://schemas.microsoft.com/office/drawing/2014/main" xmlns="" id="{BBD3EF7F-0761-4C03-B540-24674FDAF91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37081" y="4900556"/>
              <a:ext cx="778355" cy="398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3">
              <a:extLst>
                <a:ext uri="{FF2B5EF4-FFF2-40B4-BE49-F238E27FC236}">
                  <a16:creationId xmlns:a16="http://schemas.microsoft.com/office/drawing/2014/main" xmlns="" id="{9E560EC5-8712-4C4D-96B2-F6FFA33258F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46304" y="4900556"/>
              <a:ext cx="778355" cy="398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3">
              <a:extLst>
                <a:ext uri="{FF2B5EF4-FFF2-40B4-BE49-F238E27FC236}">
                  <a16:creationId xmlns:a16="http://schemas.microsoft.com/office/drawing/2014/main" xmlns="" id="{20014269-59DB-4CB5-81CD-A793D4E2C6C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55529" y="4900556"/>
              <a:ext cx="778355" cy="398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8" name="Group 27">
              <a:extLst>
                <a:ext uri="{FF2B5EF4-FFF2-40B4-BE49-F238E27FC236}">
                  <a16:creationId xmlns:a16="http://schemas.microsoft.com/office/drawing/2014/main" xmlns="" id="{F7C5247F-E9F5-4873-9DCA-355E5BC4AD44}"/>
                </a:ext>
              </a:extLst>
            </p:cNvPr>
            <p:cNvGrpSpPr/>
            <p:nvPr/>
          </p:nvGrpSpPr>
          <p:grpSpPr>
            <a:xfrm>
              <a:off x="9216881" y="3742688"/>
              <a:ext cx="1214085" cy="499695"/>
              <a:chOff x="6410340" y="2959549"/>
              <a:chExt cx="969972" cy="750703"/>
            </a:xfrm>
          </p:grpSpPr>
          <p:sp>
            <p:nvSpPr>
              <p:cNvPr id="36" name="Rectangle 35">
                <a:extLst>
                  <a:ext uri="{FF2B5EF4-FFF2-40B4-BE49-F238E27FC236}">
                    <a16:creationId xmlns:a16="http://schemas.microsoft.com/office/drawing/2014/main" xmlns="" id="{0F7FDAB2-F2FB-4139-9E4C-AD0419EC5896}"/>
                  </a:ext>
                </a:extLst>
              </p:cNvPr>
              <p:cNvSpPr/>
              <p:nvPr/>
            </p:nvSpPr>
            <p:spPr>
              <a:xfrm>
                <a:off x="6410340" y="3088564"/>
                <a:ext cx="532868" cy="484452"/>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050" dirty="0"/>
                  <a:t>Host Data</a:t>
                </a:r>
              </a:p>
            </p:txBody>
          </p:sp>
          <p:sp>
            <p:nvSpPr>
              <p:cNvPr id="37" name="Rectangle 36">
                <a:extLst>
                  <a:ext uri="{FF2B5EF4-FFF2-40B4-BE49-F238E27FC236}">
                    <a16:creationId xmlns:a16="http://schemas.microsoft.com/office/drawing/2014/main" xmlns="" id="{DA9C2056-4D9F-4889-8E50-D3100C50F092}"/>
                  </a:ext>
                </a:extLst>
              </p:cNvPr>
              <p:cNvSpPr/>
              <p:nvPr/>
            </p:nvSpPr>
            <p:spPr>
              <a:xfrm>
                <a:off x="6884839" y="2959549"/>
                <a:ext cx="495473" cy="18384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900" dirty="0"/>
                  <a:t>1G/1V</a:t>
                </a:r>
              </a:p>
            </p:txBody>
          </p:sp>
          <p:sp>
            <p:nvSpPr>
              <p:cNvPr id="38" name="Rectangle 37">
                <a:extLst>
                  <a:ext uri="{FF2B5EF4-FFF2-40B4-BE49-F238E27FC236}">
                    <a16:creationId xmlns:a16="http://schemas.microsoft.com/office/drawing/2014/main" xmlns="" id="{3DB2DD7B-A34F-4B24-9287-2E6549085102}"/>
                  </a:ext>
                </a:extLst>
              </p:cNvPr>
              <p:cNvSpPr/>
              <p:nvPr/>
            </p:nvSpPr>
            <p:spPr>
              <a:xfrm>
                <a:off x="6884839" y="3147748"/>
                <a:ext cx="495473" cy="18384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900" dirty="0"/>
                  <a:t>1P</a:t>
                </a:r>
              </a:p>
            </p:txBody>
          </p:sp>
          <p:sp>
            <p:nvSpPr>
              <p:cNvPr id="39" name="Rectangle 38">
                <a:extLst>
                  <a:ext uri="{FF2B5EF4-FFF2-40B4-BE49-F238E27FC236}">
                    <a16:creationId xmlns:a16="http://schemas.microsoft.com/office/drawing/2014/main" xmlns="" id="{7CAEC1E3-5D5C-4015-9ABB-052D33D970F6}"/>
                  </a:ext>
                </a:extLst>
              </p:cNvPr>
              <p:cNvSpPr/>
              <p:nvPr/>
            </p:nvSpPr>
            <p:spPr>
              <a:xfrm>
                <a:off x="6884839" y="3340058"/>
                <a:ext cx="495473" cy="18384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900" dirty="0"/>
                  <a:t>ACH</a:t>
                </a:r>
              </a:p>
            </p:txBody>
          </p:sp>
          <p:sp>
            <p:nvSpPr>
              <p:cNvPr id="40" name="Rectangle 39">
                <a:extLst>
                  <a:ext uri="{FF2B5EF4-FFF2-40B4-BE49-F238E27FC236}">
                    <a16:creationId xmlns:a16="http://schemas.microsoft.com/office/drawing/2014/main" xmlns="" id="{9F192143-803A-43C5-ABC8-801C41503CE7}"/>
                  </a:ext>
                </a:extLst>
              </p:cNvPr>
              <p:cNvSpPr/>
              <p:nvPr/>
            </p:nvSpPr>
            <p:spPr>
              <a:xfrm>
                <a:off x="6884839" y="3526409"/>
                <a:ext cx="495473" cy="18384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900" dirty="0"/>
                  <a:t>…</a:t>
                </a:r>
              </a:p>
            </p:txBody>
          </p:sp>
        </p:grpSp>
        <p:pic>
          <p:nvPicPr>
            <p:cNvPr id="29" name="Picture 4">
              <a:extLst>
                <a:ext uri="{FF2B5EF4-FFF2-40B4-BE49-F238E27FC236}">
                  <a16:creationId xmlns:a16="http://schemas.microsoft.com/office/drawing/2014/main" xmlns="" id="{394CEB78-542F-41F7-AA79-539C41C2305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27210" y="5182206"/>
              <a:ext cx="985882" cy="438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4">
              <a:extLst>
                <a:ext uri="{FF2B5EF4-FFF2-40B4-BE49-F238E27FC236}">
                  <a16:creationId xmlns:a16="http://schemas.microsoft.com/office/drawing/2014/main" xmlns="" id="{9EFB3F2C-746A-417B-9BF2-45B17F0771A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36434" y="5182206"/>
              <a:ext cx="985882" cy="438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4">
              <a:extLst>
                <a:ext uri="{FF2B5EF4-FFF2-40B4-BE49-F238E27FC236}">
                  <a16:creationId xmlns:a16="http://schemas.microsoft.com/office/drawing/2014/main" xmlns="" id="{7B0015B6-2208-4598-812A-B7055F8C277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45659" y="5182206"/>
              <a:ext cx="985882" cy="438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Rounded Rectangle 68">
              <a:extLst>
                <a:ext uri="{FF2B5EF4-FFF2-40B4-BE49-F238E27FC236}">
                  <a16:creationId xmlns:a16="http://schemas.microsoft.com/office/drawing/2014/main" xmlns="" id="{3A61E7B2-89F3-41C9-A4EB-FD4322601E7C}"/>
                </a:ext>
              </a:extLst>
            </p:cNvPr>
            <p:cNvSpPr/>
            <p:nvPr/>
          </p:nvSpPr>
          <p:spPr>
            <a:xfrm>
              <a:off x="7909333" y="5803726"/>
              <a:ext cx="2637645" cy="239656"/>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200" dirty="0"/>
            </a:p>
          </p:txBody>
        </p:sp>
        <p:sp>
          <p:nvSpPr>
            <p:cNvPr id="33" name="Rounded Rectangle 69">
              <a:extLst>
                <a:ext uri="{FF2B5EF4-FFF2-40B4-BE49-F238E27FC236}">
                  <a16:creationId xmlns:a16="http://schemas.microsoft.com/office/drawing/2014/main" xmlns="" id="{9C405DC5-EB40-46AC-90CB-6338923BABD3}"/>
                </a:ext>
              </a:extLst>
            </p:cNvPr>
            <p:cNvSpPr/>
            <p:nvPr/>
          </p:nvSpPr>
          <p:spPr>
            <a:xfrm>
              <a:off x="7795336" y="5755796"/>
              <a:ext cx="2637645" cy="239656"/>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200" dirty="0"/>
            </a:p>
          </p:txBody>
        </p:sp>
        <p:sp>
          <p:nvSpPr>
            <p:cNvPr id="34" name="Rounded Rectangle 70">
              <a:extLst>
                <a:ext uri="{FF2B5EF4-FFF2-40B4-BE49-F238E27FC236}">
                  <a16:creationId xmlns:a16="http://schemas.microsoft.com/office/drawing/2014/main" xmlns="" id="{6BDBBB64-6B3C-4EF6-9CBB-AD18391A9B8A}"/>
                </a:ext>
              </a:extLst>
            </p:cNvPr>
            <p:cNvSpPr/>
            <p:nvPr/>
          </p:nvSpPr>
          <p:spPr>
            <a:xfrm>
              <a:off x="7698934" y="5711589"/>
              <a:ext cx="2637645" cy="239656"/>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200" dirty="0"/>
                <a:t>Query</a:t>
              </a:r>
            </a:p>
          </p:txBody>
        </p:sp>
        <p:pic>
          <p:nvPicPr>
            <p:cNvPr id="35" name="Picture 4">
              <a:extLst>
                <a:ext uri="{FF2B5EF4-FFF2-40B4-BE49-F238E27FC236}">
                  <a16:creationId xmlns:a16="http://schemas.microsoft.com/office/drawing/2014/main" xmlns="" id="{64539EEE-3B55-4ACE-AC0E-B639AD4B892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29891" y="5722260"/>
              <a:ext cx="515768" cy="229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27229116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2F2FB2-4510-491D-AFE8-F0E72D4A46C5}"/>
              </a:ext>
            </a:extLst>
          </p:cNvPr>
          <p:cNvSpPr>
            <a:spLocks noGrp="1"/>
          </p:cNvSpPr>
          <p:nvPr>
            <p:ph type="title"/>
          </p:nvPr>
        </p:nvSpPr>
        <p:spPr>
          <a:xfrm>
            <a:off x="0" y="1"/>
            <a:ext cx="12192000" cy="1480456"/>
          </a:xfrm>
        </p:spPr>
        <p:txBody>
          <a:bodyPr/>
          <a:lstStyle/>
          <a:p>
            <a:pPr algn="ctr"/>
            <a:r>
              <a:rPr lang="en-US" dirty="0"/>
              <a:t>Open Distribution Architecture</a:t>
            </a:r>
          </a:p>
        </p:txBody>
      </p:sp>
      <p:sp>
        <p:nvSpPr>
          <p:cNvPr id="4" name="TextBox 3">
            <a:extLst>
              <a:ext uri="{FF2B5EF4-FFF2-40B4-BE49-F238E27FC236}">
                <a16:creationId xmlns:a16="http://schemas.microsoft.com/office/drawing/2014/main" xmlns="" id="{20D86261-3004-42D9-AC24-E2BBF2D00C33}"/>
              </a:ext>
            </a:extLst>
          </p:cNvPr>
          <p:cNvSpPr txBox="1"/>
          <p:nvPr/>
        </p:nvSpPr>
        <p:spPr>
          <a:xfrm>
            <a:off x="1020696" y="3816628"/>
            <a:ext cx="10150608" cy="369332"/>
          </a:xfrm>
          <a:prstGeom prst="rect">
            <a:avLst/>
          </a:prstGeom>
          <a:noFill/>
        </p:spPr>
        <p:txBody>
          <a:bodyPr wrap="square" rtlCol="0">
            <a:spAutoFit/>
          </a:bodyPr>
          <a:lstStyle/>
          <a:p>
            <a:pPr algn="ctr"/>
            <a:endParaRPr lang="en-US" dirty="0">
              <a:highlight>
                <a:srgbClr val="FFFF00"/>
              </a:highlight>
            </a:endParaRPr>
          </a:p>
        </p:txBody>
      </p:sp>
      <p:grpSp>
        <p:nvGrpSpPr>
          <p:cNvPr id="7" name="Group 6">
            <a:extLst>
              <a:ext uri="{FF2B5EF4-FFF2-40B4-BE49-F238E27FC236}">
                <a16:creationId xmlns:a16="http://schemas.microsoft.com/office/drawing/2014/main" xmlns="" id="{A4B7ABAB-3EC9-4B43-878D-FCCE6AE2037C}"/>
              </a:ext>
            </a:extLst>
          </p:cNvPr>
          <p:cNvGrpSpPr/>
          <p:nvPr/>
        </p:nvGrpSpPr>
        <p:grpSpPr>
          <a:xfrm>
            <a:off x="6781292" y="951295"/>
            <a:ext cx="2134251" cy="2175799"/>
            <a:chOff x="6746997" y="692537"/>
            <a:chExt cx="2134249" cy="2411698"/>
          </a:xfrm>
        </p:grpSpPr>
        <p:sp>
          <p:nvSpPr>
            <p:cNvPr id="8" name="TextBox 7">
              <a:extLst>
                <a:ext uri="{FF2B5EF4-FFF2-40B4-BE49-F238E27FC236}">
                  <a16:creationId xmlns:a16="http://schemas.microsoft.com/office/drawing/2014/main" xmlns="" id="{F5FA8FCA-F389-40E2-B537-583040EDBD7D}"/>
                </a:ext>
              </a:extLst>
            </p:cNvPr>
            <p:cNvSpPr txBox="1"/>
            <p:nvPr/>
          </p:nvSpPr>
          <p:spPr>
            <a:xfrm rot="16200000">
              <a:off x="7905065" y="1306936"/>
              <a:ext cx="1134478" cy="523220"/>
            </a:xfrm>
            <a:prstGeom prst="rect">
              <a:avLst/>
            </a:prstGeom>
            <a:noFill/>
          </p:spPr>
          <p:txBody>
            <a:bodyPr wrap="none" rtlCol="0">
              <a:spAutoFit/>
            </a:bodyPr>
            <a:lstStyle/>
            <a:p>
              <a:pPr algn="ctr"/>
              <a:r>
                <a:rPr lang="en-US" sz="1400" dirty="0">
                  <a:solidFill>
                    <a:schemeClr val="tx2">
                      <a:lumMod val="50000"/>
                    </a:schemeClr>
                  </a:solidFill>
                </a:rPr>
                <a:t>Core-Specific</a:t>
              </a:r>
            </a:p>
            <a:p>
              <a:pPr algn="ctr"/>
              <a:r>
                <a:rPr lang="en-US" sz="1400" dirty="0">
                  <a:solidFill>
                    <a:schemeClr val="tx2">
                      <a:lumMod val="50000"/>
                    </a:schemeClr>
                  </a:solidFill>
                </a:rPr>
                <a:t>Data</a:t>
              </a:r>
            </a:p>
          </p:txBody>
        </p:sp>
        <p:pic>
          <p:nvPicPr>
            <p:cNvPr id="9" name="Picture 2" descr="http://scienceforkids.kidipede.com/math/geometry/pictures/cube.jpg">
              <a:extLst>
                <a:ext uri="{FF2B5EF4-FFF2-40B4-BE49-F238E27FC236}">
                  <a16:creationId xmlns:a16="http://schemas.microsoft.com/office/drawing/2014/main" xmlns="" id="{C02901BC-77D5-4566-92A2-D2D77073E6EF}"/>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7107697" y="1327820"/>
              <a:ext cx="1190625" cy="1147763"/>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Arrow Connector 9">
              <a:extLst>
                <a:ext uri="{FF2B5EF4-FFF2-40B4-BE49-F238E27FC236}">
                  <a16:creationId xmlns:a16="http://schemas.microsoft.com/office/drawing/2014/main" xmlns="" id="{F7E81094-B997-4E7B-9A84-BA1617A1ADCC}"/>
                </a:ext>
              </a:extLst>
            </p:cNvPr>
            <p:cNvCxnSpPr/>
            <p:nvPr/>
          </p:nvCxnSpPr>
          <p:spPr>
            <a:xfrm flipH="1" flipV="1">
              <a:off x="6913983" y="2013620"/>
              <a:ext cx="760491" cy="506994"/>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sp>
          <p:nvSpPr>
            <p:cNvPr id="11" name="TextBox 10">
              <a:extLst>
                <a:ext uri="{FF2B5EF4-FFF2-40B4-BE49-F238E27FC236}">
                  <a16:creationId xmlns:a16="http://schemas.microsoft.com/office/drawing/2014/main" xmlns="" id="{0426B339-9A8F-4B8E-BB6C-67EC4A1298D0}"/>
                </a:ext>
              </a:extLst>
            </p:cNvPr>
            <p:cNvSpPr txBox="1"/>
            <p:nvPr/>
          </p:nvSpPr>
          <p:spPr>
            <a:xfrm rot="2000447">
              <a:off x="7035016" y="2274788"/>
              <a:ext cx="612731" cy="307777"/>
            </a:xfrm>
            <a:prstGeom prst="rect">
              <a:avLst/>
            </a:prstGeom>
            <a:noFill/>
          </p:spPr>
          <p:txBody>
            <a:bodyPr wrap="none" rtlCol="0">
              <a:spAutoFit/>
            </a:bodyPr>
            <a:lstStyle/>
            <a:p>
              <a:r>
                <a:rPr lang="en-US" sz="1400" dirty="0">
                  <a:solidFill>
                    <a:schemeClr val="tx2">
                      <a:lumMod val="50000"/>
                    </a:schemeClr>
                  </a:solidFill>
                </a:rPr>
                <a:t>Detail</a:t>
              </a:r>
            </a:p>
          </p:txBody>
        </p:sp>
        <p:sp>
          <p:nvSpPr>
            <p:cNvPr id="12" name="TextBox 11">
              <a:extLst>
                <a:ext uri="{FF2B5EF4-FFF2-40B4-BE49-F238E27FC236}">
                  <a16:creationId xmlns:a16="http://schemas.microsoft.com/office/drawing/2014/main" xmlns="" id="{18B8568F-CDF6-48BD-B528-164C917E7FA2}"/>
                </a:ext>
              </a:extLst>
            </p:cNvPr>
            <p:cNvSpPr txBox="1"/>
            <p:nvPr/>
          </p:nvSpPr>
          <p:spPr>
            <a:xfrm rot="19365292" flipH="1">
              <a:off x="7729682" y="2207488"/>
              <a:ext cx="967123" cy="307777"/>
            </a:xfrm>
            <a:prstGeom prst="rect">
              <a:avLst/>
            </a:prstGeom>
            <a:noFill/>
          </p:spPr>
          <p:txBody>
            <a:bodyPr wrap="none" rtlCol="0">
              <a:spAutoFit/>
            </a:bodyPr>
            <a:lstStyle/>
            <a:p>
              <a:r>
                <a:rPr lang="en-US" sz="1400" dirty="0">
                  <a:solidFill>
                    <a:schemeClr val="tx2">
                      <a:lumMod val="50000"/>
                    </a:schemeClr>
                  </a:solidFill>
                </a:rPr>
                <a:t>Extensions</a:t>
              </a:r>
            </a:p>
          </p:txBody>
        </p:sp>
        <p:cxnSp>
          <p:nvCxnSpPr>
            <p:cNvPr id="13" name="Straight Arrow Connector 12">
              <a:extLst>
                <a:ext uri="{FF2B5EF4-FFF2-40B4-BE49-F238E27FC236}">
                  <a16:creationId xmlns:a16="http://schemas.microsoft.com/office/drawing/2014/main" xmlns="" id="{05E7D57F-4D10-475B-A31F-5544F0A3BB05}"/>
                </a:ext>
              </a:extLst>
            </p:cNvPr>
            <p:cNvCxnSpPr/>
            <p:nvPr/>
          </p:nvCxnSpPr>
          <p:spPr>
            <a:xfrm flipV="1">
              <a:off x="7792169" y="1861220"/>
              <a:ext cx="914400" cy="679009"/>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14" name="Straight Arrow Connector 13">
              <a:extLst>
                <a:ext uri="{FF2B5EF4-FFF2-40B4-BE49-F238E27FC236}">
                  <a16:creationId xmlns:a16="http://schemas.microsoft.com/office/drawing/2014/main" xmlns="" id="{BADB8A3D-C3F5-49C7-BE80-E716F24D1BF7}"/>
                </a:ext>
              </a:extLst>
            </p:cNvPr>
            <p:cNvCxnSpPr/>
            <p:nvPr/>
          </p:nvCxnSpPr>
          <p:spPr>
            <a:xfrm flipV="1">
              <a:off x="8265466" y="692537"/>
              <a:ext cx="7545" cy="990600"/>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sp>
          <p:nvSpPr>
            <p:cNvPr id="15" name="TextBox 14">
              <a:extLst>
                <a:ext uri="{FF2B5EF4-FFF2-40B4-BE49-F238E27FC236}">
                  <a16:creationId xmlns:a16="http://schemas.microsoft.com/office/drawing/2014/main" xmlns="" id="{1DC1B9BF-42D1-485C-B7EA-F9E02689A4CF}"/>
                </a:ext>
              </a:extLst>
            </p:cNvPr>
            <p:cNvSpPr txBox="1"/>
            <p:nvPr/>
          </p:nvSpPr>
          <p:spPr>
            <a:xfrm>
              <a:off x="6746997" y="2581015"/>
              <a:ext cx="2134249" cy="523220"/>
            </a:xfrm>
            <a:prstGeom prst="rect">
              <a:avLst/>
            </a:prstGeom>
            <a:noFill/>
          </p:spPr>
          <p:txBody>
            <a:bodyPr wrap="square" rtlCol="0">
              <a:spAutoFit/>
            </a:bodyPr>
            <a:lstStyle/>
            <a:p>
              <a:pPr algn="ctr"/>
              <a:r>
                <a:rPr lang="en-US" sz="1400" b="1" dirty="0">
                  <a:solidFill>
                    <a:schemeClr val="tx2">
                      <a:lumMod val="50000"/>
                    </a:schemeClr>
                  </a:solidFill>
                </a:rPr>
                <a:t>Efficient Model for Complex Object Data</a:t>
              </a:r>
            </a:p>
          </p:txBody>
        </p:sp>
      </p:grpSp>
      <p:pic>
        <p:nvPicPr>
          <p:cNvPr id="16" name="Picture 6" descr="http://www.biggtech.com/wp-content/uploads/2009/09/RealtimewebTornado.jpg">
            <a:extLst>
              <a:ext uri="{FF2B5EF4-FFF2-40B4-BE49-F238E27FC236}">
                <a16:creationId xmlns:a16="http://schemas.microsoft.com/office/drawing/2014/main" xmlns="" id="{02900764-050C-40D7-B35F-E023527F64A5}"/>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736257" y="4087305"/>
            <a:ext cx="2120707" cy="1434954"/>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xmlns="" id="{0A440A12-A9FE-4F8B-994F-C09451500FE8}"/>
              </a:ext>
            </a:extLst>
          </p:cNvPr>
          <p:cNvSpPr txBox="1"/>
          <p:nvPr/>
        </p:nvSpPr>
        <p:spPr>
          <a:xfrm>
            <a:off x="6900316" y="5389417"/>
            <a:ext cx="1792587" cy="738664"/>
          </a:xfrm>
          <a:prstGeom prst="rect">
            <a:avLst/>
          </a:prstGeom>
          <a:noFill/>
        </p:spPr>
        <p:txBody>
          <a:bodyPr wrap="square" rtlCol="0">
            <a:spAutoFit/>
          </a:bodyPr>
          <a:lstStyle/>
          <a:p>
            <a:pPr algn="ctr"/>
            <a:r>
              <a:rPr lang="en-US" sz="1400" b="1" dirty="0">
                <a:solidFill>
                  <a:schemeClr val="tx2">
                    <a:lumMod val="50000"/>
                  </a:schemeClr>
                </a:solidFill>
              </a:rPr>
              <a:t>Tailored Frameworks for Producing and Consuming Services</a:t>
            </a:r>
          </a:p>
        </p:txBody>
      </p:sp>
      <p:pic>
        <p:nvPicPr>
          <p:cNvPr id="18" name="Picture 4" descr="http://qatestlab.com/assets/software-testing-company032.png">
            <a:extLst>
              <a:ext uri="{FF2B5EF4-FFF2-40B4-BE49-F238E27FC236}">
                <a16:creationId xmlns:a16="http://schemas.microsoft.com/office/drawing/2014/main" xmlns="" id="{3A306430-B809-4B6F-BFFC-9BAB6C99356B}"/>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9995032" y="4217878"/>
            <a:ext cx="1405008" cy="977443"/>
          </a:xfrm>
          <a:prstGeom prst="rect">
            <a:avLst/>
          </a:prstGeom>
          <a:solidFill>
            <a:schemeClr val="bg1"/>
          </a:solidFill>
          <a:extLst/>
        </p:spPr>
      </p:pic>
      <p:sp>
        <p:nvSpPr>
          <p:cNvPr id="19" name="TextBox 18">
            <a:extLst>
              <a:ext uri="{FF2B5EF4-FFF2-40B4-BE49-F238E27FC236}">
                <a16:creationId xmlns:a16="http://schemas.microsoft.com/office/drawing/2014/main" xmlns="" id="{20B7ACD0-30B2-477A-9BA8-A825A62D21FC}"/>
              </a:ext>
            </a:extLst>
          </p:cNvPr>
          <p:cNvSpPr txBox="1"/>
          <p:nvPr/>
        </p:nvSpPr>
        <p:spPr>
          <a:xfrm>
            <a:off x="9801243" y="5223887"/>
            <a:ext cx="1792587" cy="738664"/>
          </a:xfrm>
          <a:prstGeom prst="rect">
            <a:avLst/>
          </a:prstGeom>
          <a:solidFill>
            <a:schemeClr val="bg1"/>
          </a:solidFill>
        </p:spPr>
        <p:txBody>
          <a:bodyPr wrap="square" rtlCol="0">
            <a:spAutoFit/>
          </a:bodyPr>
          <a:lstStyle/>
          <a:p>
            <a:pPr algn="ctr"/>
            <a:r>
              <a:rPr lang="en-US" sz="1400" b="1" dirty="0">
                <a:solidFill>
                  <a:schemeClr val="tx2">
                    <a:lumMod val="50000"/>
                  </a:schemeClr>
                </a:solidFill>
              </a:rPr>
              <a:t>Enhanced Tools for Service Unit and Integration Testing</a:t>
            </a:r>
          </a:p>
        </p:txBody>
      </p:sp>
      <p:sp>
        <p:nvSpPr>
          <p:cNvPr id="20" name="TextBox 19">
            <a:extLst>
              <a:ext uri="{FF2B5EF4-FFF2-40B4-BE49-F238E27FC236}">
                <a16:creationId xmlns:a16="http://schemas.microsoft.com/office/drawing/2014/main" xmlns="" id="{F5097D2D-83B3-46C1-BC5E-ABCF06B1B8FC}"/>
              </a:ext>
            </a:extLst>
          </p:cNvPr>
          <p:cNvSpPr txBox="1"/>
          <p:nvPr/>
        </p:nvSpPr>
        <p:spPr>
          <a:xfrm>
            <a:off x="9562995" y="2306017"/>
            <a:ext cx="2074860" cy="738664"/>
          </a:xfrm>
          <a:prstGeom prst="rect">
            <a:avLst/>
          </a:prstGeom>
          <a:solidFill>
            <a:schemeClr val="bg1"/>
          </a:solidFill>
        </p:spPr>
        <p:txBody>
          <a:bodyPr wrap="square" rtlCol="0">
            <a:spAutoFit/>
          </a:bodyPr>
          <a:lstStyle/>
          <a:p>
            <a:pPr algn="ctr"/>
            <a:r>
              <a:rPr lang="en-US" sz="1400" b="1" dirty="0">
                <a:solidFill>
                  <a:schemeClr val="tx2">
                    <a:lumMod val="50000"/>
                  </a:schemeClr>
                </a:solidFill>
              </a:rPr>
              <a:t>Translate OTM Models into Working Code Faster and Easier </a:t>
            </a:r>
          </a:p>
        </p:txBody>
      </p:sp>
      <p:pic>
        <p:nvPicPr>
          <p:cNvPr id="21" name="Picture 8" descr="http://cdn.information-management.com/media/newspics/60-seconds-smarter-data-modeling.jpg">
            <a:extLst>
              <a:ext uri="{FF2B5EF4-FFF2-40B4-BE49-F238E27FC236}">
                <a16:creationId xmlns:a16="http://schemas.microsoft.com/office/drawing/2014/main" xmlns="" id="{B0745FE2-76B6-4E5A-B134-2ACB144EC8DB}"/>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9738493" y="1404930"/>
            <a:ext cx="1723864" cy="858068"/>
          </a:xfrm>
          <a:prstGeom prst="rect">
            <a:avLst/>
          </a:prstGeom>
          <a:solidFill>
            <a:schemeClr val="bg1"/>
          </a:solidFill>
          <a:extLst/>
        </p:spPr>
      </p:pic>
      <p:graphicFrame>
        <p:nvGraphicFramePr>
          <p:cNvPr id="22" name="Content Placeholder 23">
            <a:extLst>
              <a:ext uri="{FF2B5EF4-FFF2-40B4-BE49-F238E27FC236}">
                <a16:creationId xmlns:a16="http://schemas.microsoft.com/office/drawing/2014/main" xmlns="" id="{5344D807-477C-4B6D-B690-875AF5F330CF}"/>
              </a:ext>
            </a:extLst>
          </p:cNvPr>
          <p:cNvGraphicFramePr>
            <a:graphicFrameLocks noGrp="1"/>
          </p:cNvGraphicFramePr>
          <p:nvPr>
            <p:ph sz="half" idx="1"/>
            <p:extLst>
              <p:ext uri="{D42A27DB-BD31-4B8C-83A1-F6EECF244321}">
                <p14:modId xmlns:p14="http://schemas.microsoft.com/office/powerpoint/2010/main" val="3654572494"/>
              </p:ext>
            </p:extLst>
          </p:nvPr>
        </p:nvGraphicFramePr>
        <p:xfrm>
          <a:off x="6495380" y="1725924"/>
          <a:ext cx="5659437" cy="428806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23" name="Content Placeholder 5">
            <a:extLst>
              <a:ext uri="{FF2B5EF4-FFF2-40B4-BE49-F238E27FC236}">
                <a16:creationId xmlns:a16="http://schemas.microsoft.com/office/drawing/2014/main" xmlns="" id="{73DBFF2E-61B5-4998-9971-D69A5C30E1BD}"/>
              </a:ext>
            </a:extLst>
          </p:cNvPr>
          <p:cNvGraphicFramePr>
            <a:graphicFrameLocks/>
          </p:cNvGraphicFramePr>
          <p:nvPr>
            <p:extLst>
              <p:ext uri="{D42A27DB-BD31-4B8C-83A1-F6EECF244321}">
                <p14:modId xmlns:p14="http://schemas.microsoft.com/office/powerpoint/2010/main" val="2744850439"/>
              </p:ext>
            </p:extLst>
          </p:nvPr>
        </p:nvGraphicFramePr>
        <p:xfrm>
          <a:off x="334964" y="1661886"/>
          <a:ext cx="5659437" cy="4288066"/>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pic>
        <p:nvPicPr>
          <p:cNvPr id="24" name="Picture 2" descr="http://scienceforkids.kidipede.com/math/geometry/pictures/cube.jpg">
            <a:extLst>
              <a:ext uri="{FF2B5EF4-FFF2-40B4-BE49-F238E27FC236}">
                <a16:creationId xmlns:a16="http://schemas.microsoft.com/office/drawing/2014/main" xmlns="" id="{AE8078B9-5719-4445-819D-6EDF66C8B6BF}"/>
              </a:ext>
            </a:extLst>
          </p:cNvPr>
          <p:cNvPicPr>
            <a:picLocks noChangeAspect="1" noChangeArrowheads="1"/>
          </p:cNvPicPr>
          <p:nvPr/>
        </p:nvPicPr>
        <p:blipFill>
          <a:blip r:embed="rId16" cstate="screen">
            <a:extLst>
              <a:ext uri="{28A0092B-C50C-407E-A947-70E740481C1C}">
                <a14:useLocalDpi xmlns:a14="http://schemas.microsoft.com/office/drawing/2010/main" val="0"/>
              </a:ext>
            </a:extLst>
          </a:blip>
          <a:srcRect/>
          <a:stretch>
            <a:fillRect/>
          </a:stretch>
        </p:blipFill>
        <p:spPr bwMode="auto">
          <a:xfrm>
            <a:off x="468847" y="1708001"/>
            <a:ext cx="1062403" cy="92398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http://cdn.information-management.com/media/newspics/60-seconds-smarter-data-modeling.jpg">
            <a:extLst>
              <a:ext uri="{FF2B5EF4-FFF2-40B4-BE49-F238E27FC236}">
                <a16:creationId xmlns:a16="http://schemas.microsoft.com/office/drawing/2014/main" xmlns="" id="{4C42C6CF-F78D-4A84-897D-B66A6ED443E2}"/>
              </a:ext>
            </a:extLst>
          </p:cNvPr>
          <p:cNvPicPr>
            <a:picLocks noChangeAspect="1" noChangeArrowheads="1"/>
          </p:cNvPicPr>
          <p:nvPr/>
        </p:nvPicPr>
        <p:blipFill>
          <a:blip r:embed="rId17" cstate="screen">
            <a:clrChange>
              <a:clrFrom>
                <a:srgbClr val="FEFDFB"/>
              </a:clrFrom>
              <a:clrTo>
                <a:srgbClr val="FEFDFB">
                  <a:alpha val="0"/>
                </a:srgbClr>
              </a:clrTo>
            </a:clrChange>
            <a:extLst>
              <a:ext uri="{28A0092B-C50C-407E-A947-70E740481C1C}">
                <a14:useLocalDpi xmlns:a14="http://schemas.microsoft.com/office/drawing/2010/main" val="0"/>
              </a:ext>
            </a:extLst>
          </a:blip>
          <a:srcRect/>
          <a:stretch>
            <a:fillRect/>
          </a:stretch>
        </p:blipFill>
        <p:spPr bwMode="auto">
          <a:xfrm>
            <a:off x="461512" y="3006935"/>
            <a:ext cx="1085431" cy="540282"/>
          </a:xfrm>
          <a:prstGeom prst="rect">
            <a:avLst/>
          </a:prstGeom>
          <a:solidFill>
            <a:schemeClr val="bg1"/>
          </a:solidFill>
          <a:extLst/>
        </p:spPr>
      </p:pic>
      <p:pic>
        <p:nvPicPr>
          <p:cNvPr id="26" name="Picture 4" descr="http://qatestlab.com/assets/software-testing-company032.png">
            <a:extLst>
              <a:ext uri="{FF2B5EF4-FFF2-40B4-BE49-F238E27FC236}">
                <a16:creationId xmlns:a16="http://schemas.microsoft.com/office/drawing/2014/main" xmlns="" id="{290E5342-7555-4834-A171-CFB31FB9B3AE}"/>
              </a:ext>
            </a:extLst>
          </p:cNvPr>
          <p:cNvPicPr>
            <a:picLocks noChangeAspect="1" noChangeArrowheads="1"/>
          </p:cNvPicPr>
          <p:nvPr/>
        </p:nvPicPr>
        <p:blipFill>
          <a:blip r:embed="rId18" cstate="screen">
            <a:extLst>
              <a:ext uri="{28A0092B-C50C-407E-A947-70E740481C1C}">
                <a14:useLocalDpi xmlns:a14="http://schemas.microsoft.com/office/drawing/2010/main" val="0"/>
              </a:ext>
            </a:extLst>
          </a:blip>
          <a:srcRect/>
          <a:stretch>
            <a:fillRect/>
          </a:stretch>
        </p:blipFill>
        <p:spPr bwMode="auto">
          <a:xfrm>
            <a:off x="477264" y="3949398"/>
            <a:ext cx="1063028" cy="739532"/>
          </a:xfrm>
          <a:prstGeom prst="rect">
            <a:avLst/>
          </a:prstGeom>
          <a:solidFill>
            <a:schemeClr val="bg1"/>
          </a:solidFill>
          <a:extLst/>
        </p:spPr>
      </p:pic>
      <p:pic>
        <p:nvPicPr>
          <p:cNvPr id="27" name="Picture 6" descr="http://www.biggtech.com/wp-content/uploads/2009/09/RealtimewebTornado.jpg">
            <a:extLst>
              <a:ext uri="{FF2B5EF4-FFF2-40B4-BE49-F238E27FC236}">
                <a16:creationId xmlns:a16="http://schemas.microsoft.com/office/drawing/2014/main" xmlns="" id="{0B888E5A-364D-45AB-BDAE-C7D1A38F6518}"/>
              </a:ext>
            </a:extLst>
          </p:cNvPr>
          <p:cNvPicPr>
            <a:picLocks noChangeAspect="1" noChangeArrowheads="1"/>
          </p:cNvPicPr>
          <p:nvPr/>
        </p:nvPicPr>
        <p:blipFill>
          <a:blip r:embed="rId19" cstate="screen">
            <a:extLst>
              <a:ext uri="{28A0092B-C50C-407E-A947-70E740481C1C}">
                <a14:useLocalDpi xmlns:a14="http://schemas.microsoft.com/office/drawing/2010/main" val="0"/>
              </a:ext>
            </a:extLst>
          </a:blip>
          <a:srcRect/>
          <a:stretch>
            <a:fillRect/>
          </a:stretch>
        </p:blipFill>
        <p:spPr bwMode="auto">
          <a:xfrm>
            <a:off x="479937" y="5072017"/>
            <a:ext cx="1060355" cy="717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52028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2F2FB2-4510-491D-AFE8-F0E72D4A46C5}"/>
              </a:ext>
            </a:extLst>
          </p:cNvPr>
          <p:cNvSpPr>
            <a:spLocks noGrp="1"/>
          </p:cNvSpPr>
          <p:nvPr>
            <p:ph type="title"/>
          </p:nvPr>
        </p:nvSpPr>
        <p:spPr>
          <a:xfrm>
            <a:off x="0" y="1"/>
            <a:ext cx="12192000" cy="1480456"/>
          </a:xfrm>
        </p:spPr>
        <p:txBody>
          <a:bodyPr/>
          <a:lstStyle/>
          <a:p>
            <a:pPr algn="ctr"/>
            <a:r>
              <a:rPr lang="en-US" dirty="0"/>
              <a:t>Open Distribution Technologies</a:t>
            </a:r>
          </a:p>
        </p:txBody>
      </p:sp>
      <p:sp>
        <p:nvSpPr>
          <p:cNvPr id="4" name="TextBox 3">
            <a:extLst>
              <a:ext uri="{FF2B5EF4-FFF2-40B4-BE49-F238E27FC236}">
                <a16:creationId xmlns:a16="http://schemas.microsoft.com/office/drawing/2014/main" xmlns="" id="{20D86261-3004-42D9-AC24-E2BBF2D00C33}"/>
              </a:ext>
            </a:extLst>
          </p:cNvPr>
          <p:cNvSpPr txBox="1"/>
          <p:nvPr/>
        </p:nvSpPr>
        <p:spPr>
          <a:xfrm>
            <a:off x="1020696" y="3816628"/>
            <a:ext cx="10150608" cy="369332"/>
          </a:xfrm>
          <a:prstGeom prst="rect">
            <a:avLst/>
          </a:prstGeom>
          <a:noFill/>
        </p:spPr>
        <p:txBody>
          <a:bodyPr wrap="square" rtlCol="0">
            <a:spAutoFit/>
          </a:bodyPr>
          <a:lstStyle/>
          <a:p>
            <a:pPr algn="ctr"/>
            <a:endParaRPr lang="en-US" dirty="0">
              <a:highlight>
                <a:srgbClr val="FFFF00"/>
              </a:highlight>
            </a:endParaRPr>
          </a:p>
        </p:txBody>
      </p:sp>
      <p:sp>
        <p:nvSpPr>
          <p:cNvPr id="7" name="Content Placeholder 4">
            <a:extLst>
              <a:ext uri="{FF2B5EF4-FFF2-40B4-BE49-F238E27FC236}">
                <a16:creationId xmlns:a16="http://schemas.microsoft.com/office/drawing/2014/main" xmlns="" id="{A9B322C3-97E4-4C30-ABA0-322DB652347F}"/>
              </a:ext>
            </a:extLst>
          </p:cNvPr>
          <p:cNvSpPr>
            <a:spLocks noGrp="1"/>
          </p:cNvSpPr>
          <p:nvPr>
            <p:ph idx="1"/>
          </p:nvPr>
        </p:nvSpPr>
        <p:spPr>
          <a:xfrm>
            <a:off x="1797291" y="1780721"/>
            <a:ext cx="8642920" cy="323850"/>
          </a:xfrm>
        </p:spPr>
        <p:txBody>
          <a:bodyPr>
            <a:normAutofit fontScale="62500" lnSpcReduction="20000"/>
          </a:bodyPr>
          <a:lstStyle/>
          <a:p>
            <a:pPr marL="0" indent="0">
              <a:buNone/>
            </a:pPr>
            <a:r>
              <a:rPr lang="en-US" dirty="0"/>
              <a:t>ODM is comprised of numerous mainstream and leading-edge 21</a:t>
            </a:r>
            <a:r>
              <a:rPr lang="en-US" baseline="30000" dirty="0"/>
              <a:t>st</a:t>
            </a:r>
            <a:r>
              <a:rPr lang="en-US" dirty="0"/>
              <a:t> century technologies…</a:t>
            </a:r>
          </a:p>
        </p:txBody>
      </p:sp>
      <p:grpSp>
        <p:nvGrpSpPr>
          <p:cNvPr id="8" name="Group 7">
            <a:extLst>
              <a:ext uri="{FF2B5EF4-FFF2-40B4-BE49-F238E27FC236}">
                <a16:creationId xmlns:a16="http://schemas.microsoft.com/office/drawing/2014/main" xmlns="" id="{963F5B6A-C8E3-496F-80B2-7EB5661F647D}"/>
              </a:ext>
            </a:extLst>
          </p:cNvPr>
          <p:cNvGrpSpPr/>
          <p:nvPr/>
        </p:nvGrpSpPr>
        <p:grpSpPr>
          <a:xfrm>
            <a:off x="1346200" y="2256972"/>
            <a:ext cx="2627818" cy="1015663"/>
            <a:chOff x="381000" y="1683457"/>
            <a:chExt cx="2627818" cy="1015663"/>
          </a:xfrm>
        </p:grpSpPr>
        <p:pic>
          <p:nvPicPr>
            <p:cNvPr id="9" name="Picture 8">
              <a:extLst>
                <a:ext uri="{FF2B5EF4-FFF2-40B4-BE49-F238E27FC236}">
                  <a16:creationId xmlns:a16="http://schemas.microsoft.com/office/drawing/2014/main" xmlns="" id="{E0C7F3CB-A33D-4D60-8736-39F6993BD90C}"/>
                </a:ext>
              </a:extLst>
            </p:cNvPr>
            <p:cNvPicPr/>
            <p:nvPr/>
          </p:nvPicPr>
          <p:blipFill rotWithShape="1">
            <a:blip r:embed="rId2" cstate="screen">
              <a:extLst>
                <a:ext uri="{28A0092B-C50C-407E-A947-70E740481C1C}">
                  <a14:useLocalDpi xmlns:a14="http://schemas.microsoft.com/office/drawing/2010/main" val="0"/>
                </a:ext>
              </a:extLst>
            </a:blip>
            <a:srcRect/>
            <a:stretch/>
          </p:blipFill>
          <p:spPr bwMode="auto">
            <a:xfrm>
              <a:off x="381000" y="1719802"/>
              <a:ext cx="1057275" cy="942975"/>
            </a:xfrm>
            <a:prstGeom prst="rect">
              <a:avLst/>
            </a:prstGeom>
            <a:noFill/>
            <a:ln>
              <a:noFill/>
            </a:ln>
            <a:extLst>
              <a:ext uri="{53640926-AAD7-44D8-BBD7-CCE9431645EC}">
                <a14:shadowObscured xmlns:a14="http://schemas.microsoft.com/office/drawing/2010/main"/>
              </a:ext>
            </a:extLst>
          </p:spPr>
        </p:pic>
        <p:sp>
          <p:nvSpPr>
            <p:cNvPr id="10" name="TextBox 9">
              <a:extLst>
                <a:ext uri="{FF2B5EF4-FFF2-40B4-BE49-F238E27FC236}">
                  <a16:creationId xmlns:a16="http://schemas.microsoft.com/office/drawing/2014/main" xmlns="" id="{574E7A4F-1CF2-48F5-A407-1E57F07AA05D}"/>
                </a:ext>
              </a:extLst>
            </p:cNvPr>
            <p:cNvSpPr txBox="1"/>
            <p:nvPr/>
          </p:nvSpPr>
          <p:spPr>
            <a:xfrm>
              <a:off x="1295400" y="1683457"/>
              <a:ext cx="1713418" cy="1015663"/>
            </a:xfrm>
            <a:prstGeom prst="rect">
              <a:avLst/>
            </a:prstGeom>
            <a:noFill/>
          </p:spPr>
          <p:txBody>
            <a:bodyPr wrap="none" rtlCol="0">
              <a:spAutoFit/>
            </a:bodyPr>
            <a:lstStyle/>
            <a:p>
              <a:r>
                <a:rPr lang="en-US" u="sng" dirty="0">
                  <a:solidFill>
                    <a:srgbClr val="000000"/>
                  </a:solidFill>
                </a:rPr>
                <a:t>Service Types</a:t>
              </a:r>
            </a:p>
            <a:p>
              <a:pPr marL="174625" indent="-117475">
                <a:buFont typeface="Arial" panose="020B0604020202020204" pitchFamily="34" charset="0"/>
                <a:buChar char="•"/>
              </a:pPr>
              <a:r>
                <a:rPr lang="en-US" sz="1400" dirty="0">
                  <a:solidFill>
                    <a:srgbClr val="000000"/>
                  </a:solidFill>
                </a:rPr>
                <a:t>Channel Services</a:t>
              </a:r>
            </a:p>
            <a:p>
              <a:pPr marL="174625" indent="-117475">
                <a:buFont typeface="Arial" panose="020B0604020202020204" pitchFamily="34" charset="0"/>
                <a:buChar char="•"/>
              </a:pPr>
              <a:r>
                <a:rPr lang="en-US" sz="1400" dirty="0">
                  <a:solidFill>
                    <a:srgbClr val="000000"/>
                  </a:solidFill>
                </a:rPr>
                <a:t>Domain Services</a:t>
              </a:r>
            </a:p>
            <a:p>
              <a:pPr marL="174625" indent="-117475">
                <a:buFont typeface="Arial" panose="020B0604020202020204" pitchFamily="34" charset="0"/>
                <a:buChar char="•"/>
              </a:pPr>
              <a:r>
                <a:rPr lang="en-US" sz="1400" dirty="0">
                  <a:solidFill>
                    <a:srgbClr val="000000"/>
                  </a:solidFill>
                </a:rPr>
                <a:t>Atomic Resources</a:t>
              </a:r>
            </a:p>
          </p:txBody>
        </p:sp>
      </p:grpSp>
      <p:grpSp>
        <p:nvGrpSpPr>
          <p:cNvPr id="11" name="Group 10">
            <a:extLst>
              <a:ext uri="{FF2B5EF4-FFF2-40B4-BE49-F238E27FC236}">
                <a16:creationId xmlns:a16="http://schemas.microsoft.com/office/drawing/2014/main" xmlns="" id="{ED5930BA-1528-4665-8A79-CF958EA5B028}"/>
              </a:ext>
            </a:extLst>
          </p:cNvPr>
          <p:cNvGrpSpPr/>
          <p:nvPr/>
        </p:nvGrpSpPr>
        <p:grpSpPr>
          <a:xfrm>
            <a:off x="7856336" y="2257172"/>
            <a:ext cx="3294380" cy="1231106"/>
            <a:chOff x="1066800" y="3181350"/>
            <a:chExt cx="3294380" cy="1231106"/>
          </a:xfrm>
        </p:grpSpPr>
        <p:pic>
          <p:nvPicPr>
            <p:cNvPr id="12" name="Picture 11">
              <a:extLst>
                <a:ext uri="{FF2B5EF4-FFF2-40B4-BE49-F238E27FC236}">
                  <a16:creationId xmlns:a16="http://schemas.microsoft.com/office/drawing/2014/main" xmlns="" id="{6C9EA477-5658-4994-B637-B357DE2E3C10}"/>
                </a:ext>
              </a:extLst>
            </p:cNvPr>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276600" y="3336131"/>
              <a:ext cx="1084580" cy="1076325"/>
            </a:xfrm>
            <a:prstGeom prst="rect">
              <a:avLst/>
            </a:prstGeom>
            <a:noFill/>
            <a:ln>
              <a:noFill/>
            </a:ln>
          </p:spPr>
        </p:pic>
        <p:sp>
          <p:nvSpPr>
            <p:cNvPr id="13" name="TextBox 12">
              <a:extLst>
                <a:ext uri="{FF2B5EF4-FFF2-40B4-BE49-F238E27FC236}">
                  <a16:creationId xmlns:a16="http://schemas.microsoft.com/office/drawing/2014/main" xmlns="" id="{2A61A691-BD97-4EBB-9E39-03971D958DC2}"/>
                </a:ext>
              </a:extLst>
            </p:cNvPr>
            <p:cNvSpPr txBox="1"/>
            <p:nvPr/>
          </p:nvSpPr>
          <p:spPr>
            <a:xfrm>
              <a:off x="1066800" y="3181350"/>
              <a:ext cx="2338589" cy="1231106"/>
            </a:xfrm>
            <a:prstGeom prst="rect">
              <a:avLst/>
            </a:prstGeom>
            <a:noFill/>
          </p:spPr>
          <p:txBody>
            <a:bodyPr wrap="none" rtlCol="0">
              <a:spAutoFit/>
            </a:bodyPr>
            <a:lstStyle/>
            <a:p>
              <a:r>
                <a:rPr lang="en-US" u="sng" dirty="0">
                  <a:solidFill>
                    <a:srgbClr val="000000"/>
                  </a:solidFill>
                </a:rPr>
                <a:t>Run-Time Components</a:t>
              </a:r>
            </a:p>
            <a:p>
              <a:pPr marL="174625" indent="-117475">
                <a:buFont typeface="Arial" panose="020B0604020202020204" pitchFamily="34" charset="0"/>
                <a:buChar char="•"/>
              </a:pPr>
              <a:r>
                <a:rPr lang="en-US" sz="1400" dirty="0">
                  <a:solidFill>
                    <a:srgbClr val="000000"/>
                  </a:solidFill>
                </a:rPr>
                <a:t>Service Registry</a:t>
              </a:r>
            </a:p>
            <a:p>
              <a:pPr marL="174625" indent="-117475">
                <a:buFont typeface="Arial" panose="020B0604020202020204" pitchFamily="34" charset="0"/>
                <a:buChar char="•"/>
              </a:pPr>
              <a:r>
                <a:rPr lang="en-US" sz="1400" dirty="0">
                  <a:solidFill>
                    <a:srgbClr val="000000"/>
                  </a:solidFill>
                </a:rPr>
                <a:t>Interaction Manager</a:t>
              </a:r>
            </a:p>
            <a:p>
              <a:pPr marL="174625" indent="-117475">
                <a:buFont typeface="Arial" panose="020B0604020202020204" pitchFamily="34" charset="0"/>
                <a:buChar char="•"/>
              </a:pPr>
              <a:r>
                <a:rPr lang="en-US" sz="1400" dirty="0">
                  <a:solidFill>
                    <a:srgbClr val="000000"/>
                  </a:solidFill>
                </a:rPr>
                <a:t>Identity Manager</a:t>
              </a:r>
            </a:p>
            <a:p>
              <a:pPr marL="174625" indent="-117475">
                <a:buFont typeface="Arial" panose="020B0604020202020204" pitchFamily="34" charset="0"/>
                <a:buChar char="•"/>
              </a:pPr>
              <a:r>
                <a:rPr lang="en-US" sz="1400" dirty="0">
                  <a:solidFill>
                    <a:srgbClr val="000000"/>
                  </a:solidFill>
                </a:rPr>
                <a:t>Host Connectivity Adapter</a:t>
              </a:r>
            </a:p>
          </p:txBody>
        </p:sp>
      </p:grpSp>
      <p:grpSp>
        <p:nvGrpSpPr>
          <p:cNvPr id="14" name="Group 13">
            <a:extLst>
              <a:ext uri="{FF2B5EF4-FFF2-40B4-BE49-F238E27FC236}">
                <a16:creationId xmlns:a16="http://schemas.microsoft.com/office/drawing/2014/main" xmlns="" id="{828B4CAC-6416-41DF-99BA-64490D3776CD}"/>
              </a:ext>
            </a:extLst>
          </p:cNvPr>
          <p:cNvGrpSpPr/>
          <p:nvPr/>
        </p:nvGrpSpPr>
        <p:grpSpPr>
          <a:xfrm>
            <a:off x="3722912" y="3107278"/>
            <a:ext cx="3958169" cy="1446550"/>
            <a:chOff x="609600" y="3181350"/>
            <a:chExt cx="3958169" cy="1446550"/>
          </a:xfrm>
        </p:grpSpPr>
        <p:pic>
          <p:nvPicPr>
            <p:cNvPr id="15" name="Picture 14">
              <a:extLst>
                <a:ext uri="{FF2B5EF4-FFF2-40B4-BE49-F238E27FC236}">
                  <a16:creationId xmlns:a16="http://schemas.microsoft.com/office/drawing/2014/main" xmlns="" id="{917D04D9-051F-4541-9611-EEE3C870574C}"/>
                </a:ext>
              </a:extLst>
            </p:cNvPr>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09600" y="3590945"/>
              <a:ext cx="1219200" cy="1036955"/>
            </a:xfrm>
            <a:prstGeom prst="rect">
              <a:avLst/>
            </a:prstGeom>
            <a:noFill/>
            <a:ln>
              <a:noFill/>
            </a:ln>
          </p:spPr>
        </p:pic>
        <p:sp>
          <p:nvSpPr>
            <p:cNvPr id="16" name="TextBox 15">
              <a:extLst>
                <a:ext uri="{FF2B5EF4-FFF2-40B4-BE49-F238E27FC236}">
                  <a16:creationId xmlns:a16="http://schemas.microsoft.com/office/drawing/2014/main" xmlns="" id="{52146F6B-E7BF-409D-BCFD-B0B9DF633758}"/>
                </a:ext>
              </a:extLst>
            </p:cNvPr>
            <p:cNvSpPr txBox="1"/>
            <p:nvPr/>
          </p:nvSpPr>
          <p:spPr>
            <a:xfrm>
              <a:off x="1676400" y="3181350"/>
              <a:ext cx="2891369" cy="1446550"/>
            </a:xfrm>
            <a:prstGeom prst="rect">
              <a:avLst/>
            </a:prstGeom>
            <a:noFill/>
          </p:spPr>
          <p:txBody>
            <a:bodyPr wrap="none" rtlCol="0">
              <a:spAutoFit/>
            </a:bodyPr>
            <a:lstStyle/>
            <a:p>
              <a:r>
                <a:rPr lang="en-US" u="sng" dirty="0">
                  <a:solidFill>
                    <a:srgbClr val="000000"/>
                  </a:solidFill>
                </a:rPr>
                <a:t>Framework Components</a:t>
              </a:r>
            </a:p>
            <a:p>
              <a:pPr marL="174625" indent="-117475">
                <a:buFont typeface="Arial" panose="020B0604020202020204" pitchFamily="34" charset="0"/>
                <a:buChar char="•"/>
              </a:pPr>
              <a:r>
                <a:rPr lang="en-US" sz="1400" dirty="0">
                  <a:solidFill>
                    <a:srgbClr val="000000"/>
                  </a:solidFill>
                </a:rPr>
                <a:t>REST Service Framework</a:t>
              </a:r>
            </a:p>
            <a:p>
              <a:pPr marL="174625" indent="-117475">
                <a:buFont typeface="Arial" panose="020B0604020202020204" pitchFamily="34" charset="0"/>
                <a:buChar char="•"/>
              </a:pPr>
              <a:r>
                <a:rPr lang="en-US" sz="1400" dirty="0">
                  <a:solidFill>
                    <a:srgbClr val="000000"/>
                  </a:solidFill>
                </a:rPr>
                <a:t>Resource Locator</a:t>
              </a:r>
            </a:p>
            <a:p>
              <a:pPr marL="174625" indent="-117475">
                <a:buFont typeface="Arial" panose="020B0604020202020204" pitchFamily="34" charset="0"/>
                <a:buChar char="•"/>
              </a:pPr>
              <a:r>
                <a:rPr lang="en-US" sz="1400" dirty="0">
                  <a:solidFill>
                    <a:srgbClr val="000000"/>
                  </a:solidFill>
                </a:rPr>
                <a:t>OTM-API Data Binding</a:t>
              </a:r>
            </a:p>
            <a:p>
              <a:pPr marL="174625" indent="-117475">
                <a:buFont typeface="Arial" panose="020B0604020202020204" pitchFamily="34" charset="0"/>
                <a:buChar char="•"/>
              </a:pPr>
              <a:r>
                <a:rPr lang="en-US" sz="1400" dirty="0">
                  <a:solidFill>
                    <a:srgbClr val="000000"/>
                  </a:solidFill>
                </a:rPr>
                <a:t>Atomic Transformation Framework</a:t>
              </a:r>
            </a:p>
            <a:p>
              <a:pPr marL="174625" indent="-117475">
                <a:buFont typeface="Arial" panose="020B0604020202020204" pitchFamily="34" charset="0"/>
                <a:buChar char="•"/>
              </a:pPr>
              <a:r>
                <a:rPr lang="en-US" sz="1400" dirty="0">
                  <a:solidFill>
                    <a:srgbClr val="000000"/>
                  </a:solidFill>
                </a:rPr>
                <a:t>Host ID Mapper</a:t>
              </a:r>
            </a:p>
          </p:txBody>
        </p:sp>
      </p:grpSp>
      <p:grpSp>
        <p:nvGrpSpPr>
          <p:cNvPr id="17" name="Group 16">
            <a:extLst>
              <a:ext uri="{FF2B5EF4-FFF2-40B4-BE49-F238E27FC236}">
                <a16:creationId xmlns:a16="http://schemas.microsoft.com/office/drawing/2014/main" xmlns="" id="{0C9CEC22-9408-4734-988F-19E72494951E}"/>
              </a:ext>
            </a:extLst>
          </p:cNvPr>
          <p:cNvGrpSpPr/>
          <p:nvPr/>
        </p:nvGrpSpPr>
        <p:grpSpPr>
          <a:xfrm>
            <a:off x="1346200" y="4618122"/>
            <a:ext cx="3124200" cy="1232357"/>
            <a:chOff x="5638800" y="3396793"/>
            <a:chExt cx="3124200" cy="1232357"/>
          </a:xfrm>
        </p:grpSpPr>
        <p:pic>
          <p:nvPicPr>
            <p:cNvPr id="18" name="Picture 17" descr="http://kd-dev.com/wp-content/uploads/2014/12/automated-testing.png">
              <a:extLst>
                <a:ext uri="{FF2B5EF4-FFF2-40B4-BE49-F238E27FC236}">
                  <a16:creationId xmlns:a16="http://schemas.microsoft.com/office/drawing/2014/main" xmlns="" id="{3501EE75-4F6F-41EA-888E-20DCD427394C}"/>
                </a:ext>
              </a:extLst>
            </p:cNvPr>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7391400" y="3857625"/>
              <a:ext cx="1371600" cy="771525"/>
            </a:xfrm>
            <a:prstGeom prst="rect">
              <a:avLst/>
            </a:prstGeom>
            <a:noFill/>
            <a:ln>
              <a:noFill/>
            </a:ln>
          </p:spPr>
        </p:pic>
        <p:sp>
          <p:nvSpPr>
            <p:cNvPr id="19" name="TextBox 18">
              <a:extLst>
                <a:ext uri="{FF2B5EF4-FFF2-40B4-BE49-F238E27FC236}">
                  <a16:creationId xmlns:a16="http://schemas.microsoft.com/office/drawing/2014/main" xmlns="" id="{04B7954D-17CC-43CF-AA79-41707DC8B798}"/>
                </a:ext>
              </a:extLst>
            </p:cNvPr>
            <p:cNvSpPr txBox="1"/>
            <p:nvPr/>
          </p:nvSpPr>
          <p:spPr>
            <a:xfrm>
              <a:off x="5638800" y="3396793"/>
              <a:ext cx="3019929" cy="1015663"/>
            </a:xfrm>
            <a:prstGeom prst="rect">
              <a:avLst/>
            </a:prstGeom>
            <a:noFill/>
          </p:spPr>
          <p:txBody>
            <a:bodyPr wrap="none" rtlCol="0">
              <a:spAutoFit/>
            </a:bodyPr>
            <a:lstStyle/>
            <a:p>
              <a:r>
                <a:rPr lang="en-US" u="sng" dirty="0">
                  <a:solidFill>
                    <a:srgbClr val="000000"/>
                  </a:solidFill>
                </a:rPr>
                <a:t>Test Architecture Components</a:t>
              </a:r>
            </a:p>
            <a:p>
              <a:pPr marL="174625" indent="-117475">
                <a:buFont typeface="Arial" panose="020B0604020202020204" pitchFamily="34" charset="0"/>
                <a:buChar char="•"/>
              </a:pPr>
              <a:r>
                <a:rPr lang="en-US" sz="1400" dirty="0">
                  <a:solidFill>
                    <a:srgbClr val="000000"/>
                  </a:solidFill>
                </a:rPr>
                <a:t>Service Mocking Framework</a:t>
              </a:r>
            </a:p>
            <a:p>
              <a:pPr marL="174625" indent="-117475">
                <a:buFont typeface="Arial" panose="020B0604020202020204" pitchFamily="34" charset="0"/>
                <a:buChar char="•"/>
              </a:pPr>
              <a:r>
                <a:rPr lang="en-US" sz="1400" dirty="0">
                  <a:solidFill>
                    <a:srgbClr val="000000"/>
                  </a:solidFill>
                </a:rPr>
                <a:t>Scenario Test Runner</a:t>
              </a:r>
            </a:p>
            <a:p>
              <a:pPr marL="174625" indent="-117475">
                <a:buFont typeface="Arial" panose="020B0604020202020204" pitchFamily="34" charset="0"/>
                <a:buChar char="•"/>
              </a:pPr>
              <a:r>
                <a:rPr lang="en-US" sz="1400" dirty="0">
                  <a:solidFill>
                    <a:srgbClr val="000000"/>
                  </a:solidFill>
                </a:rPr>
                <a:t>Test Data Factory</a:t>
              </a:r>
            </a:p>
          </p:txBody>
        </p:sp>
      </p:grpSp>
      <p:grpSp>
        <p:nvGrpSpPr>
          <p:cNvPr id="20" name="Group 19">
            <a:extLst>
              <a:ext uri="{FF2B5EF4-FFF2-40B4-BE49-F238E27FC236}">
                <a16:creationId xmlns:a16="http://schemas.microsoft.com/office/drawing/2014/main" xmlns="" id="{6CC06114-BFD8-44EC-B296-205520A56339}"/>
              </a:ext>
            </a:extLst>
          </p:cNvPr>
          <p:cNvGrpSpPr/>
          <p:nvPr/>
        </p:nvGrpSpPr>
        <p:grpSpPr>
          <a:xfrm>
            <a:off x="7806023" y="4571766"/>
            <a:ext cx="3323616" cy="1231106"/>
            <a:chOff x="5638800" y="3343275"/>
            <a:chExt cx="3323616" cy="1231106"/>
          </a:xfrm>
        </p:grpSpPr>
        <p:pic>
          <p:nvPicPr>
            <p:cNvPr id="21" name="Picture 20" descr="https://encrypted-tbn3.gstatic.com/images?q=tbn:ANd9GcTKrMCx2NmO9QHNbccxyO2InxNsOkHOCwL83HFHntGEK9gEyyA4">
              <a:extLst>
                <a:ext uri="{FF2B5EF4-FFF2-40B4-BE49-F238E27FC236}">
                  <a16:creationId xmlns:a16="http://schemas.microsoft.com/office/drawing/2014/main" xmlns="" id="{04EEF122-9ABA-4CF1-A22F-840F85AC0B57}"/>
                </a:ext>
              </a:extLst>
            </p:cNvPr>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8105166" y="3717131"/>
              <a:ext cx="857250" cy="857250"/>
            </a:xfrm>
            <a:prstGeom prst="rect">
              <a:avLst/>
            </a:prstGeom>
            <a:noFill/>
            <a:ln>
              <a:noFill/>
            </a:ln>
          </p:spPr>
        </p:pic>
        <p:sp>
          <p:nvSpPr>
            <p:cNvPr id="22" name="TextBox 21">
              <a:extLst>
                <a:ext uri="{FF2B5EF4-FFF2-40B4-BE49-F238E27FC236}">
                  <a16:creationId xmlns:a16="http://schemas.microsoft.com/office/drawing/2014/main" xmlns="" id="{7F8DEC91-3257-4C1D-AA05-338438B0428D}"/>
                </a:ext>
              </a:extLst>
            </p:cNvPr>
            <p:cNvSpPr txBox="1"/>
            <p:nvPr/>
          </p:nvSpPr>
          <p:spPr>
            <a:xfrm>
              <a:off x="5638800" y="3343275"/>
              <a:ext cx="2721642" cy="1231106"/>
            </a:xfrm>
            <a:prstGeom prst="rect">
              <a:avLst/>
            </a:prstGeom>
            <a:noFill/>
          </p:spPr>
          <p:txBody>
            <a:bodyPr wrap="none" rtlCol="0">
              <a:spAutoFit/>
            </a:bodyPr>
            <a:lstStyle/>
            <a:p>
              <a:r>
                <a:rPr lang="en-US" u="sng" dirty="0">
                  <a:solidFill>
                    <a:srgbClr val="000000"/>
                  </a:solidFill>
                </a:rPr>
                <a:t>Development Tools</a:t>
              </a:r>
            </a:p>
            <a:p>
              <a:pPr marL="174625" indent="-117475">
                <a:buFont typeface="Arial" panose="020B0604020202020204" pitchFamily="34" charset="0"/>
                <a:buChar char="•"/>
              </a:pPr>
              <a:r>
                <a:rPr lang="en-US" sz="1400" dirty="0">
                  <a:solidFill>
                    <a:srgbClr val="000000"/>
                  </a:solidFill>
                </a:rPr>
                <a:t>OTM Development Environment</a:t>
              </a:r>
            </a:p>
            <a:p>
              <a:pPr marL="174625" indent="-117475">
                <a:buFont typeface="Arial" panose="020B0604020202020204" pitchFamily="34" charset="0"/>
                <a:buChar char="•"/>
              </a:pPr>
              <a:r>
                <a:rPr lang="en-US" sz="1400" dirty="0">
                  <a:solidFill>
                    <a:srgbClr val="000000"/>
                  </a:solidFill>
                </a:rPr>
                <a:t>OTM Repository</a:t>
              </a:r>
            </a:p>
            <a:p>
              <a:pPr marL="174625" indent="-117475">
                <a:buFont typeface="Arial" panose="020B0604020202020204" pitchFamily="34" charset="0"/>
                <a:buChar char="•"/>
              </a:pPr>
              <a:r>
                <a:rPr lang="en-US" sz="1400" dirty="0">
                  <a:solidFill>
                    <a:srgbClr val="000000"/>
                  </a:solidFill>
                </a:rPr>
                <a:t>OTM Example Helper</a:t>
              </a:r>
            </a:p>
            <a:p>
              <a:pPr marL="174625" indent="-117475">
                <a:buFont typeface="Arial" panose="020B0604020202020204" pitchFamily="34" charset="0"/>
                <a:buChar char="•"/>
              </a:pPr>
              <a:r>
                <a:rPr lang="en-US" sz="1400" dirty="0">
                  <a:solidFill>
                    <a:srgbClr val="000000"/>
                  </a:solidFill>
                </a:rPr>
                <a:t>OTM Build Automation Plugins</a:t>
              </a:r>
            </a:p>
          </p:txBody>
        </p:sp>
      </p:grpSp>
    </p:spTree>
    <p:extLst>
      <p:ext uri="{BB962C8B-B14F-4D97-AF65-F5344CB8AC3E}">
        <p14:creationId xmlns:p14="http://schemas.microsoft.com/office/powerpoint/2010/main" val="195183771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2F2FB2-4510-491D-AFE8-F0E72D4A46C5}"/>
              </a:ext>
            </a:extLst>
          </p:cNvPr>
          <p:cNvSpPr>
            <a:spLocks noGrp="1"/>
          </p:cNvSpPr>
          <p:nvPr>
            <p:ph type="title"/>
          </p:nvPr>
        </p:nvSpPr>
        <p:spPr>
          <a:xfrm>
            <a:off x="0" y="1"/>
            <a:ext cx="12192000" cy="1480456"/>
          </a:xfrm>
        </p:spPr>
        <p:txBody>
          <a:bodyPr/>
          <a:lstStyle/>
          <a:p>
            <a:pPr algn="ctr"/>
            <a:r>
              <a:rPr lang="en-GB" dirty="0"/>
              <a:t>Open Distribution Methodology Benefits</a:t>
            </a:r>
            <a:endParaRPr lang="en-US" dirty="0"/>
          </a:p>
        </p:txBody>
      </p:sp>
      <p:graphicFrame>
        <p:nvGraphicFramePr>
          <p:cNvPr id="23" name="Diagram 22">
            <a:extLst>
              <a:ext uri="{FF2B5EF4-FFF2-40B4-BE49-F238E27FC236}">
                <a16:creationId xmlns:a16="http://schemas.microsoft.com/office/drawing/2014/main" xmlns="" id="{6C0E1C6B-CD8A-4AC5-B177-240BFC83CD3E}"/>
              </a:ext>
            </a:extLst>
          </p:cNvPr>
          <p:cNvGraphicFramePr/>
          <p:nvPr>
            <p:extLst>
              <p:ext uri="{D42A27DB-BD31-4B8C-83A1-F6EECF244321}">
                <p14:modId xmlns:p14="http://schemas.microsoft.com/office/powerpoint/2010/main" val="2275334440"/>
              </p:ext>
            </p:extLst>
          </p:nvPr>
        </p:nvGraphicFramePr>
        <p:xfrm>
          <a:off x="1059549" y="1910137"/>
          <a:ext cx="4851715" cy="40915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4" name="Diagram 23">
            <a:extLst>
              <a:ext uri="{FF2B5EF4-FFF2-40B4-BE49-F238E27FC236}">
                <a16:creationId xmlns:a16="http://schemas.microsoft.com/office/drawing/2014/main" xmlns="" id="{ECCE3E60-9874-400B-B652-8E5B4BEC5DB5}"/>
              </a:ext>
            </a:extLst>
          </p:cNvPr>
          <p:cNvGraphicFramePr/>
          <p:nvPr>
            <p:extLst>
              <p:ext uri="{D42A27DB-BD31-4B8C-83A1-F6EECF244321}">
                <p14:modId xmlns:p14="http://schemas.microsoft.com/office/powerpoint/2010/main" val="2636807128"/>
              </p:ext>
            </p:extLst>
          </p:nvPr>
        </p:nvGraphicFramePr>
        <p:xfrm>
          <a:off x="6235794" y="1910137"/>
          <a:ext cx="4851715" cy="409151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40178605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2F2FB2-4510-491D-AFE8-F0E72D4A46C5}"/>
              </a:ext>
            </a:extLst>
          </p:cNvPr>
          <p:cNvSpPr>
            <a:spLocks noGrp="1"/>
          </p:cNvSpPr>
          <p:nvPr>
            <p:ph type="title"/>
          </p:nvPr>
        </p:nvSpPr>
        <p:spPr>
          <a:xfrm>
            <a:off x="0" y="1"/>
            <a:ext cx="12192000" cy="1480456"/>
          </a:xfrm>
        </p:spPr>
        <p:txBody>
          <a:bodyPr/>
          <a:lstStyle/>
          <a:p>
            <a:pPr algn="ctr"/>
            <a:r>
              <a:rPr lang="en-US" dirty="0"/>
              <a:t>Development Velocity of Project “</a:t>
            </a:r>
            <a:r>
              <a:rPr lang="en-US" dirty="0" err="1"/>
              <a:t>ResMan</a:t>
            </a:r>
            <a:r>
              <a:rPr lang="en-US" dirty="0"/>
              <a:t>”</a:t>
            </a:r>
          </a:p>
        </p:txBody>
      </p:sp>
      <p:sp>
        <p:nvSpPr>
          <p:cNvPr id="5" name="Content Placeholder 7">
            <a:extLst>
              <a:ext uri="{FF2B5EF4-FFF2-40B4-BE49-F238E27FC236}">
                <a16:creationId xmlns:a16="http://schemas.microsoft.com/office/drawing/2014/main" xmlns="" id="{6F3AE5A9-C8DC-407A-9992-0EAA2072E26D}"/>
              </a:ext>
            </a:extLst>
          </p:cNvPr>
          <p:cNvSpPr>
            <a:spLocks noGrp="1"/>
          </p:cNvSpPr>
          <p:nvPr>
            <p:ph sz="half" idx="1"/>
          </p:nvPr>
        </p:nvSpPr>
        <p:spPr>
          <a:xfrm>
            <a:off x="335354" y="1596571"/>
            <a:ext cx="11522209" cy="3214916"/>
          </a:xfrm>
        </p:spPr>
        <p:txBody>
          <a:bodyPr>
            <a:normAutofit fontScale="92500" lnSpcReduction="20000"/>
          </a:bodyPr>
          <a:lstStyle/>
          <a:p>
            <a:r>
              <a:rPr lang="en-US" dirty="0"/>
              <a:t>ResMan uses the Agile Methodology (Agile has proven to be a good fit for ResMan)</a:t>
            </a:r>
          </a:p>
          <a:p>
            <a:r>
              <a:rPr lang="en-US" dirty="0"/>
              <a:t>105 stories delivered in 10 Sprints (2 weeks / sprint)</a:t>
            </a:r>
          </a:p>
          <a:p>
            <a:r>
              <a:rPr lang="en-US" dirty="0"/>
              <a:t>Productivity has increased dramatically (ResMan working well as a Team)</a:t>
            </a:r>
          </a:p>
          <a:p>
            <a:r>
              <a:rPr lang="en-US" dirty="0"/>
              <a:t>Limitation on current metrics</a:t>
            </a:r>
          </a:p>
          <a:p>
            <a:pPr lvl="1"/>
            <a:r>
              <a:rPr lang="en-US" dirty="0"/>
              <a:t>limited sample size</a:t>
            </a:r>
          </a:p>
          <a:p>
            <a:pPr lvl="1"/>
            <a:r>
              <a:rPr lang="en-US" dirty="0"/>
              <a:t>only “Happy Path” stories</a:t>
            </a:r>
          </a:p>
          <a:p>
            <a:r>
              <a:rPr lang="en-US" dirty="0"/>
              <a:t>Future enhancements to metrics</a:t>
            </a:r>
          </a:p>
          <a:p>
            <a:pPr lvl="1"/>
            <a:r>
              <a:rPr lang="en-US" dirty="0"/>
              <a:t>More diverse sample including Exception and Error Path Stories</a:t>
            </a:r>
          </a:p>
          <a:p>
            <a:pPr lvl="1"/>
            <a:r>
              <a:rPr lang="en-US" dirty="0"/>
              <a:t>Focus on measuring Atomic and Domain services developed</a:t>
            </a:r>
          </a:p>
        </p:txBody>
      </p:sp>
      <p:graphicFrame>
        <p:nvGraphicFramePr>
          <p:cNvPr id="6" name="Content Placeholder 1">
            <a:extLst>
              <a:ext uri="{FF2B5EF4-FFF2-40B4-BE49-F238E27FC236}">
                <a16:creationId xmlns:a16="http://schemas.microsoft.com/office/drawing/2014/main" xmlns="" id="{70D1D347-796C-479D-A0E0-FB129D250784}"/>
              </a:ext>
            </a:extLst>
          </p:cNvPr>
          <p:cNvGraphicFramePr>
            <a:graphicFrameLocks/>
          </p:cNvGraphicFramePr>
          <p:nvPr>
            <p:extLst>
              <p:ext uri="{D42A27DB-BD31-4B8C-83A1-F6EECF244321}">
                <p14:modId xmlns:p14="http://schemas.microsoft.com/office/powerpoint/2010/main" val="3629373306"/>
              </p:ext>
            </p:extLst>
          </p:nvPr>
        </p:nvGraphicFramePr>
        <p:xfrm>
          <a:off x="573616" y="4742543"/>
          <a:ext cx="11044767" cy="1396672"/>
        </p:xfrm>
        <a:graphic>
          <a:graphicData uri="http://schemas.openxmlformats.org/drawingml/2006/table">
            <a:tbl>
              <a:tblPr>
                <a:tableStyleId>{5C22544A-7EE6-4342-B048-85BDC9FD1C3A}</a:tableStyleId>
              </a:tblPr>
              <a:tblGrid>
                <a:gridCol w="1804341">
                  <a:extLst>
                    <a:ext uri="{9D8B030D-6E8A-4147-A177-3AD203B41FA5}">
                      <a16:colId xmlns:a16="http://schemas.microsoft.com/office/drawing/2014/main" xmlns="" val="20000"/>
                    </a:ext>
                  </a:extLst>
                </a:gridCol>
                <a:gridCol w="873875">
                  <a:extLst>
                    <a:ext uri="{9D8B030D-6E8A-4147-A177-3AD203B41FA5}">
                      <a16:colId xmlns:a16="http://schemas.microsoft.com/office/drawing/2014/main" xmlns="" val="20001"/>
                    </a:ext>
                  </a:extLst>
                </a:gridCol>
                <a:gridCol w="825327">
                  <a:extLst>
                    <a:ext uri="{9D8B030D-6E8A-4147-A177-3AD203B41FA5}">
                      <a16:colId xmlns:a16="http://schemas.microsoft.com/office/drawing/2014/main" xmlns="" val="20002"/>
                    </a:ext>
                  </a:extLst>
                </a:gridCol>
                <a:gridCol w="825327">
                  <a:extLst>
                    <a:ext uri="{9D8B030D-6E8A-4147-A177-3AD203B41FA5}">
                      <a16:colId xmlns:a16="http://schemas.microsoft.com/office/drawing/2014/main" xmlns="" val="20003"/>
                    </a:ext>
                  </a:extLst>
                </a:gridCol>
                <a:gridCol w="825327">
                  <a:extLst>
                    <a:ext uri="{9D8B030D-6E8A-4147-A177-3AD203B41FA5}">
                      <a16:colId xmlns:a16="http://schemas.microsoft.com/office/drawing/2014/main" xmlns="" val="20004"/>
                    </a:ext>
                  </a:extLst>
                </a:gridCol>
                <a:gridCol w="825327">
                  <a:extLst>
                    <a:ext uri="{9D8B030D-6E8A-4147-A177-3AD203B41FA5}">
                      <a16:colId xmlns:a16="http://schemas.microsoft.com/office/drawing/2014/main" xmlns="" val="20005"/>
                    </a:ext>
                  </a:extLst>
                </a:gridCol>
                <a:gridCol w="825327">
                  <a:extLst>
                    <a:ext uri="{9D8B030D-6E8A-4147-A177-3AD203B41FA5}">
                      <a16:colId xmlns:a16="http://schemas.microsoft.com/office/drawing/2014/main" xmlns="" val="20006"/>
                    </a:ext>
                  </a:extLst>
                </a:gridCol>
                <a:gridCol w="825327">
                  <a:extLst>
                    <a:ext uri="{9D8B030D-6E8A-4147-A177-3AD203B41FA5}">
                      <a16:colId xmlns:a16="http://schemas.microsoft.com/office/drawing/2014/main" xmlns="" val="20007"/>
                    </a:ext>
                  </a:extLst>
                </a:gridCol>
                <a:gridCol w="825327">
                  <a:extLst>
                    <a:ext uri="{9D8B030D-6E8A-4147-A177-3AD203B41FA5}">
                      <a16:colId xmlns:a16="http://schemas.microsoft.com/office/drawing/2014/main" xmlns="" val="20008"/>
                    </a:ext>
                  </a:extLst>
                </a:gridCol>
                <a:gridCol w="825327">
                  <a:extLst>
                    <a:ext uri="{9D8B030D-6E8A-4147-A177-3AD203B41FA5}">
                      <a16:colId xmlns:a16="http://schemas.microsoft.com/office/drawing/2014/main" xmlns="" val="20009"/>
                    </a:ext>
                  </a:extLst>
                </a:gridCol>
                <a:gridCol w="825327">
                  <a:extLst>
                    <a:ext uri="{9D8B030D-6E8A-4147-A177-3AD203B41FA5}">
                      <a16:colId xmlns:a16="http://schemas.microsoft.com/office/drawing/2014/main" xmlns="" val="20010"/>
                    </a:ext>
                  </a:extLst>
                </a:gridCol>
                <a:gridCol w="938608">
                  <a:extLst>
                    <a:ext uri="{9D8B030D-6E8A-4147-A177-3AD203B41FA5}">
                      <a16:colId xmlns:a16="http://schemas.microsoft.com/office/drawing/2014/main" xmlns="" val="20011"/>
                    </a:ext>
                  </a:extLst>
                </a:gridCol>
              </a:tblGrid>
              <a:tr h="329552">
                <a:tc>
                  <a:txBody>
                    <a:bodyPr/>
                    <a:lstStyle/>
                    <a:p>
                      <a:pPr algn="l" fontAlgn="b"/>
                      <a:r>
                        <a:rPr lang="en-US" sz="1500" u="none" strike="noStrike" dirty="0">
                          <a:solidFill>
                            <a:schemeClr val="bg2"/>
                          </a:solidFill>
                          <a:effectLst/>
                        </a:rPr>
                        <a:t>ResMan CSR 28407</a:t>
                      </a:r>
                      <a:endParaRPr lang="en-US" sz="1500" b="1" i="0" u="none" strike="noStrike" dirty="0">
                        <a:solidFill>
                          <a:schemeClr val="bg2"/>
                        </a:solidFill>
                        <a:effectLst/>
                        <a:latin typeface="Arial" panose="020B0604020202020204" pitchFamily="34" charset="0"/>
                      </a:endParaRPr>
                    </a:p>
                  </a:txBody>
                  <a:tcPr marL="11955" marR="11955" marT="11955" marB="0" anchor="b">
                    <a:solidFill>
                      <a:schemeClr val="tx1">
                        <a:lumMod val="75000"/>
                      </a:schemeClr>
                    </a:solidFill>
                  </a:tcPr>
                </a:tc>
                <a:tc>
                  <a:txBody>
                    <a:bodyPr/>
                    <a:lstStyle/>
                    <a:p>
                      <a:pPr algn="ctr" fontAlgn="b"/>
                      <a:r>
                        <a:rPr lang="en-US" sz="1500" u="none" strike="noStrike">
                          <a:solidFill>
                            <a:schemeClr val="bg2"/>
                          </a:solidFill>
                          <a:effectLst/>
                        </a:rPr>
                        <a:t>Sprint 0</a:t>
                      </a:r>
                      <a:endParaRPr lang="en-US" sz="1500" b="1" i="0" u="none" strike="noStrike">
                        <a:solidFill>
                          <a:schemeClr val="bg2"/>
                        </a:solidFill>
                        <a:effectLst/>
                        <a:latin typeface="Arial" panose="020B0604020202020204" pitchFamily="34" charset="0"/>
                      </a:endParaRPr>
                    </a:p>
                  </a:txBody>
                  <a:tcPr marL="11955" marR="11955" marT="11955" marB="0" anchor="b">
                    <a:solidFill>
                      <a:schemeClr val="tx1">
                        <a:lumMod val="75000"/>
                      </a:schemeClr>
                    </a:solidFill>
                  </a:tcPr>
                </a:tc>
                <a:tc>
                  <a:txBody>
                    <a:bodyPr/>
                    <a:lstStyle/>
                    <a:p>
                      <a:pPr algn="ctr" fontAlgn="b"/>
                      <a:r>
                        <a:rPr lang="en-US" sz="1500" u="none" strike="noStrike" dirty="0">
                          <a:solidFill>
                            <a:schemeClr val="bg2"/>
                          </a:solidFill>
                          <a:effectLst/>
                        </a:rPr>
                        <a:t>Sprint 1</a:t>
                      </a:r>
                      <a:endParaRPr lang="en-US" sz="1500" b="1" i="0" u="none" strike="noStrike" dirty="0">
                        <a:solidFill>
                          <a:schemeClr val="bg2"/>
                        </a:solidFill>
                        <a:effectLst/>
                        <a:latin typeface="Arial" panose="020B0604020202020204" pitchFamily="34" charset="0"/>
                      </a:endParaRPr>
                    </a:p>
                  </a:txBody>
                  <a:tcPr marL="11955" marR="11955" marT="11955" marB="0" anchor="b">
                    <a:solidFill>
                      <a:schemeClr val="tx1">
                        <a:lumMod val="75000"/>
                      </a:schemeClr>
                    </a:solidFill>
                  </a:tcPr>
                </a:tc>
                <a:tc>
                  <a:txBody>
                    <a:bodyPr/>
                    <a:lstStyle/>
                    <a:p>
                      <a:pPr algn="ctr" fontAlgn="b"/>
                      <a:r>
                        <a:rPr lang="en-US" sz="1500" u="none" strike="noStrike">
                          <a:solidFill>
                            <a:schemeClr val="bg2"/>
                          </a:solidFill>
                          <a:effectLst/>
                        </a:rPr>
                        <a:t>Sprint 2</a:t>
                      </a:r>
                      <a:endParaRPr lang="en-US" sz="1500" b="1" i="0" u="none" strike="noStrike">
                        <a:solidFill>
                          <a:schemeClr val="bg2"/>
                        </a:solidFill>
                        <a:effectLst/>
                        <a:latin typeface="Arial" panose="020B0604020202020204" pitchFamily="34" charset="0"/>
                      </a:endParaRPr>
                    </a:p>
                  </a:txBody>
                  <a:tcPr marL="11955" marR="11955" marT="11955" marB="0" anchor="b">
                    <a:solidFill>
                      <a:schemeClr val="tx1">
                        <a:lumMod val="75000"/>
                      </a:schemeClr>
                    </a:solidFill>
                  </a:tcPr>
                </a:tc>
                <a:tc>
                  <a:txBody>
                    <a:bodyPr/>
                    <a:lstStyle/>
                    <a:p>
                      <a:pPr algn="ctr" fontAlgn="b"/>
                      <a:r>
                        <a:rPr lang="en-US" sz="1500" u="none" strike="noStrike">
                          <a:solidFill>
                            <a:schemeClr val="bg2"/>
                          </a:solidFill>
                          <a:effectLst/>
                        </a:rPr>
                        <a:t>Sprint 3</a:t>
                      </a:r>
                      <a:endParaRPr lang="en-US" sz="1500" b="1" i="0" u="none" strike="noStrike">
                        <a:solidFill>
                          <a:schemeClr val="bg2"/>
                        </a:solidFill>
                        <a:effectLst/>
                        <a:latin typeface="Arial" panose="020B0604020202020204" pitchFamily="34" charset="0"/>
                      </a:endParaRPr>
                    </a:p>
                  </a:txBody>
                  <a:tcPr marL="11955" marR="11955" marT="11955" marB="0" anchor="b">
                    <a:solidFill>
                      <a:schemeClr val="tx1">
                        <a:lumMod val="75000"/>
                      </a:schemeClr>
                    </a:solidFill>
                  </a:tcPr>
                </a:tc>
                <a:tc>
                  <a:txBody>
                    <a:bodyPr/>
                    <a:lstStyle/>
                    <a:p>
                      <a:pPr algn="ctr" fontAlgn="b"/>
                      <a:r>
                        <a:rPr lang="en-US" sz="1500" u="none" strike="noStrike" dirty="0">
                          <a:solidFill>
                            <a:schemeClr val="bg2"/>
                          </a:solidFill>
                          <a:effectLst/>
                        </a:rPr>
                        <a:t>Sprint 4</a:t>
                      </a:r>
                      <a:endParaRPr lang="en-US" sz="1500" b="1" i="0" u="none" strike="noStrike" dirty="0">
                        <a:solidFill>
                          <a:schemeClr val="bg2"/>
                        </a:solidFill>
                        <a:effectLst/>
                        <a:latin typeface="Arial" panose="020B0604020202020204" pitchFamily="34" charset="0"/>
                      </a:endParaRPr>
                    </a:p>
                  </a:txBody>
                  <a:tcPr marL="11955" marR="11955" marT="11955" marB="0" anchor="b">
                    <a:solidFill>
                      <a:schemeClr val="tx1">
                        <a:lumMod val="75000"/>
                      </a:schemeClr>
                    </a:solidFill>
                  </a:tcPr>
                </a:tc>
                <a:tc>
                  <a:txBody>
                    <a:bodyPr/>
                    <a:lstStyle/>
                    <a:p>
                      <a:pPr algn="ctr" fontAlgn="b"/>
                      <a:r>
                        <a:rPr lang="en-US" sz="1500" u="none" strike="noStrike">
                          <a:solidFill>
                            <a:schemeClr val="bg2"/>
                          </a:solidFill>
                          <a:effectLst/>
                        </a:rPr>
                        <a:t>Sprint 5</a:t>
                      </a:r>
                      <a:endParaRPr lang="en-US" sz="1500" b="1" i="0" u="none" strike="noStrike">
                        <a:solidFill>
                          <a:schemeClr val="bg2"/>
                        </a:solidFill>
                        <a:effectLst/>
                        <a:latin typeface="Arial" panose="020B0604020202020204" pitchFamily="34" charset="0"/>
                      </a:endParaRPr>
                    </a:p>
                  </a:txBody>
                  <a:tcPr marL="11955" marR="11955" marT="11955" marB="0" anchor="b">
                    <a:solidFill>
                      <a:schemeClr val="tx1">
                        <a:lumMod val="75000"/>
                      </a:schemeClr>
                    </a:solidFill>
                  </a:tcPr>
                </a:tc>
                <a:tc>
                  <a:txBody>
                    <a:bodyPr/>
                    <a:lstStyle/>
                    <a:p>
                      <a:pPr algn="ctr" fontAlgn="b"/>
                      <a:r>
                        <a:rPr lang="en-US" sz="1500" u="none" strike="noStrike">
                          <a:solidFill>
                            <a:schemeClr val="bg2"/>
                          </a:solidFill>
                          <a:effectLst/>
                        </a:rPr>
                        <a:t>Sprint 6</a:t>
                      </a:r>
                      <a:endParaRPr lang="en-US" sz="1500" b="1" i="0" u="none" strike="noStrike">
                        <a:solidFill>
                          <a:schemeClr val="bg2"/>
                        </a:solidFill>
                        <a:effectLst/>
                        <a:latin typeface="Arial" panose="020B0604020202020204" pitchFamily="34" charset="0"/>
                      </a:endParaRPr>
                    </a:p>
                  </a:txBody>
                  <a:tcPr marL="11955" marR="11955" marT="11955" marB="0" anchor="b">
                    <a:solidFill>
                      <a:schemeClr val="tx1">
                        <a:lumMod val="75000"/>
                      </a:schemeClr>
                    </a:solidFill>
                  </a:tcPr>
                </a:tc>
                <a:tc>
                  <a:txBody>
                    <a:bodyPr/>
                    <a:lstStyle/>
                    <a:p>
                      <a:pPr algn="ctr" fontAlgn="b"/>
                      <a:r>
                        <a:rPr lang="en-US" sz="1500" u="none" strike="noStrike">
                          <a:solidFill>
                            <a:schemeClr val="bg2"/>
                          </a:solidFill>
                          <a:effectLst/>
                        </a:rPr>
                        <a:t>Sprint 7</a:t>
                      </a:r>
                      <a:endParaRPr lang="en-US" sz="1500" b="1" i="0" u="none" strike="noStrike">
                        <a:solidFill>
                          <a:schemeClr val="bg2"/>
                        </a:solidFill>
                        <a:effectLst/>
                        <a:latin typeface="Arial" panose="020B0604020202020204" pitchFamily="34" charset="0"/>
                      </a:endParaRPr>
                    </a:p>
                  </a:txBody>
                  <a:tcPr marL="11955" marR="11955" marT="11955" marB="0" anchor="b">
                    <a:solidFill>
                      <a:schemeClr val="tx1">
                        <a:lumMod val="75000"/>
                      </a:schemeClr>
                    </a:solidFill>
                  </a:tcPr>
                </a:tc>
                <a:tc>
                  <a:txBody>
                    <a:bodyPr/>
                    <a:lstStyle/>
                    <a:p>
                      <a:pPr algn="ctr" fontAlgn="b"/>
                      <a:r>
                        <a:rPr lang="en-US" sz="1500" u="none" strike="noStrike">
                          <a:solidFill>
                            <a:schemeClr val="bg2"/>
                          </a:solidFill>
                          <a:effectLst/>
                        </a:rPr>
                        <a:t>Sprint 8</a:t>
                      </a:r>
                      <a:endParaRPr lang="en-US" sz="1500" b="1" i="0" u="none" strike="noStrike">
                        <a:solidFill>
                          <a:schemeClr val="bg2"/>
                        </a:solidFill>
                        <a:effectLst/>
                        <a:latin typeface="Arial" panose="020B0604020202020204" pitchFamily="34" charset="0"/>
                      </a:endParaRPr>
                    </a:p>
                  </a:txBody>
                  <a:tcPr marL="11955" marR="11955" marT="11955" marB="0" anchor="b">
                    <a:solidFill>
                      <a:schemeClr val="tx1">
                        <a:lumMod val="75000"/>
                      </a:schemeClr>
                    </a:solidFill>
                  </a:tcPr>
                </a:tc>
                <a:tc>
                  <a:txBody>
                    <a:bodyPr/>
                    <a:lstStyle/>
                    <a:p>
                      <a:pPr algn="ctr" fontAlgn="b"/>
                      <a:r>
                        <a:rPr lang="en-US" sz="1500" u="none" strike="noStrike">
                          <a:solidFill>
                            <a:schemeClr val="bg2"/>
                          </a:solidFill>
                          <a:effectLst/>
                        </a:rPr>
                        <a:t>Sprint 9</a:t>
                      </a:r>
                      <a:endParaRPr lang="en-US" sz="1500" b="1" i="0" u="none" strike="noStrike">
                        <a:solidFill>
                          <a:schemeClr val="bg2"/>
                        </a:solidFill>
                        <a:effectLst/>
                        <a:latin typeface="Arial" panose="020B0604020202020204" pitchFamily="34" charset="0"/>
                      </a:endParaRPr>
                    </a:p>
                  </a:txBody>
                  <a:tcPr marL="11955" marR="11955" marT="11955" marB="0" anchor="b">
                    <a:solidFill>
                      <a:schemeClr val="tx1">
                        <a:lumMod val="75000"/>
                      </a:schemeClr>
                    </a:solidFill>
                  </a:tcPr>
                </a:tc>
                <a:tc>
                  <a:txBody>
                    <a:bodyPr/>
                    <a:lstStyle/>
                    <a:p>
                      <a:pPr algn="ctr" fontAlgn="b"/>
                      <a:r>
                        <a:rPr lang="en-US" sz="1500" u="none" strike="noStrike" dirty="0">
                          <a:solidFill>
                            <a:schemeClr val="bg2"/>
                          </a:solidFill>
                          <a:effectLst/>
                        </a:rPr>
                        <a:t>Sprint 10</a:t>
                      </a:r>
                      <a:endParaRPr lang="en-US" sz="1500" b="1" i="0" u="none" strike="noStrike" dirty="0">
                        <a:solidFill>
                          <a:schemeClr val="bg2"/>
                        </a:solidFill>
                        <a:effectLst/>
                        <a:latin typeface="Arial" panose="020B0604020202020204" pitchFamily="34" charset="0"/>
                      </a:endParaRPr>
                    </a:p>
                  </a:txBody>
                  <a:tcPr marL="11955" marR="11955" marT="11955" marB="0" anchor="b">
                    <a:solidFill>
                      <a:schemeClr val="tx1">
                        <a:lumMod val="75000"/>
                      </a:schemeClr>
                    </a:solidFill>
                  </a:tcPr>
                </a:tc>
                <a:extLst>
                  <a:ext uri="{0D108BD9-81ED-4DB2-BD59-A6C34878D82A}">
                    <a16:rowId xmlns:a16="http://schemas.microsoft.com/office/drawing/2014/main" xmlns="" val="10000"/>
                  </a:ext>
                </a:extLst>
              </a:tr>
              <a:tr h="266780">
                <a:tc>
                  <a:txBody>
                    <a:bodyPr/>
                    <a:lstStyle/>
                    <a:p>
                      <a:pPr algn="l" fontAlgn="b"/>
                      <a:r>
                        <a:rPr lang="en-US" sz="1200" u="none" strike="noStrike" dirty="0">
                          <a:effectLst/>
                        </a:rPr>
                        <a:t>Number of Sprint Stories</a:t>
                      </a:r>
                      <a:endParaRPr lang="en-US" sz="1200" b="1" i="0" u="none" strike="noStrike" dirty="0">
                        <a:effectLst/>
                        <a:latin typeface="Arial" panose="020B0604020202020204" pitchFamily="34" charset="0"/>
                      </a:endParaRPr>
                    </a:p>
                  </a:txBody>
                  <a:tcPr marL="11955" marR="11955" marT="11955" marB="0" anchor="b"/>
                </a:tc>
                <a:tc>
                  <a:txBody>
                    <a:bodyPr/>
                    <a:lstStyle/>
                    <a:p>
                      <a:pPr algn="ctr" fontAlgn="b"/>
                      <a:r>
                        <a:rPr lang="en-US" sz="1200" u="none" strike="noStrike">
                          <a:effectLst/>
                        </a:rPr>
                        <a:t>0</a:t>
                      </a:r>
                      <a:endParaRPr lang="en-US" sz="1200" b="1" i="0" u="none" strike="noStrike">
                        <a:solidFill>
                          <a:srgbClr val="0070C0"/>
                        </a:solidFill>
                        <a:effectLst/>
                        <a:latin typeface="Arial" panose="020B0604020202020204" pitchFamily="34" charset="0"/>
                      </a:endParaRPr>
                    </a:p>
                  </a:txBody>
                  <a:tcPr marL="11955" marR="11955" marT="11955" marB="0" anchor="b"/>
                </a:tc>
                <a:tc>
                  <a:txBody>
                    <a:bodyPr/>
                    <a:lstStyle/>
                    <a:p>
                      <a:pPr algn="ctr" fontAlgn="b"/>
                      <a:r>
                        <a:rPr lang="en-US" sz="1200" u="none" strike="noStrike">
                          <a:effectLst/>
                        </a:rPr>
                        <a:t>2</a:t>
                      </a:r>
                      <a:endParaRPr lang="en-US" sz="1200" b="1" i="0" u="none" strike="noStrike">
                        <a:solidFill>
                          <a:srgbClr val="0070C0"/>
                        </a:solidFill>
                        <a:effectLst/>
                        <a:latin typeface="Arial" panose="020B0604020202020204" pitchFamily="34" charset="0"/>
                      </a:endParaRPr>
                    </a:p>
                  </a:txBody>
                  <a:tcPr marL="11955" marR="11955" marT="11955" marB="0" anchor="b"/>
                </a:tc>
                <a:tc>
                  <a:txBody>
                    <a:bodyPr/>
                    <a:lstStyle/>
                    <a:p>
                      <a:pPr algn="ctr" fontAlgn="b"/>
                      <a:r>
                        <a:rPr lang="en-US" sz="1200" u="none" strike="noStrike">
                          <a:effectLst/>
                        </a:rPr>
                        <a:t>3</a:t>
                      </a:r>
                      <a:endParaRPr lang="en-US" sz="1200" b="1" i="0" u="none" strike="noStrike">
                        <a:solidFill>
                          <a:srgbClr val="0070C0"/>
                        </a:solidFill>
                        <a:effectLst/>
                        <a:latin typeface="Arial" panose="020B0604020202020204" pitchFamily="34" charset="0"/>
                      </a:endParaRPr>
                    </a:p>
                  </a:txBody>
                  <a:tcPr marL="11955" marR="11955" marT="11955" marB="0" anchor="b"/>
                </a:tc>
                <a:tc>
                  <a:txBody>
                    <a:bodyPr/>
                    <a:lstStyle/>
                    <a:p>
                      <a:pPr algn="ctr" fontAlgn="b"/>
                      <a:r>
                        <a:rPr lang="en-US" sz="1200" u="none" strike="noStrike">
                          <a:effectLst/>
                        </a:rPr>
                        <a:t>9</a:t>
                      </a:r>
                      <a:endParaRPr lang="en-US" sz="1200" b="1" i="0" u="none" strike="noStrike">
                        <a:solidFill>
                          <a:srgbClr val="0070C0"/>
                        </a:solidFill>
                        <a:effectLst/>
                        <a:latin typeface="Arial" panose="020B0604020202020204" pitchFamily="34" charset="0"/>
                      </a:endParaRPr>
                    </a:p>
                  </a:txBody>
                  <a:tcPr marL="11955" marR="11955" marT="11955" marB="0" anchor="b"/>
                </a:tc>
                <a:tc>
                  <a:txBody>
                    <a:bodyPr/>
                    <a:lstStyle/>
                    <a:p>
                      <a:pPr algn="ctr" fontAlgn="b"/>
                      <a:r>
                        <a:rPr lang="en-US" sz="1200" u="none" strike="noStrike">
                          <a:effectLst/>
                        </a:rPr>
                        <a:t>7</a:t>
                      </a:r>
                      <a:endParaRPr lang="en-US" sz="1200" b="1" i="0" u="none" strike="noStrike">
                        <a:solidFill>
                          <a:srgbClr val="0070C0"/>
                        </a:solidFill>
                        <a:effectLst/>
                        <a:latin typeface="Arial" panose="020B0604020202020204" pitchFamily="34" charset="0"/>
                      </a:endParaRPr>
                    </a:p>
                  </a:txBody>
                  <a:tcPr marL="11955" marR="11955" marT="11955" marB="0" anchor="b"/>
                </a:tc>
                <a:tc>
                  <a:txBody>
                    <a:bodyPr/>
                    <a:lstStyle/>
                    <a:p>
                      <a:pPr algn="ctr" fontAlgn="b"/>
                      <a:r>
                        <a:rPr lang="en-US" sz="1200" u="none" strike="noStrike">
                          <a:effectLst/>
                        </a:rPr>
                        <a:t>10</a:t>
                      </a:r>
                      <a:endParaRPr lang="en-US" sz="1200" b="1" i="0" u="none" strike="noStrike">
                        <a:solidFill>
                          <a:srgbClr val="0070C0"/>
                        </a:solidFill>
                        <a:effectLst/>
                        <a:latin typeface="Arial" panose="020B0604020202020204" pitchFamily="34" charset="0"/>
                      </a:endParaRPr>
                    </a:p>
                  </a:txBody>
                  <a:tcPr marL="11955" marR="11955" marT="11955" marB="0" anchor="b"/>
                </a:tc>
                <a:tc>
                  <a:txBody>
                    <a:bodyPr/>
                    <a:lstStyle/>
                    <a:p>
                      <a:pPr algn="ctr" fontAlgn="b"/>
                      <a:r>
                        <a:rPr lang="en-US" sz="1200" u="none" strike="noStrike">
                          <a:effectLst/>
                        </a:rPr>
                        <a:t>9</a:t>
                      </a:r>
                      <a:endParaRPr lang="en-US" sz="1200" b="1" i="0" u="none" strike="noStrike">
                        <a:solidFill>
                          <a:srgbClr val="0070C0"/>
                        </a:solidFill>
                        <a:effectLst/>
                        <a:latin typeface="Arial" panose="020B0604020202020204" pitchFamily="34" charset="0"/>
                      </a:endParaRPr>
                    </a:p>
                  </a:txBody>
                  <a:tcPr marL="11955" marR="11955" marT="11955" marB="0" anchor="b"/>
                </a:tc>
                <a:tc>
                  <a:txBody>
                    <a:bodyPr/>
                    <a:lstStyle/>
                    <a:p>
                      <a:pPr algn="ctr" fontAlgn="b"/>
                      <a:r>
                        <a:rPr lang="en-US" sz="1200" u="none" strike="noStrike">
                          <a:effectLst/>
                        </a:rPr>
                        <a:t>15</a:t>
                      </a:r>
                      <a:endParaRPr lang="en-US" sz="1200" b="1" i="0" u="none" strike="noStrike">
                        <a:solidFill>
                          <a:srgbClr val="0070C0"/>
                        </a:solidFill>
                        <a:effectLst/>
                        <a:latin typeface="Arial" panose="020B0604020202020204" pitchFamily="34" charset="0"/>
                      </a:endParaRPr>
                    </a:p>
                  </a:txBody>
                  <a:tcPr marL="11955" marR="11955" marT="11955" marB="0" anchor="b"/>
                </a:tc>
                <a:tc>
                  <a:txBody>
                    <a:bodyPr/>
                    <a:lstStyle/>
                    <a:p>
                      <a:pPr algn="ctr" fontAlgn="b"/>
                      <a:r>
                        <a:rPr lang="en-US" sz="1200" u="none" strike="noStrike">
                          <a:effectLst/>
                        </a:rPr>
                        <a:t>16</a:t>
                      </a:r>
                      <a:endParaRPr lang="en-US" sz="1200" b="1" i="0" u="none" strike="noStrike">
                        <a:solidFill>
                          <a:srgbClr val="0070C0"/>
                        </a:solidFill>
                        <a:effectLst/>
                        <a:latin typeface="Arial" panose="020B0604020202020204" pitchFamily="34" charset="0"/>
                      </a:endParaRPr>
                    </a:p>
                  </a:txBody>
                  <a:tcPr marL="11955" marR="11955" marT="11955" marB="0" anchor="b"/>
                </a:tc>
                <a:tc>
                  <a:txBody>
                    <a:bodyPr/>
                    <a:lstStyle/>
                    <a:p>
                      <a:pPr algn="ctr" fontAlgn="b"/>
                      <a:r>
                        <a:rPr lang="en-US" sz="1200" u="none" strike="noStrike">
                          <a:effectLst/>
                        </a:rPr>
                        <a:t>16</a:t>
                      </a:r>
                      <a:endParaRPr lang="en-US" sz="1200" b="1" i="0" u="none" strike="noStrike">
                        <a:solidFill>
                          <a:srgbClr val="0070C0"/>
                        </a:solidFill>
                        <a:effectLst/>
                        <a:latin typeface="Arial" panose="020B0604020202020204" pitchFamily="34" charset="0"/>
                      </a:endParaRPr>
                    </a:p>
                  </a:txBody>
                  <a:tcPr marL="11955" marR="11955" marT="11955" marB="0" anchor="b"/>
                </a:tc>
                <a:tc>
                  <a:txBody>
                    <a:bodyPr/>
                    <a:lstStyle/>
                    <a:p>
                      <a:pPr algn="ctr" fontAlgn="b"/>
                      <a:r>
                        <a:rPr lang="en-US" sz="1200" u="none" strike="noStrike">
                          <a:effectLst/>
                        </a:rPr>
                        <a:t>17</a:t>
                      </a:r>
                      <a:endParaRPr lang="en-US" sz="1200" b="1" i="0" u="none" strike="noStrike">
                        <a:solidFill>
                          <a:srgbClr val="0070C0"/>
                        </a:solidFill>
                        <a:effectLst/>
                        <a:latin typeface="Arial" panose="020B0604020202020204" pitchFamily="34" charset="0"/>
                      </a:endParaRPr>
                    </a:p>
                  </a:txBody>
                  <a:tcPr marL="11955" marR="11955" marT="11955" marB="0" anchor="b"/>
                </a:tc>
                <a:extLst>
                  <a:ext uri="{0D108BD9-81ED-4DB2-BD59-A6C34878D82A}">
                    <a16:rowId xmlns:a16="http://schemas.microsoft.com/office/drawing/2014/main" xmlns="" val="10001"/>
                  </a:ext>
                </a:extLst>
              </a:tr>
              <a:tr h="266780">
                <a:tc>
                  <a:txBody>
                    <a:bodyPr/>
                    <a:lstStyle/>
                    <a:p>
                      <a:pPr algn="l" fontAlgn="b"/>
                      <a:endParaRPr lang="en-US" sz="1200" b="1" i="0" u="none" strike="noStrike" dirty="0">
                        <a:effectLst/>
                        <a:latin typeface="Arial" panose="020B0604020202020204" pitchFamily="34" charset="0"/>
                      </a:endParaRPr>
                    </a:p>
                  </a:txBody>
                  <a:tcPr marL="11955" marR="11955" marT="11955" marB="0" anchor="b"/>
                </a:tc>
                <a:tc>
                  <a:txBody>
                    <a:bodyPr/>
                    <a:lstStyle/>
                    <a:p>
                      <a:pPr algn="ctr" fontAlgn="b"/>
                      <a:r>
                        <a:rPr lang="en-US" sz="1200" u="none" strike="noStrike" dirty="0">
                          <a:effectLst/>
                        </a:rPr>
                        <a:t> </a:t>
                      </a:r>
                      <a:endParaRPr lang="en-US" sz="1200" b="1" i="0" u="none" strike="noStrike" dirty="0">
                        <a:solidFill>
                          <a:srgbClr val="0070C0"/>
                        </a:solidFill>
                        <a:effectLst/>
                        <a:latin typeface="Arial" panose="020B0604020202020204" pitchFamily="34" charset="0"/>
                      </a:endParaRPr>
                    </a:p>
                  </a:txBody>
                  <a:tcPr marL="11955" marR="11955" marT="11955" marB="0" anchor="b"/>
                </a:tc>
                <a:tc>
                  <a:txBody>
                    <a:bodyPr/>
                    <a:lstStyle/>
                    <a:p>
                      <a:pPr algn="ctr" fontAlgn="b"/>
                      <a:r>
                        <a:rPr lang="en-US" sz="1200" u="none" strike="noStrike">
                          <a:effectLst/>
                        </a:rPr>
                        <a:t> </a:t>
                      </a:r>
                      <a:endParaRPr lang="en-US" sz="1200" b="1" i="0" u="none" strike="noStrike">
                        <a:solidFill>
                          <a:srgbClr val="0070C0"/>
                        </a:solidFill>
                        <a:effectLst/>
                        <a:latin typeface="Arial" panose="020B0604020202020204" pitchFamily="34" charset="0"/>
                      </a:endParaRPr>
                    </a:p>
                  </a:txBody>
                  <a:tcPr marL="11955" marR="11955" marT="11955" marB="0" anchor="b"/>
                </a:tc>
                <a:tc>
                  <a:txBody>
                    <a:bodyPr/>
                    <a:lstStyle/>
                    <a:p>
                      <a:pPr algn="ctr" fontAlgn="b"/>
                      <a:r>
                        <a:rPr lang="en-US" sz="1200" u="none" strike="noStrike">
                          <a:effectLst/>
                        </a:rPr>
                        <a:t> </a:t>
                      </a:r>
                      <a:endParaRPr lang="en-US" sz="1200" b="1" i="0" u="none" strike="noStrike">
                        <a:solidFill>
                          <a:srgbClr val="0070C0"/>
                        </a:solidFill>
                        <a:effectLst/>
                        <a:latin typeface="Arial" panose="020B0604020202020204" pitchFamily="34" charset="0"/>
                      </a:endParaRPr>
                    </a:p>
                  </a:txBody>
                  <a:tcPr marL="11955" marR="11955" marT="11955" marB="0" anchor="b"/>
                </a:tc>
                <a:tc>
                  <a:txBody>
                    <a:bodyPr/>
                    <a:lstStyle/>
                    <a:p>
                      <a:pPr algn="ctr" fontAlgn="b"/>
                      <a:r>
                        <a:rPr lang="en-US" sz="1200" u="none" strike="noStrike">
                          <a:effectLst/>
                        </a:rPr>
                        <a:t> </a:t>
                      </a:r>
                      <a:endParaRPr lang="en-US" sz="1200" b="1" i="0" u="none" strike="noStrike">
                        <a:solidFill>
                          <a:srgbClr val="0070C0"/>
                        </a:solidFill>
                        <a:effectLst/>
                        <a:latin typeface="Arial" panose="020B0604020202020204" pitchFamily="34" charset="0"/>
                      </a:endParaRPr>
                    </a:p>
                  </a:txBody>
                  <a:tcPr marL="11955" marR="11955" marT="11955" marB="0" anchor="b"/>
                </a:tc>
                <a:tc>
                  <a:txBody>
                    <a:bodyPr/>
                    <a:lstStyle/>
                    <a:p>
                      <a:pPr algn="ctr" fontAlgn="b"/>
                      <a:r>
                        <a:rPr lang="en-US" sz="1200" u="none" strike="noStrike">
                          <a:effectLst/>
                        </a:rPr>
                        <a:t> </a:t>
                      </a:r>
                      <a:endParaRPr lang="en-US" sz="1200" b="1" i="0" u="none" strike="noStrike">
                        <a:solidFill>
                          <a:srgbClr val="0070C0"/>
                        </a:solidFill>
                        <a:effectLst/>
                        <a:latin typeface="Arial" panose="020B0604020202020204" pitchFamily="34" charset="0"/>
                      </a:endParaRPr>
                    </a:p>
                  </a:txBody>
                  <a:tcPr marL="11955" marR="11955" marT="11955" marB="0" anchor="b"/>
                </a:tc>
                <a:tc>
                  <a:txBody>
                    <a:bodyPr/>
                    <a:lstStyle/>
                    <a:p>
                      <a:pPr algn="ctr" fontAlgn="b"/>
                      <a:r>
                        <a:rPr lang="en-US" sz="1200" u="none" strike="noStrike">
                          <a:effectLst/>
                        </a:rPr>
                        <a:t> </a:t>
                      </a:r>
                      <a:endParaRPr lang="en-US" sz="1200" b="1" i="0" u="none" strike="noStrike">
                        <a:solidFill>
                          <a:srgbClr val="0070C0"/>
                        </a:solidFill>
                        <a:effectLst/>
                        <a:latin typeface="Arial" panose="020B0604020202020204" pitchFamily="34" charset="0"/>
                      </a:endParaRPr>
                    </a:p>
                  </a:txBody>
                  <a:tcPr marL="11955" marR="11955" marT="11955" marB="0" anchor="b"/>
                </a:tc>
                <a:tc>
                  <a:txBody>
                    <a:bodyPr/>
                    <a:lstStyle/>
                    <a:p>
                      <a:pPr algn="ctr" fontAlgn="b"/>
                      <a:r>
                        <a:rPr lang="en-US" sz="1200" u="none" strike="noStrike">
                          <a:effectLst/>
                        </a:rPr>
                        <a:t> </a:t>
                      </a:r>
                      <a:endParaRPr lang="en-US" sz="1200" b="1" i="0" u="none" strike="noStrike">
                        <a:solidFill>
                          <a:srgbClr val="0070C0"/>
                        </a:solidFill>
                        <a:effectLst/>
                        <a:latin typeface="Arial" panose="020B0604020202020204" pitchFamily="34" charset="0"/>
                      </a:endParaRPr>
                    </a:p>
                  </a:txBody>
                  <a:tcPr marL="11955" marR="11955" marT="11955" marB="0" anchor="b"/>
                </a:tc>
                <a:tc>
                  <a:txBody>
                    <a:bodyPr/>
                    <a:lstStyle/>
                    <a:p>
                      <a:pPr algn="ctr" fontAlgn="b"/>
                      <a:r>
                        <a:rPr lang="en-US" sz="1200" u="none" strike="noStrike">
                          <a:effectLst/>
                        </a:rPr>
                        <a:t> </a:t>
                      </a:r>
                      <a:endParaRPr lang="en-US" sz="1200" b="1" i="0" u="none" strike="noStrike">
                        <a:solidFill>
                          <a:srgbClr val="0070C0"/>
                        </a:solidFill>
                        <a:effectLst/>
                        <a:latin typeface="Arial" panose="020B0604020202020204" pitchFamily="34" charset="0"/>
                      </a:endParaRPr>
                    </a:p>
                  </a:txBody>
                  <a:tcPr marL="11955" marR="11955" marT="11955" marB="0" anchor="b"/>
                </a:tc>
                <a:tc>
                  <a:txBody>
                    <a:bodyPr/>
                    <a:lstStyle/>
                    <a:p>
                      <a:pPr algn="ctr" fontAlgn="b"/>
                      <a:r>
                        <a:rPr lang="en-US" sz="1200" u="none" strike="noStrike">
                          <a:effectLst/>
                        </a:rPr>
                        <a:t> </a:t>
                      </a:r>
                      <a:endParaRPr lang="en-US" sz="1200" b="1" i="0" u="none" strike="noStrike">
                        <a:solidFill>
                          <a:srgbClr val="0070C0"/>
                        </a:solidFill>
                        <a:effectLst/>
                        <a:latin typeface="Arial" panose="020B0604020202020204" pitchFamily="34" charset="0"/>
                      </a:endParaRPr>
                    </a:p>
                  </a:txBody>
                  <a:tcPr marL="11955" marR="11955" marT="11955" marB="0" anchor="b"/>
                </a:tc>
                <a:tc>
                  <a:txBody>
                    <a:bodyPr/>
                    <a:lstStyle/>
                    <a:p>
                      <a:pPr algn="ctr" fontAlgn="b"/>
                      <a:r>
                        <a:rPr lang="en-US" sz="1200" u="none" strike="noStrike">
                          <a:effectLst/>
                        </a:rPr>
                        <a:t> </a:t>
                      </a:r>
                      <a:endParaRPr lang="en-US" sz="1200" b="1" i="0" u="none" strike="noStrike">
                        <a:solidFill>
                          <a:srgbClr val="0070C0"/>
                        </a:solidFill>
                        <a:effectLst/>
                        <a:latin typeface="Arial" panose="020B0604020202020204" pitchFamily="34" charset="0"/>
                      </a:endParaRPr>
                    </a:p>
                  </a:txBody>
                  <a:tcPr marL="11955" marR="11955" marT="11955" marB="0" anchor="b"/>
                </a:tc>
                <a:tc>
                  <a:txBody>
                    <a:bodyPr/>
                    <a:lstStyle/>
                    <a:p>
                      <a:pPr algn="ctr" fontAlgn="b"/>
                      <a:r>
                        <a:rPr lang="en-US" sz="1200" u="none" strike="noStrike">
                          <a:effectLst/>
                        </a:rPr>
                        <a:t> </a:t>
                      </a:r>
                      <a:endParaRPr lang="en-US" sz="1200" b="1" i="0" u="none" strike="noStrike">
                        <a:solidFill>
                          <a:srgbClr val="0070C0"/>
                        </a:solidFill>
                        <a:effectLst/>
                        <a:latin typeface="Arial" panose="020B0604020202020204" pitchFamily="34" charset="0"/>
                      </a:endParaRPr>
                    </a:p>
                  </a:txBody>
                  <a:tcPr marL="11955" marR="11955" marT="11955" marB="0" anchor="b"/>
                </a:tc>
                <a:extLst>
                  <a:ext uri="{0D108BD9-81ED-4DB2-BD59-A6C34878D82A}">
                    <a16:rowId xmlns:a16="http://schemas.microsoft.com/office/drawing/2014/main" xmlns="" val="10002"/>
                  </a:ext>
                </a:extLst>
              </a:tr>
              <a:tr h="266780">
                <a:tc>
                  <a:txBody>
                    <a:bodyPr/>
                    <a:lstStyle/>
                    <a:p>
                      <a:pPr algn="l" fontAlgn="b"/>
                      <a:r>
                        <a:rPr lang="en-US" sz="1200" u="none" strike="noStrike" dirty="0">
                          <a:effectLst/>
                        </a:rPr>
                        <a:t>Core Team Sprint Hours</a:t>
                      </a:r>
                      <a:endParaRPr lang="en-US" sz="1200" b="1" i="0" u="none" strike="noStrike" dirty="0">
                        <a:solidFill>
                          <a:srgbClr val="0070C0"/>
                        </a:solidFill>
                        <a:effectLst/>
                        <a:latin typeface="Arial" panose="020B0604020202020204" pitchFamily="34" charset="0"/>
                      </a:endParaRPr>
                    </a:p>
                  </a:txBody>
                  <a:tcPr marL="11955" marR="11955" marT="11955" marB="0" anchor="b"/>
                </a:tc>
                <a:tc>
                  <a:txBody>
                    <a:bodyPr/>
                    <a:lstStyle/>
                    <a:p>
                      <a:pPr algn="ctr" fontAlgn="b"/>
                      <a:r>
                        <a:rPr lang="en-US" sz="1200" u="none" strike="noStrike">
                          <a:effectLst/>
                        </a:rPr>
                        <a:t>624.5</a:t>
                      </a:r>
                      <a:endParaRPr lang="en-US" sz="1200" b="1" i="0" u="none" strike="noStrike">
                        <a:solidFill>
                          <a:srgbClr val="0070C0"/>
                        </a:solidFill>
                        <a:effectLst/>
                        <a:latin typeface="Arial" panose="020B0604020202020204" pitchFamily="34" charset="0"/>
                      </a:endParaRPr>
                    </a:p>
                  </a:txBody>
                  <a:tcPr marL="11955" marR="11955" marT="11955" marB="0" anchor="b"/>
                </a:tc>
                <a:tc>
                  <a:txBody>
                    <a:bodyPr/>
                    <a:lstStyle/>
                    <a:p>
                      <a:pPr algn="ctr" fontAlgn="b"/>
                      <a:r>
                        <a:rPr lang="en-US" sz="1200" u="none" strike="noStrike">
                          <a:effectLst/>
                        </a:rPr>
                        <a:t>509</a:t>
                      </a:r>
                      <a:endParaRPr lang="en-US" sz="1200" b="1" i="0" u="none" strike="noStrike">
                        <a:solidFill>
                          <a:srgbClr val="0070C0"/>
                        </a:solidFill>
                        <a:effectLst/>
                        <a:latin typeface="Arial" panose="020B0604020202020204" pitchFamily="34" charset="0"/>
                      </a:endParaRPr>
                    </a:p>
                  </a:txBody>
                  <a:tcPr marL="11955" marR="11955" marT="11955" marB="0" anchor="b"/>
                </a:tc>
                <a:tc>
                  <a:txBody>
                    <a:bodyPr/>
                    <a:lstStyle/>
                    <a:p>
                      <a:pPr algn="ctr" fontAlgn="b"/>
                      <a:r>
                        <a:rPr lang="en-US" sz="1200" u="none" strike="noStrike">
                          <a:effectLst/>
                        </a:rPr>
                        <a:t>541</a:t>
                      </a:r>
                      <a:endParaRPr lang="en-US" sz="1200" b="1" i="0" u="none" strike="noStrike">
                        <a:solidFill>
                          <a:srgbClr val="0070C0"/>
                        </a:solidFill>
                        <a:effectLst/>
                        <a:latin typeface="Arial" panose="020B0604020202020204" pitchFamily="34" charset="0"/>
                      </a:endParaRPr>
                    </a:p>
                  </a:txBody>
                  <a:tcPr marL="11955" marR="11955" marT="11955" marB="0" anchor="b"/>
                </a:tc>
                <a:tc>
                  <a:txBody>
                    <a:bodyPr/>
                    <a:lstStyle/>
                    <a:p>
                      <a:pPr algn="ctr" fontAlgn="b"/>
                      <a:r>
                        <a:rPr lang="en-US" sz="1200" u="none" strike="noStrike">
                          <a:effectLst/>
                        </a:rPr>
                        <a:t>553</a:t>
                      </a:r>
                      <a:endParaRPr lang="en-US" sz="1200" b="1" i="0" u="none" strike="noStrike">
                        <a:solidFill>
                          <a:srgbClr val="0070C0"/>
                        </a:solidFill>
                        <a:effectLst/>
                        <a:latin typeface="Arial" panose="020B0604020202020204" pitchFamily="34" charset="0"/>
                      </a:endParaRPr>
                    </a:p>
                  </a:txBody>
                  <a:tcPr marL="11955" marR="11955" marT="11955" marB="0" anchor="b"/>
                </a:tc>
                <a:tc>
                  <a:txBody>
                    <a:bodyPr/>
                    <a:lstStyle/>
                    <a:p>
                      <a:pPr algn="ctr" fontAlgn="b"/>
                      <a:r>
                        <a:rPr lang="en-US" sz="1200" u="none" strike="noStrike">
                          <a:effectLst/>
                        </a:rPr>
                        <a:t>559</a:t>
                      </a:r>
                      <a:endParaRPr lang="en-US" sz="1200" b="1" i="0" u="none" strike="noStrike">
                        <a:solidFill>
                          <a:srgbClr val="0070C0"/>
                        </a:solidFill>
                        <a:effectLst/>
                        <a:latin typeface="Arial" panose="020B0604020202020204" pitchFamily="34" charset="0"/>
                      </a:endParaRPr>
                    </a:p>
                  </a:txBody>
                  <a:tcPr marL="11955" marR="11955" marT="11955" marB="0" anchor="b"/>
                </a:tc>
                <a:tc>
                  <a:txBody>
                    <a:bodyPr/>
                    <a:lstStyle/>
                    <a:p>
                      <a:pPr algn="ctr" fontAlgn="b"/>
                      <a:r>
                        <a:rPr lang="en-US" sz="1200" u="none" strike="noStrike">
                          <a:effectLst/>
                        </a:rPr>
                        <a:t>459.5</a:t>
                      </a:r>
                      <a:endParaRPr lang="en-US" sz="1200" b="1" i="0" u="none" strike="noStrike">
                        <a:solidFill>
                          <a:srgbClr val="0070C0"/>
                        </a:solidFill>
                        <a:effectLst/>
                        <a:latin typeface="Arial" panose="020B0604020202020204" pitchFamily="34" charset="0"/>
                      </a:endParaRPr>
                    </a:p>
                  </a:txBody>
                  <a:tcPr marL="11955" marR="11955" marT="11955" marB="0" anchor="b"/>
                </a:tc>
                <a:tc>
                  <a:txBody>
                    <a:bodyPr/>
                    <a:lstStyle/>
                    <a:p>
                      <a:pPr algn="ctr" fontAlgn="b"/>
                      <a:r>
                        <a:rPr lang="en-US" sz="1200" u="none" strike="noStrike">
                          <a:effectLst/>
                        </a:rPr>
                        <a:t>546.5</a:t>
                      </a:r>
                      <a:endParaRPr lang="en-US" sz="1200" b="1" i="0" u="none" strike="noStrike">
                        <a:solidFill>
                          <a:srgbClr val="0070C0"/>
                        </a:solidFill>
                        <a:effectLst/>
                        <a:latin typeface="Arial" panose="020B0604020202020204" pitchFamily="34" charset="0"/>
                      </a:endParaRPr>
                    </a:p>
                  </a:txBody>
                  <a:tcPr marL="11955" marR="11955" marT="11955" marB="0" anchor="b"/>
                </a:tc>
                <a:tc>
                  <a:txBody>
                    <a:bodyPr/>
                    <a:lstStyle/>
                    <a:p>
                      <a:pPr algn="ctr" fontAlgn="b"/>
                      <a:r>
                        <a:rPr lang="en-US" sz="1200" u="none" strike="noStrike">
                          <a:effectLst/>
                        </a:rPr>
                        <a:t>518.5</a:t>
                      </a:r>
                      <a:endParaRPr lang="en-US" sz="1200" b="1" i="0" u="none" strike="noStrike">
                        <a:solidFill>
                          <a:srgbClr val="0070C0"/>
                        </a:solidFill>
                        <a:effectLst/>
                        <a:latin typeface="Arial" panose="020B0604020202020204" pitchFamily="34" charset="0"/>
                      </a:endParaRPr>
                    </a:p>
                  </a:txBody>
                  <a:tcPr marL="11955" marR="11955" marT="11955" marB="0" anchor="b"/>
                </a:tc>
                <a:tc>
                  <a:txBody>
                    <a:bodyPr/>
                    <a:lstStyle/>
                    <a:p>
                      <a:pPr algn="ctr" fontAlgn="b"/>
                      <a:r>
                        <a:rPr lang="en-US" sz="1200" u="none" strike="noStrike">
                          <a:effectLst/>
                        </a:rPr>
                        <a:t>491</a:t>
                      </a:r>
                      <a:endParaRPr lang="en-US" sz="1200" b="1" i="0" u="none" strike="noStrike">
                        <a:solidFill>
                          <a:srgbClr val="0070C0"/>
                        </a:solidFill>
                        <a:effectLst/>
                        <a:latin typeface="Arial" panose="020B0604020202020204" pitchFamily="34" charset="0"/>
                      </a:endParaRPr>
                    </a:p>
                  </a:txBody>
                  <a:tcPr marL="11955" marR="11955" marT="11955" marB="0" anchor="b"/>
                </a:tc>
                <a:tc>
                  <a:txBody>
                    <a:bodyPr/>
                    <a:lstStyle/>
                    <a:p>
                      <a:pPr algn="ctr" fontAlgn="b"/>
                      <a:r>
                        <a:rPr lang="en-US" sz="1200" u="none" strike="noStrike">
                          <a:effectLst/>
                        </a:rPr>
                        <a:t>548</a:t>
                      </a:r>
                      <a:endParaRPr lang="en-US" sz="1200" b="1" i="0" u="none" strike="noStrike">
                        <a:solidFill>
                          <a:srgbClr val="0070C0"/>
                        </a:solidFill>
                        <a:effectLst/>
                        <a:latin typeface="Arial" panose="020B0604020202020204" pitchFamily="34" charset="0"/>
                      </a:endParaRPr>
                    </a:p>
                  </a:txBody>
                  <a:tcPr marL="11955" marR="11955" marT="11955" marB="0" anchor="b"/>
                </a:tc>
                <a:tc>
                  <a:txBody>
                    <a:bodyPr/>
                    <a:lstStyle/>
                    <a:p>
                      <a:pPr algn="ctr" fontAlgn="b"/>
                      <a:r>
                        <a:rPr lang="en-US" sz="1200" u="none" strike="noStrike">
                          <a:effectLst/>
                        </a:rPr>
                        <a:t>435.5</a:t>
                      </a:r>
                      <a:endParaRPr lang="en-US" sz="1200" b="1" i="0" u="none" strike="noStrike">
                        <a:solidFill>
                          <a:srgbClr val="0070C0"/>
                        </a:solidFill>
                        <a:effectLst/>
                        <a:latin typeface="Arial" panose="020B0604020202020204" pitchFamily="34" charset="0"/>
                      </a:endParaRPr>
                    </a:p>
                  </a:txBody>
                  <a:tcPr marL="11955" marR="11955" marT="11955" marB="0" anchor="b"/>
                </a:tc>
                <a:extLst>
                  <a:ext uri="{0D108BD9-81ED-4DB2-BD59-A6C34878D82A}">
                    <a16:rowId xmlns:a16="http://schemas.microsoft.com/office/drawing/2014/main" xmlns="" val="10003"/>
                  </a:ext>
                </a:extLst>
              </a:tr>
              <a:tr h="266780">
                <a:tc>
                  <a:txBody>
                    <a:bodyPr/>
                    <a:lstStyle/>
                    <a:p>
                      <a:pPr algn="l" fontAlgn="b"/>
                      <a:r>
                        <a:rPr lang="en-US" sz="1200" u="none" strike="noStrike" dirty="0">
                          <a:effectLst/>
                        </a:rPr>
                        <a:t>Core Team Hours per Story</a:t>
                      </a:r>
                      <a:endParaRPr lang="en-US" sz="1200" b="1" i="0" u="none" strike="noStrike" dirty="0">
                        <a:solidFill>
                          <a:srgbClr val="0070C0"/>
                        </a:solidFill>
                        <a:effectLst/>
                        <a:latin typeface="Arial" panose="020B0604020202020204" pitchFamily="34" charset="0"/>
                      </a:endParaRPr>
                    </a:p>
                  </a:txBody>
                  <a:tcPr marL="11955" marR="11955" marT="11955" marB="0" anchor="b"/>
                </a:tc>
                <a:tc>
                  <a:txBody>
                    <a:bodyPr/>
                    <a:lstStyle/>
                    <a:p>
                      <a:pPr algn="ctr" fontAlgn="b"/>
                      <a:r>
                        <a:rPr lang="en-US" sz="1200" u="none" strike="noStrike">
                          <a:effectLst/>
                        </a:rPr>
                        <a:t>NA</a:t>
                      </a:r>
                      <a:endParaRPr lang="en-US" sz="1200" b="1" i="0" u="none" strike="noStrike">
                        <a:solidFill>
                          <a:srgbClr val="0070C0"/>
                        </a:solidFill>
                        <a:effectLst/>
                        <a:latin typeface="Arial" panose="020B0604020202020204" pitchFamily="34" charset="0"/>
                      </a:endParaRPr>
                    </a:p>
                  </a:txBody>
                  <a:tcPr marL="11955" marR="11955" marT="11955" marB="0" anchor="b"/>
                </a:tc>
                <a:tc>
                  <a:txBody>
                    <a:bodyPr/>
                    <a:lstStyle/>
                    <a:p>
                      <a:pPr algn="ctr" fontAlgn="b"/>
                      <a:r>
                        <a:rPr lang="en-US" sz="1200" u="none" strike="noStrike">
                          <a:effectLst/>
                        </a:rPr>
                        <a:t>254.5</a:t>
                      </a:r>
                      <a:endParaRPr lang="en-US" sz="1200" b="1" i="0" u="none" strike="noStrike">
                        <a:solidFill>
                          <a:srgbClr val="0070C0"/>
                        </a:solidFill>
                        <a:effectLst/>
                        <a:latin typeface="Arial" panose="020B0604020202020204" pitchFamily="34" charset="0"/>
                      </a:endParaRPr>
                    </a:p>
                  </a:txBody>
                  <a:tcPr marL="11955" marR="11955" marT="11955" marB="0" anchor="b"/>
                </a:tc>
                <a:tc>
                  <a:txBody>
                    <a:bodyPr/>
                    <a:lstStyle/>
                    <a:p>
                      <a:pPr algn="ctr" fontAlgn="b"/>
                      <a:r>
                        <a:rPr lang="en-US" sz="1200" u="none" strike="noStrike">
                          <a:effectLst/>
                        </a:rPr>
                        <a:t>180.3</a:t>
                      </a:r>
                      <a:endParaRPr lang="en-US" sz="1200" b="1" i="0" u="none" strike="noStrike">
                        <a:solidFill>
                          <a:srgbClr val="0070C0"/>
                        </a:solidFill>
                        <a:effectLst/>
                        <a:latin typeface="Arial" panose="020B0604020202020204" pitchFamily="34" charset="0"/>
                      </a:endParaRPr>
                    </a:p>
                  </a:txBody>
                  <a:tcPr marL="11955" marR="11955" marT="11955" marB="0" anchor="b"/>
                </a:tc>
                <a:tc>
                  <a:txBody>
                    <a:bodyPr/>
                    <a:lstStyle/>
                    <a:p>
                      <a:pPr algn="ctr" fontAlgn="b"/>
                      <a:r>
                        <a:rPr lang="en-US" sz="1200" u="none" strike="noStrike">
                          <a:effectLst/>
                        </a:rPr>
                        <a:t>61.4</a:t>
                      </a:r>
                      <a:endParaRPr lang="en-US" sz="1200" b="1" i="0" u="none" strike="noStrike">
                        <a:solidFill>
                          <a:srgbClr val="0070C0"/>
                        </a:solidFill>
                        <a:effectLst/>
                        <a:latin typeface="Arial" panose="020B0604020202020204" pitchFamily="34" charset="0"/>
                      </a:endParaRPr>
                    </a:p>
                  </a:txBody>
                  <a:tcPr marL="11955" marR="11955" marT="11955" marB="0" anchor="b"/>
                </a:tc>
                <a:tc>
                  <a:txBody>
                    <a:bodyPr/>
                    <a:lstStyle/>
                    <a:p>
                      <a:pPr algn="ctr" fontAlgn="b"/>
                      <a:r>
                        <a:rPr lang="en-US" sz="1200" u="none" strike="noStrike">
                          <a:effectLst/>
                        </a:rPr>
                        <a:t>79.9</a:t>
                      </a:r>
                      <a:endParaRPr lang="en-US" sz="1200" b="1" i="0" u="none" strike="noStrike">
                        <a:solidFill>
                          <a:srgbClr val="0070C0"/>
                        </a:solidFill>
                        <a:effectLst/>
                        <a:latin typeface="Arial" panose="020B0604020202020204" pitchFamily="34" charset="0"/>
                      </a:endParaRPr>
                    </a:p>
                  </a:txBody>
                  <a:tcPr marL="11955" marR="11955" marT="11955" marB="0" anchor="b"/>
                </a:tc>
                <a:tc>
                  <a:txBody>
                    <a:bodyPr/>
                    <a:lstStyle/>
                    <a:p>
                      <a:pPr algn="ctr" fontAlgn="b"/>
                      <a:r>
                        <a:rPr lang="en-US" sz="1200" u="none" strike="noStrike">
                          <a:effectLst/>
                        </a:rPr>
                        <a:t>46.0</a:t>
                      </a:r>
                      <a:endParaRPr lang="en-US" sz="1200" b="1" i="0" u="none" strike="noStrike">
                        <a:solidFill>
                          <a:srgbClr val="0070C0"/>
                        </a:solidFill>
                        <a:effectLst/>
                        <a:latin typeface="Arial" panose="020B0604020202020204" pitchFamily="34" charset="0"/>
                      </a:endParaRPr>
                    </a:p>
                  </a:txBody>
                  <a:tcPr marL="11955" marR="11955" marT="11955" marB="0" anchor="b"/>
                </a:tc>
                <a:tc>
                  <a:txBody>
                    <a:bodyPr/>
                    <a:lstStyle/>
                    <a:p>
                      <a:pPr algn="ctr" fontAlgn="b"/>
                      <a:r>
                        <a:rPr lang="en-US" sz="1200" u="none" strike="noStrike">
                          <a:effectLst/>
                        </a:rPr>
                        <a:t>60.7</a:t>
                      </a:r>
                      <a:endParaRPr lang="en-US" sz="1200" b="1" i="0" u="none" strike="noStrike">
                        <a:solidFill>
                          <a:srgbClr val="0070C0"/>
                        </a:solidFill>
                        <a:effectLst/>
                        <a:latin typeface="Arial" panose="020B0604020202020204" pitchFamily="34" charset="0"/>
                      </a:endParaRPr>
                    </a:p>
                  </a:txBody>
                  <a:tcPr marL="11955" marR="11955" marT="11955" marB="0" anchor="b"/>
                </a:tc>
                <a:tc>
                  <a:txBody>
                    <a:bodyPr/>
                    <a:lstStyle/>
                    <a:p>
                      <a:pPr algn="ctr" fontAlgn="b"/>
                      <a:r>
                        <a:rPr lang="en-US" sz="1200" u="none" strike="noStrike">
                          <a:effectLst/>
                        </a:rPr>
                        <a:t>34.6</a:t>
                      </a:r>
                      <a:endParaRPr lang="en-US" sz="1200" b="1" i="0" u="none" strike="noStrike">
                        <a:solidFill>
                          <a:srgbClr val="0070C0"/>
                        </a:solidFill>
                        <a:effectLst/>
                        <a:latin typeface="Arial" panose="020B0604020202020204" pitchFamily="34" charset="0"/>
                      </a:endParaRPr>
                    </a:p>
                  </a:txBody>
                  <a:tcPr marL="11955" marR="11955" marT="11955" marB="0" anchor="b"/>
                </a:tc>
                <a:tc>
                  <a:txBody>
                    <a:bodyPr/>
                    <a:lstStyle/>
                    <a:p>
                      <a:pPr algn="ctr" fontAlgn="b"/>
                      <a:r>
                        <a:rPr lang="en-US" sz="1200" u="none" strike="noStrike">
                          <a:effectLst/>
                        </a:rPr>
                        <a:t>30.7</a:t>
                      </a:r>
                      <a:endParaRPr lang="en-US" sz="1200" b="1" i="0" u="none" strike="noStrike">
                        <a:solidFill>
                          <a:srgbClr val="0070C0"/>
                        </a:solidFill>
                        <a:effectLst/>
                        <a:latin typeface="Arial" panose="020B0604020202020204" pitchFamily="34" charset="0"/>
                      </a:endParaRPr>
                    </a:p>
                  </a:txBody>
                  <a:tcPr marL="11955" marR="11955" marT="11955" marB="0" anchor="b"/>
                </a:tc>
                <a:tc>
                  <a:txBody>
                    <a:bodyPr/>
                    <a:lstStyle/>
                    <a:p>
                      <a:pPr algn="ctr" fontAlgn="b"/>
                      <a:r>
                        <a:rPr lang="en-US" sz="1200" u="none" strike="noStrike">
                          <a:effectLst/>
                        </a:rPr>
                        <a:t>34.3</a:t>
                      </a:r>
                      <a:endParaRPr lang="en-US" sz="1200" b="1" i="0" u="none" strike="noStrike">
                        <a:solidFill>
                          <a:srgbClr val="0070C0"/>
                        </a:solidFill>
                        <a:effectLst/>
                        <a:latin typeface="Arial" panose="020B0604020202020204" pitchFamily="34" charset="0"/>
                      </a:endParaRPr>
                    </a:p>
                  </a:txBody>
                  <a:tcPr marL="11955" marR="11955" marT="11955" marB="0" anchor="b"/>
                </a:tc>
                <a:tc>
                  <a:txBody>
                    <a:bodyPr/>
                    <a:lstStyle/>
                    <a:p>
                      <a:pPr algn="ctr" fontAlgn="b"/>
                      <a:r>
                        <a:rPr lang="en-US" sz="1200" u="none" strike="noStrike" dirty="0">
                          <a:effectLst/>
                        </a:rPr>
                        <a:t>25.6</a:t>
                      </a:r>
                      <a:endParaRPr lang="en-US" sz="1200" b="1" i="0" u="none" strike="noStrike" dirty="0">
                        <a:solidFill>
                          <a:srgbClr val="0070C0"/>
                        </a:solidFill>
                        <a:effectLst/>
                        <a:latin typeface="Arial" panose="020B0604020202020204" pitchFamily="34" charset="0"/>
                      </a:endParaRPr>
                    </a:p>
                  </a:txBody>
                  <a:tcPr marL="11955" marR="11955" marT="11955" marB="0" anchor="b"/>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403760332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D65B39E-09EA-4235-8AB8-6BFC60C2B8BA}"/>
              </a:ext>
            </a:extLst>
          </p:cNvPr>
          <p:cNvSpPr>
            <a:spLocks noGrp="1"/>
          </p:cNvSpPr>
          <p:nvPr>
            <p:ph type="title"/>
          </p:nvPr>
        </p:nvSpPr>
        <p:spPr/>
        <p:txBody>
          <a:bodyPr/>
          <a:lstStyle/>
          <a:p>
            <a:pPr algn="ctr"/>
            <a:r>
              <a:rPr lang="en-US" dirty="0"/>
              <a:t>Who is OpenTravel</a:t>
            </a:r>
          </a:p>
        </p:txBody>
      </p:sp>
      <p:pic>
        <p:nvPicPr>
          <p:cNvPr id="4" name="Picture 5" descr="Fotolia_8078766_XS_OpenTravel Basics 1">
            <a:extLst>
              <a:ext uri="{FF2B5EF4-FFF2-40B4-BE49-F238E27FC236}">
                <a16:creationId xmlns="" xmlns:a16="http://schemas.microsoft.com/office/drawing/2014/main" id="{DE116BF9-B347-4D42-8457-A73FEF8C7FF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696717" y="1976454"/>
            <a:ext cx="4798565" cy="4188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0574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2F2FB2-4510-491D-AFE8-F0E72D4A46C5}"/>
              </a:ext>
            </a:extLst>
          </p:cNvPr>
          <p:cNvSpPr>
            <a:spLocks noGrp="1"/>
          </p:cNvSpPr>
          <p:nvPr>
            <p:ph type="title"/>
          </p:nvPr>
        </p:nvSpPr>
        <p:spPr>
          <a:xfrm>
            <a:off x="0" y="1"/>
            <a:ext cx="12192000" cy="1480456"/>
          </a:xfrm>
        </p:spPr>
        <p:txBody>
          <a:bodyPr/>
          <a:lstStyle/>
          <a:p>
            <a:pPr algn="ctr"/>
            <a:r>
              <a:rPr lang="en-US" dirty="0"/>
              <a:t>Story Lifecycle</a:t>
            </a:r>
          </a:p>
        </p:txBody>
      </p:sp>
      <p:pic>
        <p:nvPicPr>
          <p:cNvPr id="3" name="Picture 2">
            <a:extLst>
              <a:ext uri="{FF2B5EF4-FFF2-40B4-BE49-F238E27FC236}">
                <a16:creationId xmlns:a16="http://schemas.microsoft.com/office/drawing/2014/main" xmlns="" id="{CF20197E-5EC8-4EDB-B3E4-904BE517412E}"/>
              </a:ext>
            </a:extLst>
          </p:cNvPr>
          <p:cNvPicPr>
            <a:picLocks noChangeAspect="1"/>
          </p:cNvPicPr>
          <p:nvPr/>
        </p:nvPicPr>
        <p:blipFill>
          <a:blip r:embed="rId2"/>
          <a:stretch>
            <a:fillRect/>
          </a:stretch>
        </p:blipFill>
        <p:spPr>
          <a:xfrm>
            <a:off x="1139371" y="1567543"/>
            <a:ext cx="10029372" cy="4534784"/>
          </a:xfrm>
          <a:prstGeom prst="rect">
            <a:avLst/>
          </a:prstGeom>
        </p:spPr>
      </p:pic>
    </p:spTree>
    <p:extLst>
      <p:ext uri="{BB962C8B-B14F-4D97-AF65-F5344CB8AC3E}">
        <p14:creationId xmlns:p14="http://schemas.microsoft.com/office/powerpoint/2010/main" val="421043317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2F2FB2-4510-491D-AFE8-F0E72D4A46C5}"/>
              </a:ext>
            </a:extLst>
          </p:cNvPr>
          <p:cNvSpPr>
            <a:spLocks noGrp="1"/>
          </p:cNvSpPr>
          <p:nvPr>
            <p:ph type="title"/>
          </p:nvPr>
        </p:nvSpPr>
        <p:spPr>
          <a:xfrm>
            <a:off x="0" y="1"/>
            <a:ext cx="12192000" cy="1480456"/>
          </a:xfrm>
        </p:spPr>
        <p:txBody>
          <a:bodyPr/>
          <a:lstStyle/>
          <a:p>
            <a:pPr algn="ctr"/>
            <a:r>
              <a:rPr lang="en-US" dirty="0"/>
              <a:t>Summary</a:t>
            </a:r>
          </a:p>
        </p:txBody>
      </p:sp>
      <p:sp>
        <p:nvSpPr>
          <p:cNvPr id="5" name="Content Placeholder 7">
            <a:extLst>
              <a:ext uri="{FF2B5EF4-FFF2-40B4-BE49-F238E27FC236}">
                <a16:creationId xmlns:a16="http://schemas.microsoft.com/office/drawing/2014/main" xmlns="" id="{6F3AE5A9-C8DC-407A-9992-0EAA2072E26D}"/>
              </a:ext>
            </a:extLst>
          </p:cNvPr>
          <p:cNvSpPr>
            <a:spLocks noGrp="1"/>
          </p:cNvSpPr>
          <p:nvPr>
            <p:ph sz="half" idx="1"/>
          </p:nvPr>
        </p:nvSpPr>
        <p:spPr>
          <a:xfrm>
            <a:off x="335354" y="1596571"/>
            <a:ext cx="11522209" cy="4165600"/>
          </a:xfrm>
        </p:spPr>
        <p:txBody>
          <a:bodyPr>
            <a:normAutofit/>
          </a:bodyPr>
          <a:lstStyle/>
          <a:p>
            <a:r>
              <a:rPr lang="en-US" dirty="0"/>
              <a:t>By adopting OTA 2.0 as the basis of Travelport’s Open Distribution Methodology, we have seen benefits that stand on their own without waiting for a partner to interoperate with</a:t>
            </a:r>
          </a:p>
          <a:p>
            <a:r>
              <a:rPr lang="en-US" dirty="0"/>
              <a:t>As we roll out new APIs that are easier to use, faster and reliable, we are making our customers happy </a:t>
            </a:r>
          </a:p>
          <a:p>
            <a:r>
              <a:rPr lang="en-US" dirty="0"/>
              <a:t>It’s an added benefit that we are also capable of using OTA 2.0 with travel partners when they are ready</a:t>
            </a:r>
          </a:p>
        </p:txBody>
      </p:sp>
    </p:spTree>
    <p:extLst>
      <p:ext uri="{BB962C8B-B14F-4D97-AF65-F5344CB8AC3E}">
        <p14:creationId xmlns:p14="http://schemas.microsoft.com/office/powerpoint/2010/main" val="209118442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platzhalter 2"/>
          <p:cNvSpPr txBox="1">
            <a:spLocks/>
          </p:cNvSpPr>
          <p:nvPr/>
        </p:nvSpPr>
        <p:spPr>
          <a:xfrm>
            <a:off x="797329" y="446837"/>
            <a:ext cx="11568608" cy="792163"/>
          </a:xfrm>
          <a:prstGeom prst="rect">
            <a:avLst/>
          </a:prstGeom>
        </p:spPr>
        <p:txBody>
          <a:bodyPr lIns="121904" tIns="60958" rIns="121904" bIns="60958">
            <a:noAutofit/>
          </a:bodyPr>
          <a:lstStyle>
            <a:lvl1pPr marL="0" indent="0" algn="l" defTabSz="685800" rtl="0" eaLnBrk="1" latinLnBrk="0" hangingPunct="1">
              <a:lnSpc>
                <a:spcPct val="90000"/>
              </a:lnSpc>
              <a:spcBef>
                <a:spcPts val="750"/>
              </a:spcBef>
              <a:buFont typeface="Arial" panose="020B0604020202020204" pitchFamily="34" charset="0"/>
              <a:buNone/>
              <a:defRPr lang="de-DE" sz="4000" b="1" kern="1200" cap="small" baseline="0" dirty="0">
                <a:solidFill>
                  <a:srgbClr val="E95B2B"/>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4800" b="0" dirty="0"/>
              <a:t>MASAI Seamless Travel Europe …</a:t>
            </a:r>
          </a:p>
        </p:txBody>
      </p:sp>
      <p:sp>
        <p:nvSpPr>
          <p:cNvPr id="19" name="Title 3"/>
          <p:cNvSpPr txBox="1">
            <a:spLocks/>
          </p:cNvSpPr>
          <p:nvPr/>
        </p:nvSpPr>
        <p:spPr>
          <a:xfrm>
            <a:off x="7473425" y="3554065"/>
            <a:ext cx="1387472" cy="1156931"/>
          </a:xfrm>
          <a:prstGeom prst="rect">
            <a:avLst/>
          </a:prstGeom>
        </p:spPr>
        <p:txBody>
          <a:bodyPr vert="horz" lIns="121904" tIns="60958" rIns="121904" bIns="60958" rtlCol="0" anchor="t">
            <a:noAutofit/>
          </a:bodyPr>
          <a:lstStyle>
            <a:lvl1pPr algn="l" defTabSz="685800" rtl="0" eaLnBrk="1" latinLnBrk="0" hangingPunct="1">
              <a:lnSpc>
                <a:spcPct val="90000"/>
              </a:lnSpc>
              <a:spcBef>
                <a:spcPct val="0"/>
              </a:spcBef>
              <a:buNone/>
              <a:defRPr lang="fr-FR" sz="3200" b="1" kern="1200" cap="small" baseline="0">
                <a:solidFill>
                  <a:srgbClr val="FF0000"/>
                </a:solidFill>
                <a:latin typeface="Calibri" panose="020F0502020204030204" pitchFamily="34" charset="0"/>
                <a:ea typeface="+mn-ea"/>
                <a:cs typeface="+mn-cs"/>
              </a:defRPr>
            </a:lvl1pPr>
          </a:lstStyle>
          <a:p>
            <a:endParaRPr lang="pt-PT" sz="8000" dirty="0"/>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38"/>
          <a:stretch/>
        </p:blipFill>
        <p:spPr bwMode="auto">
          <a:xfrm>
            <a:off x="7152117" y="3612004"/>
            <a:ext cx="2970771" cy="9765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xmlns="" id="{161D12A4-1F83-4B3C-8FC9-370D94F1A638}"/>
              </a:ext>
            </a:extLst>
          </p:cNvPr>
          <p:cNvPicPr>
            <a:picLocks noChangeAspect="1"/>
          </p:cNvPicPr>
          <p:nvPr/>
        </p:nvPicPr>
        <p:blipFill>
          <a:blip r:embed="rId4"/>
          <a:stretch>
            <a:fillRect/>
          </a:stretch>
        </p:blipFill>
        <p:spPr>
          <a:xfrm>
            <a:off x="7284667" y="4710996"/>
            <a:ext cx="2451820" cy="684541"/>
          </a:xfrm>
          <a:prstGeom prst="rect">
            <a:avLst/>
          </a:prstGeom>
        </p:spPr>
      </p:pic>
      <p:sp>
        <p:nvSpPr>
          <p:cNvPr id="10" name="Textfeld 9">
            <a:extLst>
              <a:ext uri="{FF2B5EF4-FFF2-40B4-BE49-F238E27FC236}">
                <a16:creationId xmlns:a16="http://schemas.microsoft.com/office/drawing/2014/main" xmlns="" id="{2714EB4D-0FBA-4774-9AC5-4E702365A70F}"/>
              </a:ext>
            </a:extLst>
          </p:cNvPr>
          <p:cNvSpPr txBox="1"/>
          <p:nvPr/>
        </p:nvSpPr>
        <p:spPr>
          <a:xfrm>
            <a:off x="1487488" y="2354097"/>
            <a:ext cx="9793088" cy="954103"/>
          </a:xfrm>
          <a:prstGeom prst="rect">
            <a:avLst/>
          </a:prstGeom>
          <a:noFill/>
        </p:spPr>
        <p:txBody>
          <a:bodyPr wrap="square" lIns="121917" tIns="60958" rIns="121917" bIns="60958" rtlCol="0">
            <a:spAutoFit/>
          </a:bodyPr>
          <a:lstStyle/>
          <a:p>
            <a:r>
              <a:rPr lang="en-US" sz="2700" dirty="0">
                <a:solidFill>
                  <a:srgbClr val="EB311F"/>
                </a:solidFill>
              </a:rPr>
              <a:t>…with Concierge, Ground Transportation, Long Distance Bus, Destination Marketing and More</a:t>
            </a:r>
            <a:endParaRPr lang="de-DE" sz="2700" dirty="0">
              <a:solidFill>
                <a:srgbClr val="EB311F"/>
              </a:solidFill>
            </a:endParaRPr>
          </a:p>
        </p:txBody>
      </p:sp>
    </p:spTree>
    <p:extLst>
      <p:ext uri="{BB962C8B-B14F-4D97-AF65-F5344CB8AC3E}">
        <p14:creationId xmlns:p14="http://schemas.microsoft.com/office/powerpoint/2010/main" val="235878354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15413" y="164637"/>
            <a:ext cx="10515600" cy="1325563"/>
          </a:xfrm>
        </p:spPr>
        <p:txBody>
          <a:bodyPr lIns="121904" tIns="60958" rIns="121904" bIns="60958">
            <a:noAutofit/>
          </a:bodyPr>
          <a:lstStyle/>
          <a:p>
            <a:pPr fontAlgn="base">
              <a:spcBef>
                <a:spcPts val="1000"/>
              </a:spcBef>
              <a:spcAft>
                <a:spcPct val="0"/>
              </a:spcAft>
              <a:buFont typeface="Arial" panose="020B0604020202020204" pitchFamily="34" charset="0"/>
            </a:pPr>
            <a:r>
              <a:rPr lang="pt-PT" sz="4800" cap="small" dirty="0">
                <a:solidFill>
                  <a:srgbClr val="E95B2B"/>
                </a:solidFill>
                <a:latin typeface="+mn-lt"/>
                <a:ea typeface="+mn-ea"/>
                <a:cs typeface="+mn-cs"/>
              </a:rPr>
              <a:t>About the MASAI Project</a:t>
            </a:r>
          </a:p>
        </p:txBody>
      </p:sp>
      <p:sp>
        <p:nvSpPr>
          <p:cNvPr id="5" name="Text Placeholder 4"/>
          <p:cNvSpPr>
            <a:spLocks noGrp="1"/>
          </p:cNvSpPr>
          <p:nvPr>
            <p:ph idx="1"/>
          </p:nvPr>
        </p:nvSpPr>
        <p:spPr>
          <a:xfrm>
            <a:off x="719403" y="1690688"/>
            <a:ext cx="10515600" cy="4351339"/>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17" tIns="60958" rIns="121917" bIns="60958" numCol="1" anchor="t" anchorCtr="0" compatLnSpc="1">
            <a:prstTxWarp prst="textNoShape">
              <a:avLst/>
            </a:prstTxWarp>
            <a:normAutofit lnSpcReduction="10000"/>
          </a:bodyPr>
          <a:lstStyle/>
          <a:p>
            <a:pPr marL="0" indent="0">
              <a:lnSpc>
                <a:spcPct val="150000"/>
              </a:lnSpc>
              <a:spcBef>
                <a:spcPct val="0"/>
              </a:spcBef>
              <a:buClr>
                <a:schemeClr val="folHlink"/>
              </a:buClr>
              <a:buNone/>
              <a:tabLst>
                <a:tab pos="880511" algn="l"/>
                <a:tab pos="1399082" algn="l"/>
                <a:tab pos="1900719" algn="l"/>
              </a:tabLst>
            </a:pPr>
            <a:r>
              <a:rPr lang="de-DE" sz="3200" b="1" dirty="0">
                <a:latin typeface="Calibri" panose="020F0502020204030204" pitchFamily="34" charset="0"/>
              </a:rPr>
              <a:t>MASAI project</a:t>
            </a:r>
            <a:r>
              <a:rPr lang="de-DE" sz="3200" dirty="0">
                <a:latin typeface="Calibri" panose="020F0502020204030204" pitchFamily="34" charset="0"/>
              </a:rPr>
              <a:t> </a:t>
            </a:r>
          </a:p>
          <a:p>
            <a:pPr marL="380990" indent="-380990">
              <a:lnSpc>
                <a:spcPct val="150000"/>
              </a:lnSpc>
              <a:spcBef>
                <a:spcPct val="0"/>
              </a:spcBef>
              <a:buClr>
                <a:schemeClr val="folHlink"/>
              </a:buClr>
              <a:buBlip>
                <a:blip r:embed="rId3"/>
              </a:buBlip>
              <a:tabLst>
                <a:tab pos="880511" algn="l"/>
                <a:tab pos="1399082" algn="l"/>
                <a:tab pos="1900719" algn="l"/>
              </a:tabLst>
            </a:pPr>
            <a:r>
              <a:rPr lang="de-DE" sz="3200" b="1" dirty="0">
                <a:latin typeface="Calibri" panose="020F0502020204030204" pitchFamily="34" charset="0"/>
              </a:rPr>
              <a:t>M</a:t>
            </a:r>
            <a:r>
              <a:rPr lang="de-DE" sz="2700" dirty="0">
                <a:latin typeface="Calibri" panose="020F0502020204030204" pitchFamily="34" charset="0"/>
              </a:rPr>
              <a:t>obility based on</a:t>
            </a:r>
          </a:p>
          <a:p>
            <a:pPr marL="380990" indent="-380990">
              <a:lnSpc>
                <a:spcPct val="150000"/>
              </a:lnSpc>
              <a:spcBef>
                <a:spcPct val="0"/>
              </a:spcBef>
              <a:buClr>
                <a:schemeClr val="folHlink"/>
              </a:buClr>
              <a:buBlip>
                <a:blip r:embed="rId3"/>
              </a:buBlip>
              <a:tabLst>
                <a:tab pos="880511" algn="l"/>
                <a:tab pos="1399082" algn="l"/>
                <a:tab pos="1900719" algn="l"/>
              </a:tabLst>
            </a:pPr>
            <a:r>
              <a:rPr lang="de-DE" sz="3200" b="1" dirty="0">
                <a:latin typeface="Calibri" panose="020F0502020204030204" pitchFamily="34" charset="0"/>
              </a:rPr>
              <a:t>A</a:t>
            </a:r>
            <a:r>
              <a:rPr lang="de-DE" sz="2700" dirty="0">
                <a:latin typeface="Calibri" panose="020F0502020204030204" pitchFamily="34" charset="0"/>
              </a:rPr>
              <a:t>ggregation of </a:t>
            </a:r>
          </a:p>
          <a:p>
            <a:pPr marL="380990" indent="-380990">
              <a:lnSpc>
                <a:spcPct val="150000"/>
              </a:lnSpc>
              <a:spcBef>
                <a:spcPct val="0"/>
              </a:spcBef>
              <a:buClr>
                <a:schemeClr val="folHlink"/>
              </a:buClr>
              <a:buBlip>
                <a:blip r:embed="rId3"/>
              </a:buBlip>
              <a:tabLst>
                <a:tab pos="880511" algn="l"/>
                <a:tab pos="1399082" algn="l"/>
                <a:tab pos="1900719" algn="l"/>
              </a:tabLst>
            </a:pPr>
            <a:r>
              <a:rPr lang="de-DE" sz="3200" b="1" dirty="0">
                <a:latin typeface="Calibri" panose="020F0502020204030204" pitchFamily="34" charset="0"/>
              </a:rPr>
              <a:t>S</a:t>
            </a:r>
            <a:r>
              <a:rPr lang="de-DE" sz="2700" dirty="0">
                <a:latin typeface="Calibri" panose="020F0502020204030204" pitchFamily="34" charset="0"/>
              </a:rPr>
              <a:t>ervices and </a:t>
            </a:r>
          </a:p>
          <a:p>
            <a:pPr marL="380990" indent="-380990">
              <a:lnSpc>
                <a:spcPct val="150000"/>
              </a:lnSpc>
              <a:spcBef>
                <a:spcPct val="0"/>
              </a:spcBef>
              <a:buClr>
                <a:schemeClr val="folHlink"/>
              </a:buClr>
              <a:buBlip>
                <a:blip r:embed="rId3"/>
              </a:buBlip>
              <a:tabLst>
                <a:tab pos="880511" algn="l"/>
                <a:tab pos="1399082" algn="l"/>
                <a:tab pos="1900719" algn="l"/>
              </a:tabLst>
            </a:pPr>
            <a:r>
              <a:rPr lang="de-DE" sz="3200" b="1" dirty="0">
                <a:latin typeface="Calibri" panose="020F0502020204030204" pitchFamily="34" charset="0"/>
              </a:rPr>
              <a:t>A</a:t>
            </a:r>
            <a:r>
              <a:rPr lang="de-DE" sz="2700" dirty="0">
                <a:latin typeface="Calibri" panose="020F0502020204030204" pitchFamily="34" charset="0"/>
              </a:rPr>
              <a:t>pplications </a:t>
            </a:r>
          </a:p>
          <a:p>
            <a:pPr marL="380990" indent="-380990">
              <a:lnSpc>
                <a:spcPct val="150000"/>
              </a:lnSpc>
              <a:spcBef>
                <a:spcPct val="0"/>
              </a:spcBef>
              <a:buClr>
                <a:schemeClr val="folHlink"/>
              </a:buClr>
              <a:buBlip>
                <a:blip r:embed="rId3"/>
              </a:buBlip>
              <a:tabLst>
                <a:tab pos="880511" algn="l"/>
                <a:tab pos="1399082" algn="l"/>
                <a:tab pos="1900719" algn="l"/>
              </a:tabLst>
            </a:pPr>
            <a:r>
              <a:rPr lang="de-DE" sz="3200" b="1" dirty="0">
                <a:latin typeface="Calibri" panose="020F0502020204030204" pitchFamily="34" charset="0"/>
              </a:rPr>
              <a:t>I</a:t>
            </a:r>
            <a:r>
              <a:rPr lang="de-DE" sz="2700" dirty="0">
                <a:latin typeface="Calibri" panose="020F0502020204030204" pitchFamily="34" charset="0"/>
              </a:rPr>
              <a:t>nterconnection</a:t>
            </a:r>
            <a:endParaRPr lang="fr-FR" sz="2700" dirty="0">
              <a:latin typeface="Calibri" panose="020F0502020204030204" pitchFamily="34" charset="0"/>
            </a:endParaRPr>
          </a:p>
        </p:txBody>
      </p:sp>
      <p:pic>
        <p:nvPicPr>
          <p:cNvPr id="13" name="Grafik 49">
            <a:extLst>
              <a:ext uri="{FF2B5EF4-FFF2-40B4-BE49-F238E27FC236}">
                <a16:creationId xmlns:a16="http://schemas.microsoft.com/office/drawing/2014/main" xmlns="" id="{0A4DFC72-BDF1-4099-B93A-5CEC33D8FB5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39256" y="1824414"/>
            <a:ext cx="1320800" cy="1058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feld 50">
            <a:extLst>
              <a:ext uri="{FF2B5EF4-FFF2-40B4-BE49-F238E27FC236}">
                <a16:creationId xmlns:a16="http://schemas.microsoft.com/office/drawing/2014/main" xmlns="" id="{E0477C47-3172-4D83-B125-26D15E5E563B}"/>
              </a:ext>
            </a:extLst>
          </p:cNvPr>
          <p:cNvSpPr txBox="1"/>
          <p:nvPr/>
        </p:nvSpPr>
        <p:spPr>
          <a:xfrm>
            <a:off x="7774518" y="1791326"/>
            <a:ext cx="4291508" cy="1064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17" tIns="60958" rIns="121917" bIns="60958" numCol="1" anchor="t" anchorCtr="0" compatLnSpc="1">
            <a:prstTxWarp prst="textNoShape">
              <a:avLst/>
            </a:prstTxWarp>
          </a:bodyPr>
          <a:lstStyle>
            <a:lvl1pPr marL="285750" indent="-285750" defTabSz="685800" eaLnBrk="1" hangingPunct="1">
              <a:lnSpc>
                <a:spcPct val="90000"/>
              </a:lnSpc>
              <a:buClr>
                <a:schemeClr val="folHlink"/>
              </a:buClr>
              <a:buFontTx/>
              <a:buBlip>
                <a:blip r:embed="rId3"/>
              </a:buBlip>
              <a:tabLst>
                <a:tab pos="660400" algn="l"/>
                <a:tab pos="1049338" algn="l"/>
                <a:tab pos="1425575" algn="l"/>
              </a:tabLst>
              <a:defRPr sz="2100" b="1">
                <a:latin typeface="Segoe UI Light" panose="020B0502040204020203" pitchFamily="34" charset="0"/>
                <a:ea typeface="+mn-ea"/>
              </a:defRPr>
            </a:lvl1pPr>
            <a:lvl2pPr marL="514350" indent="-171450" defTabSz="685800">
              <a:lnSpc>
                <a:spcPct val="90000"/>
              </a:lnSpc>
              <a:spcBef>
                <a:spcPts val="375"/>
              </a:spcBef>
              <a:buClr>
                <a:srgbClr val="E95B2B"/>
              </a:buClr>
              <a:buFont typeface="Wingdings" panose="05000000000000000000" pitchFamily="2" charset="2"/>
              <a:buChar char="§"/>
              <a:defRPr>
                <a:latin typeface="Segoe UI Light" panose="020B0502040204020203" pitchFamily="34" charset="0"/>
                <a:ea typeface="+mn-ea"/>
                <a:cs typeface="Segoe UI Light" panose="020B0502040204020203" pitchFamily="34" charset="0"/>
              </a:defRPr>
            </a:lvl2pPr>
            <a:lvl3pPr marL="857250" indent="-171450" defTabSz="685800">
              <a:lnSpc>
                <a:spcPct val="90000"/>
              </a:lnSpc>
              <a:spcBef>
                <a:spcPts val="375"/>
              </a:spcBef>
              <a:buClr>
                <a:srgbClr val="E95B2B"/>
              </a:buClr>
              <a:buFont typeface="Wingdings" panose="05000000000000000000" pitchFamily="2" charset="2"/>
              <a:buChar char="§"/>
              <a:defRPr sz="1500">
                <a:latin typeface="Segoe UI Light" panose="020B0502040204020203" pitchFamily="34" charset="0"/>
                <a:ea typeface="+mn-ea"/>
                <a:cs typeface="Segoe UI Light" panose="020B0502040204020203" pitchFamily="34" charset="0"/>
              </a:defRPr>
            </a:lvl3pPr>
            <a:lvl4pPr marL="1200150" indent="-171450" defTabSz="685800">
              <a:lnSpc>
                <a:spcPct val="90000"/>
              </a:lnSpc>
              <a:spcBef>
                <a:spcPts val="375"/>
              </a:spcBef>
              <a:buClr>
                <a:srgbClr val="E95B2B"/>
              </a:buClr>
              <a:buFont typeface="Wingdings" panose="05000000000000000000" pitchFamily="2" charset="2"/>
              <a:buChar char="§"/>
              <a:defRPr sz="1300">
                <a:latin typeface="Segoe UI Light" panose="020B0502040204020203" pitchFamily="34" charset="0"/>
                <a:ea typeface="+mn-ea"/>
                <a:cs typeface="Segoe UI Light" panose="020B0502040204020203" pitchFamily="34" charset="0"/>
              </a:defRPr>
            </a:lvl4pPr>
            <a:lvl5pPr marL="1543050" indent="-171450" defTabSz="685800">
              <a:lnSpc>
                <a:spcPct val="90000"/>
              </a:lnSpc>
              <a:spcBef>
                <a:spcPts val="375"/>
              </a:spcBef>
              <a:buClr>
                <a:srgbClr val="E95B2B"/>
              </a:buClr>
              <a:buFont typeface="Wingdings" panose="05000000000000000000" pitchFamily="2" charset="2"/>
              <a:buChar char="§"/>
              <a:defRPr sz="1300">
                <a:latin typeface="Segoe UI Light" panose="020B0502040204020203" pitchFamily="34" charset="0"/>
                <a:ea typeface="+mn-ea"/>
                <a:cs typeface="Segoe UI Light" panose="020B0502040204020203" pitchFamily="34" charset="0"/>
              </a:defRPr>
            </a:lvl5pPr>
            <a:lvl6pPr marL="1885950" indent="-171450" defTabSz="685800">
              <a:lnSpc>
                <a:spcPct val="90000"/>
              </a:lnSpc>
              <a:spcBef>
                <a:spcPts val="375"/>
              </a:spcBef>
              <a:buFont typeface="Arial" panose="020B0604020202020204" pitchFamily="34" charset="0"/>
              <a:buChar char="•"/>
              <a:defRPr sz="1350">
                <a:latin typeface="+mn-lt"/>
                <a:ea typeface="+mn-ea"/>
              </a:defRPr>
            </a:lvl6pPr>
            <a:lvl7pPr marL="2228850" indent="-171450" defTabSz="685800">
              <a:lnSpc>
                <a:spcPct val="90000"/>
              </a:lnSpc>
              <a:spcBef>
                <a:spcPts val="375"/>
              </a:spcBef>
              <a:buFont typeface="Arial" panose="020B0604020202020204" pitchFamily="34" charset="0"/>
              <a:buChar char="•"/>
              <a:defRPr sz="1350">
                <a:latin typeface="+mn-lt"/>
                <a:ea typeface="+mn-ea"/>
              </a:defRPr>
            </a:lvl7pPr>
            <a:lvl8pPr marL="2571750" indent="-171450" defTabSz="685800">
              <a:lnSpc>
                <a:spcPct val="90000"/>
              </a:lnSpc>
              <a:spcBef>
                <a:spcPts val="375"/>
              </a:spcBef>
              <a:buFont typeface="Arial" panose="020B0604020202020204" pitchFamily="34" charset="0"/>
              <a:buChar char="•"/>
              <a:defRPr sz="1350">
                <a:latin typeface="+mn-lt"/>
                <a:ea typeface="+mn-ea"/>
              </a:defRPr>
            </a:lvl8pPr>
            <a:lvl9pPr marL="2914650" indent="-171450" defTabSz="685800">
              <a:lnSpc>
                <a:spcPct val="90000"/>
              </a:lnSpc>
              <a:spcBef>
                <a:spcPts val="375"/>
              </a:spcBef>
              <a:buFont typeface="Arial" panose="020B0604020202020204" pitchFamily="34" charset="0"/>
              <a:buChar char="•"/>
              <a:defRPr sz="1350">
                <a:latin typeface="+mn-lt"/>
                <a:ea typeface="+mn-ea"/>
              </a:defRPr>
            </a:lvl9pPr>
          </a:lstStyle>
          <a:p>
            <a:pPr marL="0" indent="0" defTabSz="914377" fontAlgn="base">
              <a:spcBef>
                <a:spcPct val="0"/>
              </a:spcBef>
              <a:spcAft>
                <a:spcPct val="0"/>
              </a:spcAft>
              <a:buClr>
                <a:srgbClr val="954F72"/>
              </a:buClr>
              <a:buNone/>
              <a:tabLst>
                <a:tab pos="880511" algn="l"/>
                <a:tab pos="1399082" algn="l"/>
                <a:tab pos="1900719" algn="l"/>
              </a:tabLst>
              <a:defRPr/>
            </a:pPr>
            <a:r>
              <a:rPr lang="de-DE" sz="1900" dirty="0">
                <a:solidFill>
                  <a:prstClr val="black"/>
                </a:solidFill>
                <a:latin typeface="Calibri" panose="020F0502020204030204" pitchFamily="34" charset="0"/>
              </a:rPr>
              <a:t>EUROPEAN  research project on  seamless travelling </a:t>
            </a:r>
          </a:p>
        </p:txBody>
      </p:sp>
      <p:pic>
        <p:nvPicPr>
          <p:cNvPr id="20" name="Grafik 51">
            <a:extLst>
              <a:ext uri="{FF2B5EF4-FFF2-40B4-BE49-F238E27FC236}">
                <a16:creationId xmlns:a16="http://schemas.microsoft.com/office/drawing/2014/main" xmlns="" id="{7A807143-2427-42FD-BB32-2BD08FD783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3523" y="2987476"/>
            <a:ext cx="1490133" cy="1401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feld 52">
            <a:extLst>
              <a:ext uri="{FF2B5EF4-FFF2-40B4-BE49-F238E27FC236}">
                <a16:creationId xmlns:a16="http://schemas.microsoft.com/office/drawing/2014/main" xmlns="" id="{D7810750-91E5-4C57-9B2B-127456BC321D}"/>
              </a:ext>
            </a:extLst>
          </p:cNvPr>
          <p:cNvSpPr txBox="1"/>
          <p:nvPr/>
        </p:nvSpPr>
        <p:spPr>
          <a:xfrm>
            <a:off x="7765335" y="2920106"/>
            <a:ext cx="4291508" cy="1034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17" tIns="60958" rIns="121917" bIns="60958" numCol="1" anchor="t" anchorCtr="0" compatLnSpc="1">
            <a:prstTxWarp prst="textNoShape">
              <a:avLst/>
            </a:prstTxWarp>
          </a:bodyPr>
          <a:lstStyle>
            <a:defPPr>
              <a:defRPr lang="en-US"/>
            </a:defPPr>
            <a:lvl1pPr marL="285750" indent="-285750" defTabSz="685800" eaLnBrk="1" hangingPunct="1">
              <a:lnSpc>
                <a:spcPct val="90000"/>
              </a:lnSpc>
              <a:buClr>
                <a:schemeClr val="folHlink"/>
              </a:buClr>
              <a:buFontTx/>
              <a:buBlip>
                <a:blip r:embed="rId3"/>
              </a:buBlip>
              <a:tabLst>
                <a:tab pos="660400" algn="l"/>
                <a:tab pos="1049338" algn="l"/>
                <a:tab pos="1425575" algn="l"/>
              </a:tabLst>
              <a:defRPr sz="1400" b="1">
                <a:latin typeface="Segoe UI Light" panose="020B0502040204020203" pitchFamily="34" charset="0"/>
                <a:ea typeface="+mn-ea"/>
              </a:defRPr>
            </a:lvl1pPr>
            <a:lvl2pPr marL="514350" indent="-171450" defTabSz="685800">
              <a:lnSpc>
                <a:spcPct val="90000"/>
              </a:lnSpc>
              <a:spcBef>
                <a:spcPts val="375"/>
              </a:spcBef>
              <a:buClr>
                <a:srgbClr val="E95B2B"/>
              </a:buClr>
              <a:buFont typeface="Wingdings" panose="05000000000000000000" pitchFamily="2" charset="2"/>
              <a:buChar char="§"/>
              <a:defRPr>
                <a:latin typeface="Segoe UI Light" panose="020B0502040204020203" pitchFamily="34" charset="0"/>
                <a:ea typeface="+mn-ea"/>
                <a:cs typeface="Segoe UI Light" panose="020B0502040204020203" pitchFamily="34" charset="0"/>
              </a:defRPr>
            </a:lvl2pPr>
            <a:lvl3pPr marL="857250" indent="-171450" defTabSz="685800">
              <a:lnSpc>
                <a:spcPct val="90000"/>
              </a:lnSpc>
              <a:spcBef>
                <a:spcPts val="375"/>
              </a:spcBef>
              <a:buClr>
                <a:srgbClr val="E95B2B"/>
              </a:buClr>
              <a:buFont typeface="Wingdings" panose="05000000000000000000" pitchFamily="2" charset="2"/>
              <a:buChar char="§"/>
              <a:defRPr sz="1500">
                <a:latin typeface="Segoe UI Light" panose="020B0502040204020203" pitchFamily="34" charset="0"/>
                <a:ea typeface="+mn-ea"/>
                <a:cs typeface="Segoe UI Light" panose="020B0502040204020203" pitchFamily="34" charset="0"/>
              </a:defRPr>
            </a:lvl3pPr>
            <a:lvl4pPr marL="1200150" indent="-171450" defTabSz="685800">
              <a:lnSpc>
                <a:spcPct val="90000"/>
              </a:lnSpc>
              <a:spcBef>
                <a:spcPts val="375"/>
              </a:spcBef>
              <a:buClr>
                <a:srgbClr val="E95B2B"/>
              </a:buClr>
              <a:buFont typeface="Wingdings" panose="05000000000000000000" pitchFamily="2" charset="2"/>
              <a:buChar char="§"/>
              <a:defRPr sz="1300">
                <a:latin typeface="Segoe UI Light" panose="020B0502040204020203" pitchFamily="34" charset="0"/>
                <a:ea typeface="+mn-ea"/>
                <a:cs typeface="Segoe UI Light" panose="020B0502040204020203" pitchFamily="34" charset="0"/>
              </a:defRPr>
            </a:lvl4pPr>
            <a:lvl5pPr marL="1543050" indent="-171450" defTabSz="685800">
              <a:lnSpc>
                <a:spcPct val="90000"/>
              </a:lnSpc>
              <a:spcBef>
                <a:spcPts val="375"/>
              </a:spcBef>
              <a:buClr>
                <a:srgbClr val="E95B2B"/>
              </a:buClr>
              <a:buFont typeface="Wingdings" panose="05000000000000000000" pitchFamily="2" charset="2"/>
              <a:buChar char="§"/>
              <a:defRPr sz="1300">
                <a:latin typeface="Segoe UI Light" panose="020B0502040204020203" pitchFamily="34" charset="0"/>
                <a:ea typeface="+mn-ea"/>
                <a:cs typeface="Segoe UI Light" panose="020B0502040204020203" pitchFamily="34" charset="0"/>
              </a:defRPr>
            </a:lvl5pPr>
            <a:lvl6pPr marL="1885950" indent="-171450" defTabSz="685800">
              <a:lnSpc>
                <a:spcPct val="90000"/>
              </a:lnSpc>
              <a:spcBef>
                <a:spcPts val="375"/>
              </a:spcBef>
              <a:buFont typeface="Arial" panose="020B0604020202020204" pitchFamily="34" charset="0"/>
              <a:buChar char="•"/>
              <a:defRPr sz="1350">
                <a:latin typeface="+mn-lt"/>
                <a:ea typeface="+mn-ea"/>
              </a:defRPr>
            </a:lvl6pPr>
            <a:lvl7pPr marL="2228850" indent="-171450" defTabSz="685800">
              <a:lnSpc>
                <a:spcPct val="90000"/>
              </a:lnSpc>
              <a:spcBef>
                <a:spcPts val="375"/>
              </a:spcBef>
              <a:buFont typeface="Arial" panose="020B0604020202020204" pitchFamily="34" charset="0"/>
              <a:buChar char="•"/>
              <a:defRPr sz="1350">
                <a:latin typeface="+mn-lt"/>
                <a:ea typeface="+mn-ea"/>
              </a:defRPr>
            </a:lvl7pPr>
            <a:lvl8pPr marL="2571750" indent="-171450" defTabSz="685800">
              <a:lnSpc>
                <a:spcPct val="90000"/>
              </a:lnSpc>
              <a:spcBef>
                <a:spcPts val="375"/>
              </a:spcBef>
              <a:buFont typeface="Arial" panose="020B0604020202020204" pitchFamily="34" charset="0"/>
              <a:buChar char="•"/>
              <a:defRPr sz="1350">
                <a:latin typeface="+mn-lt"/>
                <a:ea typeface="+mn-ea"/>
              </a:defRPr>
            </a:lvl8pPr>
            <a:lvl9pPr marL="2914650" indent="-171450" defTabSz="685800">
              <a:lnSpc>
                <a:spcPct val="90000"/>
              </a:lnSpc>
              <a:spcBef>
                <a:spcPts val="375"/>
              </a:spcBef>
              <a:buFont typeface="Arial" panose="020B0604020202020204" pitchFamily="34" charset="0"/>
              <a:buChar char="•"/>
              <a:defRPr sz="1350">
                <a:latin typeface="+mn-lt"/>
                <a:ea typeface="+mn-ea"/>
              </a:defRPr>
            </a:lvl9pPr>
          </a:lstStyle>
          <a:p>
            <a:pPr marL="0" indent="0" defTabSz="914377" fontAlgn="base">
              <a:spcBef>
                <a:spcPct val="0"/>
              </a:spcBef>
              <a:spcAft>
                <a:spcPct val="0"/>
              </a:spcAft>
              <a:buClr>
                <a:srgbClr val="954F72"/>
              </a:buClr>
              <a:buNone/>
              <a:tabLst>
                <a:tab pos="880511" algn="l"/>
                <a:tab pos="1399082" algn="l"/>
                <a:tab pos="1900719" algn="l"/>
              </a:tabLst>
              <a:defRPr/>
            </a:pPr>
            <a:r>
              <a:rPr lang="de-DE" sz="1900" dirty="0">
                <a:solidFill>
                  <a:prstClr val="black"/>
                </a:solidFill>
                <a:latin typeface="Calibri" panose="020F0502020204030204" pitchFamily="34" charset="0"/>
              </a:rPr>
              <a:t>Grant Agreement 636281</a:t>
            </a:r>
            <a:br>
              <a:rPr lang="de-DE" sz="1900" dirty="0">
                <a:solidFill>
                  <a:prstClr val="black"/>
                </a:solidFill>
                <a:latin typeface="Calibri" panose="020F0502020204030204" pitchFamily="34" charset="0"/>
              </a:rPr>
            </a:br>
            <a:r>
              <a:rPr lang="de-DE" sz="1900" dirty="0">
                <a:solidFill>
                  <a:prstClr val="black"/>
                </a:solidFill>
                <a:latin typeface="Calibri" panose="020F0502020204030204" pitchFamily="34" charset="0"/>
              </a:rPr>
              <a:t>June 2015 – </a:t>
            </a:r>
            <a:r>
              <a:rPr lang="de-DE" dirty="0">
                <a:solidFill>
                  <a:prstClr val="black"/>
                </a:solidFill>
                <a:latin typeface="Calibri" panose="020F0502020204030204" pitchFamily="34" charset="0"/>
              </a:rPr>
              <a:t>June</a:t>
            </a:r>
            <a:r>
              <a:rPr lang="de-DE" sz="1900" dirty="0">
                <a:solidFill>
                  <a:prstClr val="black"/>
                </a:solidFill>
                <a:latin typeface="Calibri" panose="020F0502020204030204" pitchFamily="34" charset="0"/>
              </a:rPr>
              <a:t> 2018</a:t>
            </a:r>
          </a:p>
          <a:p>
            <a:pPr marL="380990" indent="-380990" defTabSz="914377" fontAlgn="base">
              <a:spcBef>
                <a:spcPct val="0"/>
              </a:spcBef>
              <a:spcAft>
                <a:spcPct val="0"/>
              </a:spcAft>
              <a:buClr>
                <a:srgbClr val="954F72"/>
              </a:buClr>
              <a:tabLst>
                <a:tab pos="880511" algn="l"/>
                <a:tab pos="1399082" algn="l"/>
                <a:tab pos="1900719" algn="l"/>
              </a:tabLst>
              <a:defRPr/>
            </a:pPr>
            <a:endParaRPr lang="de-DE" sz="1900" dirty="0">
              <a:solidFill>
                <a:prstClr val="black"/>
              </a:solidFill>
              <a:latin typeface="Calibri" panose="020F0502020204030204" pitchFamily="34" charset="0"/>
            </a:endParaRPr>
          </a:p>
        </p:txBody>
      </p:sp>
      <p:pic>
        <p:nvPicPr>
          <p:cNvPr id="22" name="Grafik 53">
            <a:extLst>
              <a:ext uri="{FF2B5EF4-FFF2-40B4-BE49-F238E27FC236}">
                <a16:creationId xmlns:a16="http://schemas.microsoft.com/office/drawing/2014/main" xmlns="" id="{BB05F69A-2F36-4089-B498-31866754051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392811" y="2564905"/>
            <a:ext cx="1341967" cy="146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feld 54">
            <a:extLst>
              <a:ext uri="{FF2B5EF4-FFF2-40B4-BE49-F238E27FC236}">
                <a16:creationId xmlns:a16="http://schemas.microsoft.com/office/drawing/2014/main" xmlns="" id="{D6F6312E-7443-4BED-95AC-2488CD1655A6}"/>
              </a:ext>
            </a:extLst>
          </p:cNvPr>
          <p:cNvSpPr txBox="1"/>
          <p:nvPr/>
        </p:nvSpPr>
        <p:spPr>
          <a:xfrm>
            <a:off x="7765335" y="4025404"/>
            <a:ext cx="4187164" cy="517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17" tIns="60958" rIns="121917" bIns="60958" numCol="1" anchor="t" anchorCtr="0" compatLnSpc="1">
            <a:prstTxWarp prst="textNoShape">
              <a:avLst/>
            </a:prstTxWarp>
          </a:bodyPr>
          <a:lstStyle>
            <a:defPPr>
              <a:defRPr lang="en-US"/>
            </a:defPPr>
            <a:lvl1pPr marL="285750" indent="-285750" defTabSz="685800" eaLnBrk="1" hangingPunct="1">
              <a:lnSpc>
                <a:spcPct val="90000"/>
              </a:lnSpc>
              <a:buClr>
                <a:schemeClr val="folHlink"/>
              </a:buClr>
              <a:buFontTx/>
              <a:buBlip>
                <a:blip r:embed="rId3"/>
              </a:buBlip>
              <a:tabLst>
                <a:tab pos="660400" algn="l"/>
                <a:tab pos="1049338" algn="l"/>
                <a:tab pos="1425575" algn="l"/>
              </a:tabLst>
              <a:defRPr sz="1400" b="1">
                <a:latin typeface="Segoe UI Light" panose="020B0502040204020203" pitchFamily="34" charset="0"/>
                <a:ea typeface="+mn-ea"/>
              </a:defRPr>
            </a:lvl1pPr>
            <a:lvl2pPr marL="514350" indent="-171450" defTabSz="685800">
              <a:lnSpc>
                <a:spcPct val="90000"/>
              </a:lnSpc>
              <a:spcBef>
                <a:spcPts val="375"/>
              </a:spcBef>
              <a:buClr>
                <a:srgbClr val="E95B2B"/>
              </a:buClr>
              <a:buFont typeface="Wingdings" panose="05000000000000000000" pitchFamily="2" charset="2"/>
              <a:buChar char="§"/>
              <a:defRPr>
                <a:latin typeface="Segoe UI Light" panose="020B0502040204020203" pitchFamily="34" charset="0"/>
                <a:ea typeface="+mn-ea"/>
                <a:cs typeface="Segoe UI Light" panose="020B0502040204020203" pitchFamily="34" charset="0"/>
              </a:defRPr>
            </a:lvl2pPr>
            <a:lvl3pPr marL="857250" indent="-171450" defTabSz="685800">
              <a:lnSpc>
                <a:spcPct val="90000"/>
              </a:lnSpc>
              <a:spcBef>
                <a:spcPts val="375"/>
              </a:spcBef>
              <a:buClr>
                <a:srgbClr val="E95B2B"/>
              </a:buClr>
              <a:buFont typeface="Wingdings" panose="05000000000000000000" pitchFamily="2" charset="2"/>
              <a:buChar char="§"/>
              <a:defRPr sz="1500">
                <a:latin typeface="Segoe UI Light" panose="020B0502040204020203" pitchFamily="34" charset="0"/>
                <a:ea typeface="+mn-ea"/>
                <a:cs typeface="Segoe UI Light" panose="020B0502040204020203" pitchFamily="34" charset="0"/>
              </a:defRPr>
            </a:lvl3pPr>
            <a:lvl4pPr marL="1200150" indent="-171450" defTabSz="685800">
              <a:lnSpc>
                <a:spcPct val="90000"/>
              </a:lnSpc>
              <a:spcBef>
                <a:spcPts val="375"/>
              </a:spcBef>
              <a:buClr>
                <a:srgbClr val="E95B2B"/>
              </a:buClr>
              <a:buFont typeface="Wingdings" panose="05000000000000000000" pitchFamily="2" charset="2"/>
              <a:buChar char="§"/>
              <a:defRPr sz="1300">
                <a:latin typeface="Segoe UI Light" panose="020B0502040204020203" pitchFamily="34" charset="0"/>
                <a:ea typeface="+mn-ea"/>
                <a:cs typeface="Segoe UI Light" panose="020B0502040204020203" pitchFamily="34" charset="0"/>
              </a:defRPr>
            </a:lvl4pPr>
            <a:lvl5pPr marL="1543050" indent="-171450" defTabSz="685800">
              <a:lnSpc>
                <a:spcPct val="90000"/>
              </a:lnSpc>
              <a:spcBef>
                <a:spcPts val="375"/>
              </a:spcBef>
              <a:buClr>
                <a:srgbClr val="E95B2B"/>
              </a:buClr>
              <a:buFont typeface="Wingdings" panose="05000000000000000000" pitchFamily="2" charset="2"/>
              <a:buChar char="§"/>
              <a:defRPr sz="1300">
                <a:latin typeface="Segoe UI Light" panose="020B0502040204020203" pitchFamily="34" charset="0"/>
                <a:ea typeface="+mn-ea"/>
                <a:cs typeface="Segoe UI Light" panose="020B0502040204020203" pitchFamily="34" charset="0"/>
              </a:defRPr>
            </a:lvl5pPr>
            <a:lvl6pPr marL="1885950" indent="-171450" defTabSz="685800">
              <a:lnSpc>
                <a:spcPct val="90000"/>
              </a:lnSpc>
              <a:spcBef>
                <a:spcPts val="375"/>
              </a:spcBef>
              <a:buFont typeface="Arial" panose="020B0604020202020204" pitchFamily="34" charset="0"/>
              <a:buChar char="•"/>
              <a:defRPr sz="1350">
                <a:latin typeface="+mn-lt"/>
                <a:ea typeface="+mn-ea"/>
              </a:defRPr>
            </a:lvl6pPr>
            <a:lvl7pPr marL="2228850" indent="-171450" defTabSz="685800">
              <a:lnSpc>
                <a:spcPct val="90000"/>
              </a:lnSpc>
              <a:spcBef>
                <a:spcPts val="375"/>
              </a:spcBef>
              <a:buFont typeface="Arial" panose="020B0604020202020204" pitchFamily="34" charset="0"/>
              <a:buChar char="•"/>
              <a:defRPr sz="1350">
                <a:latin typeface="+mn-lt"/>
                <a:ea typeface="+mn-ea"/>
              </a:defRPr>
            </a:lvl7pPr>
            <a:lvl8pPr marL="2571750" indent="-171450" defTabSz="685800">
              <a:lnSpc>
                <a:spcPct val="90000"/>
              </a:lnSpc>
              <a:spcBef>
                <a:spcPts val="375"/>
              </a:spcBef>
              <a:buFont typeface="Arial" panose="020B0604020202020204" pitchFamily="34" charset="0"/>
              <a:buChar char="•"/>
              <a:defRPr sz="1350">
                <a:latin typeface="+mn-lt"/>
                <a:ea typeface="+mn-ea"/>
              </a:defRPr>
            </a:lvl8pPr>
            <a:lvl9pPr marL="2914650" indent="-171450" defTabSz="685800">
              <a:lnSpc>
                <a:spcPct val="90000"/>
              </a:lnSpc>
              <a:spcBef>
                <a:spcPts val="375"/>
              </a:spcBef>
              <a:buFont typeface="Arial" panose="020B0604020202020204" pitchFamily="34" charset="0"/>
              <a:buChar char="•"/>
              <a:defRPr sz="1350">
                <a:latin typeface="+mn-lt"/>
                <a:ea typeface="+mn-ea"/>
              </a:defRPr>
            </a:lvl9pPr>
          </a:lstStyle>
          <a:p>
            <a:pPr marL="0" indent="0" defTabSz="914377" fontAlgn="base">
              <a:spcBef>
                <a:spcPct val="0"/>
              </a:spcBef>
              <a:spcAft>
                <a:spcPct val="0"/>
              </a:spcAft>
              <a:buClr>
                <a:srgbClr val="954F72"/>
              </a:buClr>
              <a:buNone/>
              <a:tabLst>
                <a:tab pos="880511" algn="l"/>
                <a:tab pos="1399082" algn="l"/>
                <a:tab pos="1900719" algn="l"/>
              </a:tabLst>
              <a:defRPr/>
            </a:pPr>
            <a:r>
              <a:rPr lang="de-DE" sz="1900" dirty="0">
                <a:solidFill>
                  <a:prstClr val="black"/>
                </a:solidFill>
                <a:latin typeface="Calibri" panose="020F0502020204030204" pitchFamily="34" charset="0"/>
              </a:rPr>
              <a:t>Countries &amp; Participants </a:t>
            </a:r>
          </a:p>
          <a:p>
            <a:pPr marL="380990" indent="-380990" defTabSz="914377" fontAlgn="base">
              <a:spcBef>
                <a:spcPct val="0"/>
              </a:spcBef>
              <a:spcAft>
                <a:spcPct val="0"/>
              </a:spcAft>
              <a:buClr>
                <a:srgbClr val="954F72"/>
              </a:buClr>
              <a:tabLst>
                <a:tab pos="880511" algn="l"/>
                <a:tab pos="1399082" algn="l"/>
                <a:tab pos="1900719" algn="l"/>
              </a:tabLst>
              <a:defRPr/>
            </a:pPr>
            <a:endParaRPr lang="de-DE" sz="1900" b="0" dirty="0">
              <a:solidFill>
                <a:prstClr val="black"/>
              </a:solidFill>
              <a:latin typeface="Calibri" panose="020F0502020204030204" pitchFamily="34" charset="0"/>
            </a:endParaRPr>
          </a:p>
          <a:p>
            <a:pPr marL="0" indent="0" defTabSz="914377" fontAlgn="base">
              <a:spcBef>
                <a:spcPct val="0"/>
              </a:spcBef>
              <a:spcAft>
                <a:spcPct val="0"/>
              </a:spcAft>
              <a:buClr>
                <a:srgbClr val="954F72"/>
              </a:buClr>
              <a:buNone/>
              <a:tabLst>
                <a:tab pos="880511" algn="l"/>
                <a:tab pos="1399082" algn="l"/>
                <a:tab pos="1900719" algn="l"/>
              </a:tabLst>
              <a:defRPr/>
            </a:pPr>
            <a:r>
              <a:rPr lang="de-DE" sz="1900" b="0" dirty="0">
                <a:solidFill>
                  <a:prstClr val="black"/>
                </a:solidFill>
                <a:latin typeface="Calibri" panose="020F0502020204030204" pitchFamily="34" charset="0"/>
              </a:rPr>
              <a:t>BE	MTA </a:t>
            </a:r>
          </a:p>
          <a:p>
            <a:pPr marL="0" indent="0" defTabSz="914377" fontAlgn="base">
              <a:spcBef>
                <a:spcPct val="0"/>
              </a:spcBef>
              <a:spcAft>
                <a:spcPct val="0"/>
              </a:spcAft>
              <a:buClr>
                <a:srgbClr val="954F72"/>
              </a:buClr>
              <a:buNone/>
              <a:tabLst>
                <a:tab pos="880511" algn="l"/>
                <a:tab pos="1399082" algn="l"/>
                <a:tab pos="1900719" algn="l"/>
              </a:tabLst>
              <a:defRPr/>
            </a:pPr>
            <a:r>
              <a:rPr lang="de-DE" sz="1900" b="0" dirty="0">
                <a:solidFill>
                  <a:prstClr val="black"/>
                </a:solidFill>
                <a:latin typeface="Calibri" panose="020F0502020204030204" pitchFamily="34" charset="0"/>
              </a:rPr>
              <a:t>PT	Card4B</a:t>
            </a:r>
          </a:p>
          <a:p>
            <a:pPr marL="0" indent="0" defTabSz="914377" fontAlgn="base">
              <a:spcBef>
                <a:spcPct val="0"/>
              </a:spcBef>
              <a:spcAft>
                <a:spcPct val="0"/>
              </a:spcAft>
              <a:buClr>
                <a:srgbClr val="954F72"/>
              </a:buClr>
              <a:buNone/>
              <a:tabLst>
                <a:tab pos="880511" algn="l"/>
                <a:tab pos="1399082" algn="l"/>
                <a:tab pos="1900719" algn="l"/>
              </a:tabLst>
              <a:defRPr/>
            </a:pPr>
            <a:r>
              <a:rPr lang="de-DE" sz="1900" b="0" dirty="0">
                <a:solidFill>
                  <a:prstClr val="black"/>
                </a:solidFill>
                <a:latin typeface="Calibri" panose="020F0502020204030204" pitchFamily="34" charset="0"/>
              </a:rPr>
              <a:t>FR	</a:t>
            </a:r>
            <a:r>
              <a:rPr lang="de-DE" sz="1900" b="0" dirty="0" err="1">
                <a:solidFill>
                  <a:prstClr val="black"/>
                </a:solidFill>
                <a:latin typeface="Calibri" panose="020F0502020204030204" pitchFamily="34" charset="0"/>
              </a:rPr>
              <a:t>Digimobee</a:t>
            </a:r>
            <a:endParaRPr lang="de-DE" sz="1900" b="0" dirty="0">
              <a:solidFill>
                <a:prstClr val="black"/>
              </a:solidFill>
              <a:latin typeface="Calibri" panose="020F0502020204030204" pitchFamily="34" charset="0"/>
            </a:endParaRPr>
          </a:p>
          <a:p>
            <a:pPr marL="0" indent="0" defTabSz="914377" fontAlgn="base">
              <a:spcBef>
                <a:spcPct val="0"/>
              </a:spcBef>
              <a:spcAft>
                <a:spcPct val="0"/>
              </a:spcAft>
              <a:buClr>
                <a:srgbClr val="954F72"/>
              </a:buClr>
              <a:buNone/>
              <a:tabLst>
                <a:tab pos="880511" algn="l"/>
                <a:tab pos="1399082" algn="l"/>
                <a:tab pos="1900719" algn="l"/>
              </a:tabLst>
              <a:defRPr/>
            </a:pPr>
            <a:r>
              <a:rPr lang="de-DE" sz="1900" b="0" dirty="0">
                <a:solidFill>
                  <a:prstClr val="black"/>
                </a:solidFill>
                <a:latin typeface="Calibri" panose="020F0502020204030204" pitchFamily="34" charset="0"/>
              </a:rPr>
              <a:t>DE	DB Systel </a:t>
            </a:r>
          </a:p>
          <a:p>
            <a:pPr marL="0" indent="0" defTabSz="914377" fontAlgn="base">
              <a:spcBef>
                <a:spcPct val="0"/>
              </a:spcBef>
              <a:spcAft>
                <a:spcPct val="0"/>
              </a:spcAft>
              <a:buClr>
                <a:srgbClr val="954F72"/>
              </a:buClr>
              <a:buNone/>
              <a:tabLst>
                <a:tab pos="880511" algn="l"/>
                <a:tab pos="1399082" algn="l"/>
                <a:tab pos="1900719" algn="l"/>
              </a:tabLst>
              <a:defRPr/>
            </a:pPr>
            <a:r>
              <a:rPr lang="de-DE" sz="1900" b="0" dirty="0">
                <a:solidFill>
                  <a:prstClr val="black"/>
                </a:solidFill>
                <a:latin typeface="Calibri" panose="020F0502020204030204" pitchFamily="34" charset="0"/>
              </a:rPr>
              <a:t>NL	</a:t>
            </a:r>
            <a:r>
              <a:rPr lang="de-DE" sz="1900" b="0" dirty="0" err="1">
                <a:solidFill>
                  <a:prstClr val="black"/>
                </a:solidFill>
                <a:latin typeface="Calibri" panose="020F0502020204030204" pitchFamily="34" charset="0"/>
              </a:rPr>
              <a:t>Ximedes</a:t>
            </a:r>
            <a:endParaRPr lang="de-DE" sz="1900" b="0" dirty="0">
              <a:solidFill>
                <a:prstClr val="black"/>
              </a:solidFill>
              <a:latin typeface="Calibri" panose="020F0502020204030204" pitchFamily="34" charset="0"/>
            </a:endParaRPr>
          </a:p>
        </p:txBody>
      </p:sp>
      <p:pic>
        <p:nvPicPr>
          <p:cNvPr id="10" name="Grafik 53">
            <a:extLst>
              <a:ext uri="{FF2B5EF4-FFF2-40B4-BE49-F238E27FC236}">
                <a16:creationId xmlns:a16="http://schemas.microsoft.com/office/drawing/2014/main" xmlns="" id="{6432908E-C53C-4A9E-8610-51007DEC0A8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67606" y="4542469"/>
            <a:ext cx="1341967" cy="146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397871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3958EF1C-97F7-4B18-B38E-E05BE57DA997}"/>
              </a:ext>
            </a:extLst>
          </p:cNvPr>
          <p:cNvSpPr>
            <a:spLocks noGrp="1"/>
          </p:cNvSpPr>
          <p:nvPr>
            <p:ph type="title"/>
          </p:nvPr>
        </p:nvSpPr>
        <p:spPr>
          <a:xfrm>
            <a:off x="838200" y="183224"/>
            <a:ext cx="10515600" cy="1325563"/>
          </a:xfrm>
        </p:spPr>
        <p:txBody>
          <a:bodyPr vert="horz" lIns="121904" tIns="60958" rIns="121904" bIns="60958" rtlCol="0" anchor="ctr">
            <a:noAutofit/>
          </a:bodyPr>
          <a:lstStyle/>
          <a:p>
            <a:pPr fontAlgn="base">
              <a:spcBef>
                <a:spcPts val="1000"/>
              </a:spcBef>
              <a:spcAft>
                <a:spcPct val="0"/>
              </a:spcAft>
              <a:buFont typeface="Arial" panose="020B0604020202020204" pitchFamily="34" charset="0"/>
            </a:pPr>
            <a:r>
              <a:rPr lang="de-DE" sz="4800" cap="small" dirty="0">
                <a:solidFill>
                  <a:srgbClr val="E95B2B"/>
                </a:solidFill>
                <a:latin typeface="+mn-lt"/>
                <a:ea typeface="+mn-ea"/>
                <a:cs typeface="+mn-cs"/>
              </a:rPr>
              <a:t>Traveller Approach </a:t>
            </a:r>
          </a:p>
        </p:txBody>
      </p:sp>
      <p:pic>
        <p:nvPicPr>
          <p:cNvPr id="9" name="pQteM4VwVhg">
            <a:hlinkClick r:id="" action="ppaction://media"/>
          </p:cNvPr>
          <p:cNvPicPr>
            <a:picLocks noRot="1" noChangeAspect="1"/>
          </p:cNvPicPr>
          <p:nvPr>
            <a:videoFile r:link="rId2"/>
          </p:nvPr>
        </p:nvPicPr>
        <p:blipFill>
          <a:blip r:embed="rId4"/>
          <a:stretch>
            <a:fillRect/>
          </a:stretch>
        </p:blipFill>
        <p:spPr>
          <a:xfrm>
            <a:off x="1583499" y="1575814"/>
            <a:ext cx="8832981" cy="4472229"/>
          </a:xfrm>
          <a:prstGeom prst="rect">
            <a:avLst/>
          </a:prstGeom>
        </p:spPr>
      </p:pic>
    </p:spTree>
    <p:custDataLst>
      <p:tags r:id="rId1"/>
    </p:custDataLst>
    <p:extLst>
      <p:ext uri="{BB962C8B-B14F-4D97-AF65-F5344CB8AC3E}">
        <p14:creationId xmlns:p14="http://schemas.microsoft.com/office/powerpoint/2010/main" val="2676860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15413" y="164637"/>
            <a:ext cx="10515600" cy="1325563"/>
          </a:xfrm>
        </p:spPr>
        <p:txBody>
          <a:bodyPr vert="horz" lIns="121904" tIns="60958" rIns="121904" bIns="60958" rtlCol="0" anchor="ctr">
            <a:noAutofit/>
          </a:bodyPr>
          <a:lstStyle/>
          <a:p>
            <a:pPr fontAlgn="base">
              <a:spcBef>
                <a:spcPts val="1000"/>
              </a:spcBef>
              <a:spcAft>
                <a:spcPct val="0"/>
              </a:spcAft>
              <a:buFont typeface="Arial" panose="020B0604020202020204" pitchFamily="34" charset="0"/>
            </a:pPr>
            <a:r>
              <a:rPr lang="pt-PT" sz="4800" cap="small" dirty="0">
                <a:solidFill>
                  <a:srgbClr val="E95B2B"/>
                </a:solidFill>
                <a:latin typeface="+mn-lt"/>
                <a:ea typeface="+mn-ea"/>
                <a:cs typeface="+mn-cs"/>
              </a:rPr>
              <a:t>The Challange MASAI wants to solve</a:t>
            </a:r>
            <a:endParaRPr lang="en-GB" sz="4800" cap="small" dirty="0">
              <a:solidFill>
                <a:srgbClr val="E95B2B"/>
              </a:solidFill>
              <a:latin typeface="+mn-lt"/>
              <a:ea typeface="+mn-ea"/>
              <a:cs typeface="+mn-cs"/>
            </a:endParaRPr>
          </a:p>
        </p:txBody>
      </p:sp>
      <p:pic>
        <p:nvPicPr>
          <p:cNvPr id="160" name="Grafik 56">
            <a:extLst>
              <a:ext uri="{FF2B5EF4-FFF2-40B4-BE49-F238E27FC236}">
                <a16:creationId xmlns:a16="http://schemas.microsoft.com/office/drawing/2014/main" xmlns="" id="{D2A7201F-2014-47AD-91F1-6553C82617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9563" y="1708567"/>
            <a:ext cx="2409624" cy="2518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 name="Rechteck 6">
            <a:extLst>
              <a:ext uri="{FF2B5EF4-FFF2-40B4-BE49-F238E27FC236}">
                <a16:creationId xmlns:a16="http://schemas.microsoft.com/office/drawing/2014/main" xmlns="" id="{5F65589D-D4FB-4A6B-84A2-A12C1F30502F}"/>
              </a:ext>
            </a:extLst>
          </p:cNvPr>
          <p:cNvSpPr/>
          <p:nvPr/>
        </p:nvSpPr>
        <p:spPr bwMode="auto">
          <a:xfrm rot="16200000">
            <a:off x="814598" y="2887761"/>
            <a:ext cx="2075132" cy="392332"/>
          </a:xfrm>
          <a:prstGeom prst="rect">
            <a:avLst/>
          </a:prstGeom>
          <a:solidFill>
            <a:srgbClr val="FF0000"/>
          </a:solidFill>
          <a:ln w="9525" cap="flat" cmpd="sng" algn="ctr">
            <a:solidFill>
              <a:schemeClr val="bg1"/>
            </a:solidFill>
            <a:prstDash val="solid"/>
            <a:round/>
            <a:headEnd type="none" w="med" len="med"/>
            <a:tailEnd type="none" w="med" len="med"/>
          </a:ln>
          <a:effectLst/>
          <a:extLst/>
        </p:spPr>
        <p:txBody>
          <a:bodyPr lIns="71998" tIns="71998" rIns="71998" bIns="71998" anchor="ctr"/>
          <a:lstStyle/>
          <a:p>
            <a:pPr algn="ctr" defTabSz="914377" eaLnBrk="0" fontAlgn="base" hangingPunct="0">
              <a:spcBef>
                <a:spcPct val="0"/>
              </a:spcBef>
              <a:spcAft>
                <a:spcPct val="0"/>
              </a:spcAft>
              <a:defRPr/>
            </a:pPr>
            <a:r>
              <a:rPr lang="de-DE" sz="2100" dirty="0">
                <a:solidFill>
                  <a:prstClr val="white"/>
                </a:solidFill>
                <a:latin typeface="Calibri" panose="020F0502020204030204" pitchFamily="34" charset="0"/>
                <a:ea typeface="ＭＳ Ｐゴシック" panose="020B0600070205080204" pitchFamily="34" charset="-128"/>
              </a:rPr>
              <a:t>…</a:t>
            </a:r>
            <a:r>
              <a:rPr lang="de-DE" sz="2100" dirty="0" err="1">
                <a:solidFill>
                  <a:prstClr val="white"/>
                </a:solidFill>
                <a:latin typeface="Calibri" panose="020F0502020204030204" pitchFamily="34" charset="0"/>
                <a:ea typeface="ＭＳ Ｐゴシック" panose="020B0600070205080204" pitchFamily="34" charset="-128"/>
              </a:rPr>
              <a:t>personalisation</a:t>
            </a:r>
            <a:endParaRPr lang="de-DE" sz="2100" dirty="0">
              <a:solidFill>
                <a:prstClr val="white"/>
              </a:solidFill>
              <a:latin typeface="Calibri" panose="020F0502020204030204" pitchFamily="34" charset="0"/>
              <a:ea typeface="ＭＳ Ｐゴシック" panose="020B0600070205080204" pitchFamily="34" charset="-128"/>
            </a:endParaRPr>
          </a:p>
        </p:txBody>
      </p:sp>
      <p:sp>
        <p:nvSpPr>
          <p:cNvPr id="162" name="Rechteck 24">
            <a:extLst>
              <a:ext uri="{FF2B5EF4-FFF2-40B4-BE49-F238E27FC236}">
                <a16:creationId xmlns:a16="http://schemas.microsoft.com/office/drawing/2014/main" xmlns="" id="{7928F2F2-3B4C-4A22-AD6A-9D7E0651DF66}"/>
              </a:ext>
            </a:extLst>
          </p:cNvPr>
          <p:cNvSpPr/>
          <p:nvPr/>
        </p:nvSpPr>
        <p:spPr bwMode="auto">
          <a:xfrm rot="16200000">
            <a:off x="5294453" y="2753269"/>
            <a:ext cx="1845724" cy="387771"/>
          </a:xfrm>
          <a:prstGeom prst="rect">
            <a:avLst/>
          </a:prstGeom>
          <a:solidFill>
            <a:srgbClr val="FF0000"/>
          </a:solidFill>
          <a:ln w="9525" cap="flat" cmpd="sng" algn="ctr">
            <a:solidFill>
              <a:schemeClr val="bg1"/>
            </a:solidFill>
            <a:prstDash val="solid"/>
            <a:round/>
            <a:headEnd type="none" w="med" len="med"/>
            <a:tailEnd type="none" w="med" len="med"/>
          </a:ln>
          <a:effectLst/>
          <a:extLst/>
        </p:spPr>
        <p:txBody>
          <a:bodyPr lIns="71998" tIns="71998" rIns="71998" bIns="71998" anchor="ctr"/>
          <a:lstStyle/>
          <a:p>
            <a:pPr algn="ctr" defTabSz="914377" eaLnBrk="0" fontAlgn="base" hangingPunct="0">
              <a:spcBef>
                <a:spcPct val="0"/>
              </a:spcBef>
              <a:spcAft>
                <a:spcPct val="0"/>
              </a:spcAft>
              <a:defRPr/>
            </a:pPr>
            <a:r>
              <a:rPr lang="de-DE" sz="2100" dirty="0">
                <a:solidFill>
                  <a:prstClr val="white"/>
                </a:solidFill>
                <a:latin typeface="Calibri" panose="020F0502020204030204" pitchFamily="34" charset="0"/>
                <a:ea typeface="ＭＳ Ｐゴシック" panose="020B0600070205080204" pitchFamily="34" charset="-128"/>
              </a:rPr>
              <a:t>…</a:t>
            </a:r>
            <a:r>
              <a:rPr lang="de-DE" sz="2100" dirty="0" err="1">
                <a:solidFill>
                  <a:prstClr val="white"/>
                </a:solidFill>
                <a:latin typeface="Calibri" panose="020F0502020204030204" pitchFamily="34" charset="0"/>
                <a:ea typeface="ＭＳ Ｐゴシック" panose="020B0600070205080204" pitchFamily="34" charset="-128"/>
              </a:rPr>
              <a:t>average</a:t>
            </a:r>
            <a:r>
              <a:rPr lang="de-DE" sz="2100" dirty="0">
                <a:solidFill>
                  <a:prstClr val="white"/>
                </a:solidFill>
                <a:latin typeface="Calibri" panose="020F0502020204030204" pitchFamily="34" charset="0"/>
                <a:ea typeface="ＭＳ Ｐゴシック" panose="020B0600070205080204" pitchFamily="34" charset="-128"/>
              </a:rPr>
              <a:t> </a:t>
            </a:r>
            <a:r>
              <a:rPr lang="de-DE" sz="2100" dirty="0" err="1">
                <a:solidFill>
                  <a:prstClr val="white"/>
                </a:solidFill>
                <a:latin typeface="Calibri" panose="020F0502020204030204" pitchFamily="34" charset="0"/>
                <a:ea typeface="ＭＳ Ｐゴシック" panose="020B0600070205080204" pitchFamily="34" charset="-128"/>
              </a:rPr>
              <a:t>mess</a:t>
            </a:r>
            <a:endParaRPr lang="de-DE" sz="2100" dirty="0">
              <a:solidFill>
                <a:prstClr val="white"/>
              </a:solidFill>
              <a:latin typeface="Calibri" panose="020F0502020204030204" pitchFamily="34" charset="0"/>
              <a:ea typeface="ＭＳ Ｐゴシック" panose="020B0600070205080204" pitchFamily="34" charset="-128"/>
            </a:endParaRPr>
          </a:p>
        </p:txBody>
      </p:sp>
      <p:pic>
        <p:nvPicPr>
          <p:cNvPr id="163" name="Grafik 7">
            <a:extLst>
              <a:ext uri="{FF2B5EF4-FFF2-40B4-BE49-F238E27FC236}">
                <a16:creationId xmlns:a16="http://schemas.microsoft.com/office/drawing/2014/main" xmlns="" id="{364484AF-AE26-4DD7-A53D-E7DEAD7828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65236" y="1732446"/>
            <a:ext cx="2737101" cy="2560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 name="Titel 2">
            <a:extLst>
              <a:ext uri="{FF2B5EF4-FFF2-40B4-BE49-F238E27FC236}">
                <a16:creationId xmlns:a16="http://schemas.microsoft.com/office/drawing/2014/main" xmlns="" id="{0FF5FB02-CF7A-4759-9941-E7412AD615A1}"/>
              </a:ext>
            </a:extLst>
          </p:cNvPr>
          <p:cNvSpPr txBox="1">
            <a:spLocks/>
          </p:cNvSpPr>
          <p:nvPr/>
        </p:nvSpPr>
        <p:spPr bwMode="auto">
          <a:xfrm>
            <a:off x="599729" y="4372813"/>
            <a:ext cx="10992543" cy="575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8" tIns="45719" rIns="91438" bIns="45719"/>
          <a:lstStyle>
            <a:lvl1pPr algn="l" rtl="0" eaLnBrk="0" fontAlgn="base" hangingPunct="0">
              <a:spcBef>
                <a:spcPct val="0"/>
              </a:spcBef>
              <a:spcAft>
                <a:spcPct val="0"/>
              </a:spcAft>
              <a:defRPr lang="fr-FR" sz="3032" b="1" cap="small" baseline="0">
                <a:solidFill>
                  <a:srgbClr val="E95B2B"/>
                </a:solidFill>
                <a:latin typeface="+mn-lt"/>
                <a:ea typeface="+mn-ea"/>
                <a:cs typeface="+mn-cs"/>
              </a:defRPr>
            </a:lvl1pPr>
            <a:lvl2pPr algn="l" rtl="0" eaLnBrk="0" fontAlgn="base" hangingPunct="0">
              <a:spcBef>
                <a:spcPct val="0"/>
              </a:spcBef>
              <a:spcAft>
                <a:spcPct val="0"/>
              </a:spcAft>
              <a:defRPr sz="2000" b="1">
                <a:solidFill>
                  <a:schemeClr val="tx2"/>
                </a:solidFill>
                <a:latin typeface="DB Office" pitchFamily="34" charset="0"/>
              </a:defRPr>
            </a:lvl2pPr>
            <a:lvl3pPr algn="l" rtl="0" eaLnBrk="0" fontAlgn="base" hangingPunct="0">
              <a:spcBef>
                <a:spcPct val="0"/>
              </a:spcBef>
              <a:spcAft>
                <a:spcPct val="0"/>
              </a:spcAft>
              <a:defRPr sz="2000" b="1">
                <a:solidFill>
                  <a:schemeClr val="tx2"/>
                </a:solidFill>
                <a:latin typeface="DB Office" pitchFamily="34" charset="0"/>
              </a:defRPr>
            </a:lvl3pPr>
            <a:lvl4pPr algn="l" rtl="0" eaLnBrk="0" fontAlgn="base" hangingPunct="0">
              <a:spcBef>
                <a:spcPct val="0"/>
              </a:spcBef>
              <a:spcAft>
                <a:spcPct val="0"/>
              </a:spcAft>
              <a:defRPr sz="2000" b="1">
                <a:solidFill>
                  <a:schemeClr val="tx2"/>
                </a:solidFill>
                <a:latin typeface="DB Office" pitchFamily="34" charset="0"/>
              </a:defRPr>
            </a:lvl4pPr>
            <a:lvl5pPr algn="l" rtl="0" eaLnBrk="0" fontAlgn="base" hangingPunct="0">
              <a:spcBef>
                <a:spcPct val="0"/>
              </a:spcBef>
              <a:spcAft>
                <a:spcPct val="0"/>
              </a:spcAft>
              <a:defRPr sz="2000" b="1">
                <a:solidFill>
                  <a:schemeClr val="tx2"/>
                </a:solidFill>
                <a:latin typeface="DB Office" pitchFamily="34" charset="0"/>
              </a:defRPr>
            </a:lvl5pPr>
            <a:lvl6pPr marL="457200" algn="l" rtl="0" eaLnBrk="0" fontAlgn="base" hangingPunct="0">
              <a:spcBef>
                <a:spcPct val="0"/>
              </a:spcBef>
              <a:spcAft>
                <a:spcPct val="0"/>
              </a:spcAft>
              <a:defRPr sz="2000" b="1">
                <a:solidFill>
                  <a:schemeClr val="tx2"/>
                </a:solidFill>
                <a:latin typeface="DB Office" pitchFamily="34" charset="0"/>
              </a:defRPr>
            </a:lvl6pPr>
            <a:lvl7pPr marL="914400" algn="l" rtl="0" eaLnBrk="0" fontAlgn="base" hangingPunct="0">
              <a:spcBef>
                <a:spcPct val="0"/>
              </a:spcBef>
              <a:spcAft>
                <a:spcPct val="0"/>
              </a:spcAft>
              <a:defRPr sz="2000" b="1">
                <a:solidFill>
                  <a:schemeClr val="tx2"/>
                </a:solidFill>
                <a:latin typeface="DB Office" pitchFamily="34" charset="0"/>
              </a:defRPr>
            </a:lvl7pPr>
            <a:lvl8pPr marL="1371600" algn="l" rtl="0" eaLnBrk="0" fontAlgn="base" hangingPunct="0">
              <a:spcBef>
                <a:spcPct val="0"/>
              </a:spcBef>
              <a:spcAft>
                <a:spcPct val="0"/>
              </a:spcAft>
              <a:defRPr sz="2000" b="1">
                <a:solidFill>
                  <a:schemeClr val="tx2"/>
                </a:solidFill>
                <a:latin typeface="DB Office" pitchFamily="34" charset="0"/>
              </a:defRPr>
            </a:lvl8pPr>
            <a:lvl9pPr marL="1828800" algn="l" rtl="0" eaLnBrk="0" fontAlgn="base" hangingPunct="0">
              <a:spcBef>
                <a:spcPct val="0"/>
              </a:spcBef>
              <a:spcAft>
                <a:spcPct val="0"/>
              </a:spcAft>
              <a:defRPr sz="2000" b="1">
                <a:solidFill>
                  <a:schemeClr val="tx2"/>
                </a:solidFill>
                <a:latin typeface="DB Office" pitchFamily="34" charset="0"/>
              </a:defRPr>
            </a:lvl9pPr>
          </a:lstStyle>
          <a:p>
            <a:pPr defTabSz="1219170">
              <a:defRPr/>
            </a:pPr>
            <a:r>
              <a:rPr lang="en-GB" sz="1900" kern="0" dirty="0">
                <a:solidFill>
                  <a:prstClr val="black"/>
                </a:solidFill>
                <a:latin typeface="Calibri" panose="020F0502020204030204" pitchFamily="34" charset="0"/>
              </a:rPr>
              <a:t>MASAI </a:t>
            </a:r>
            <a:r>
              <a:rPr lang="en-GB" sz="1900" b="0" kern="0" cap="none" dirty="0">
                <a:solidFill>
                  <a:prstClr val="black"/>
                </a:solidFill>
                <a:latin typeface="Calibri" panose="020F0502020204030204" pitchFamily="34" charset="0"/>
              </a:rPr>
              <a:t>supports the</a:t>
            </a:r>
            <a:r>
              <a:rPr lang="en-GB" sz="1900" b="0" kern="0" dirty="0">
                <a:solidFill>
                  <a:prstClr val="black"/>
                </a:solidFill>
                <a:latin typeface="Calibri" panose="020F0502020204030204" pitchFamily="34" charset="0"/>
              </a:rPr>
              <a:t> </a:t>
            </a:r>
            <a:r>
              <a:rPr lang="en-GB" sz="2100" kern="0" dirty="0">
                <a:solidFill>
                  <a:srgbClr val="C00000"/>
                </a:solidFill>
                <a:latin typeface="Calibri" panose="020F0502020204030204" pitchFamily="34" charset="0"/>
              </a:rPr>
              <a:t>Travel industry </a:t>
            </a:r>
            <a:r>
              <a:rPr lang="en-GB" sz="1900" b="0" kern="0" cap="none" dirty="0">
                <a:solidFill>
                  <a:prstClr val="black"/>
                </a:solidFill>
                <a:latin typeface="Calibri" panose="020F0502020204030204" pitchFamily="34" charset="0"/>
              </a:rPr>
              <a:t>to overcome </a:t>
            </a:r>
            <a:r>
              <a:rPr lang="en-GB" sz="1900" kern="0" dirty="0">
                <a:solidFill>
                  <a:prstClr val="black"/>
                </a:solidFill>
                <a:latin typeface="Calibri" panose="020F0502020204030204" pitchFamily="34" charset="0"/>
              </a:rPr>
              <a:t>Today’s</a:t>
            </a:r>
            <a:r>
              <a:rPr lang="en-US" sz="1900" b="0" kern="0" dirty="0">
                <a:solidFill>
                  <a:prstClr val="black"/>
                </a:solidFill>
                <a:latin typeface="Calibri" panose="020F0502020204030204" pitchFamily="34" charset="0"/>
              </a:rPr>
              <a:t> </a:t>
            </a:r>
            <a:r>
              <a:rPr lang="en-US" sz="1900" b="0" kern="0" cap="none" dirty="0">
                <a:solidFill>
                  <a:prstClr val="black"/>
                </a:solidFill>
                <a:latin typeface="Calibri" panose="020F0502020204030204" pitchFamily="34" charset="0"/>
              </a:rPr>
              <a:t>unconnected information in dispersed applications, building an </a:t>
            </a:r>
            <a:r>
              <a:rPr lang="en-US" sz="1900" kern="0" cap="none" dirty="0">
                <a:solidFill>
                  <a:srgbClr val="C00000"/>
                </a:solidFill>
                <a:latin typeface="Calibri" panose="020F0502020204030204" pitchFamily="34" charset="0"/>
              </a:rPr>
              <a:t>open ecosystem</a:t>
            </a:r>
            <a:r>
              <a:rPr lang="en-US" sz="1900" b="0" kern="0" cap="none" dirty="0">
                <a:solidFill>
                  <a:prstClr val="black"/>
                </a:solidFill>
                <a:latin typeface="Calibri" panose="020F0502020204030204" pitchFamily="34" charset="0"/>
              </a:rPr>
              <a:t>…</a:t>
            </a:r>
            <a:endParaRPr lang="en-GB" sz="1900" b="0" kern="0" cap="none" dirty="0">
              <a:solidFill>
                <a:prstClr val="black"/>
              </a:solidFill>
              <a:latin typeface="Calibri" panose="020F0502020204030204" pitchFamily="34" charset="0"/>
            </a:endParaRPr>
          </a:p>
        </p:txBody>
      </p:sp>
      <p:sp>
        <p:nvSpPr>
          <p:cNvPr id="165" name="Titel 2">
            <a:extLst>
              <a:ext uri="{FF2B5EF4-FFF2-40B4-BE49-F238E27FC236}">
                <a16:creationId xmlns:a16="http://schemas.microsoft.com/office/drawing/2014/main" xmlns="" id="{E36593F2-E5C0-456D-9EA9-9B97456640B2}"/>
              </a:ext>
            </a:extLst>
          </p:cNvPr>
          <p:cNvSpPr txBox="1">
            <a:spLocks/>
          </p:cNvSpPr>
          <p:nvPr/>
        </p:nvSpPr>
        <p:spPr bwMode="auto">
          <a:xfrm>
            <a:off x="621093" y="5020962"/>
            <a:ext cx="9924261" cy="575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8" tIns="45719" rIns="91438" bIns="45719"/>
          <a:lstStyle>
            <a:lvl1pPr algn="l" rtl="0" eaLnBrk="0" fontAlgn="base" hangingPunct="0">
              <a:spcBef>
                <a:spcPct val="0"/>
              </a:spcBef>
              <a:spcAft>
                <a:spcPct val="0"/>
              </a:spcAft>
              <a:defRPr lang="fr-FR" sz="3032" b="1" cap="small" baseline="0">
                <a:solidFill>
                  <a:srgbClr val="E95B2B"/>
                </a:solidFill>
                <a:latin typeface="+mn-lt"/>
                <a:ea typeface="+mn-ea"/>
                <a:cs typeface="+mn-cs"/>
              </a:defRPr>
            </a:lvl1pPr>
            <a:lvl2pPr algn="l" rtl="0" eaLnBrk="0" fontAlgn="base" hangingPunct="0">
              <a:spcBef>
                <a:spcPct val="0"/>
              </a:spcBef>
              <a:spcAft>
                <a:spcPct val="0"/>
              </a:spcAft>
              <a:defRPr sz="2000" b="1">
                <a:solidFill>
                  <a:schemeClr val="tx2"/>
                </a:solidFill>
                <a:latin typeface="DB Office" pitchFamily="34" charset="0"/>
              </a:defRPr>
            </a:lvl2pPr>
            <a:lvl3pPr algn="l" rtl="0" eaLnBrk="0" fontAlgn="base" hangingPunct="0">
              <a:spcBef>
                <a:spcPct val="0"/>
              </a:spcBef>
              <a:spcAft>
                <a:spcPct val="0"/>
              </a:spcAft>
              <a:defRPr sz="2000" b="1">
                <a:solidFill>
                  <a:schemeClr val="tx2"/>
                </a:solidFill>
                <a:latin typeface="DB Office" pitchFamily="34" charset="0"/>
              </a:defRPr>
            </a:lvl3pPr>
            <a:lvl4pPr algn="l" rtl="0" eaLnBrk="0" fontAlgn="base" hangingPunct="0">
              <a:spcBef>
                <a:spcPct val="0"/>
              </a:spcBef>
              <a:spcAft>
                <a:spcPct val="0"/>
              </a:spcAft>
              <a:defRPr sz="2000" b="1">
                <a:solidFill>
                  <a:schemeClr val="tx2"/>
                </a:solidFill>
                <a:latin typeface="DB Office" pitchFamily="34" charset="0"/>
              </a:defRPr>
            </a:lvl4pPr>
            <a:lvl5pPr algn="l" rtl="0" eaLnBrk="0" fontAlgn="base" hangingPunct="0">
              <a:spcBef>
                <a:spcPct val="0"/>
              </a:spcBef>
              <a:spcAft>
                <a:spcPct val="0"/>
              </a:spcAft>
              <a:defRPr sz="2000" b="1">
                <a:solidFill>
                  <a:schemeClr val="tx2"/>
                </a:solidFill>
                <a:latin typeface="DB Office" pitchFamily="34" charset="0"/>
              </a:defRPr>
            </a:lvl5pPr>
            <a:lvl6pPr marL="457200" algn="l" rtl="0" eaLnBrk="0" fontAlgn="base" hangingPunct="0">
              <a:spcBef>
                <a:spcPct val="0"/>
              </a:spcBef>
              <a:spcAft>
                <a:spcPct val="0"/>
              </a:spcAft>
              <a:defRPr sz="2000" b="1">
                <a:solidFill>
                  <a:schemeClr val="tx2"/>
                </a:solidFill>
                <a:latin typeface="DB Office" pitchFamily="34" charset="0"/>
              </a:defRPr>
            </a:lvl6pPr>
            <a:lvl7pPr marL="914400" algn="l" rtl="0" eaLnBrk="0" fontAlgn="base" hangingPunct="0">
              <a:spcBef>
                <a:spcPct val="0"/>
              </a:spcBef>
              <a:spcAft>
                <a:spcPct val="0"/>
              </a:spcAft>
              <a:defRPr sz="2000" b="1">
                <a:solidFill>
                  <a:schemeClr val="tx2"/>
                </a:solidFill>
                <a:latin typeface="DB Office" pitchFamily="34" charset="0"/>
              </a:defRPr>
            </a:lvl7pPr>
            <a:lvl8pPr marL="1371600" algn="l" rtl="0" eaLnBrk="0" fontAlgn="base" hangingPunct="0">
              <a:spcBef>
                <a:spcPct val="0"/>
              </a:spcBef>
              <a:spcAft>
                <a:spcPct val="0"/>
              </a:spcAft>
              <a:defRPr sz="2000" b="1">
                <a:solidFill>
                  <a:schemeClr val="tx2"/>
                </a:solidFill>
                <a:latin typeface="DB Office" pitchFamily="34" charset="0"/>
              </a:defRPr>
            </a:lvl8pPr>
            <a:lvl9pPr marL="1828800" algn="l" rtl="0" eaLnBrk="0" fontAlgn="base" hangingPunct="0">
              <a:spcBef>
                <a:spcPct val="0"/>
              </a:spcBef>
              <a:spcAft>
                <a:spcPct val="0"/>
              </a:spcAft>
              <a:defRPr sz="2000" b="1">
                <a:solidFill>
                  <a:schemeClr val="tx2"/>
                </a:solidFill>
                <a:latin typeface="DB Office" pitchFamily="34" charset="0"/>
              </a:defRPr>
            </a:lvl9pPr>
          </a:lstStyle>
          <a:p>
            <a:pPr defTabSz="1219170">
              <a:defRPr/>
            </a:pPr>
            <a:r>
              <a:rPr lang="en-GB" sz="1900" kern="0" dirty="0">
                <a:solidFill>
                  <a:prstClr val="black"/>
                </a:solidFill>
                <a:latin typeface="Calibri" panose="020F0502020204030204" pitchFamily="34" charset="0"/>
              </a:rPr>
              <a:t>… </a:t>
            </a:r>
            <a:r>
              <a:rPr lang="en-GB" sz="1900" b="0" kern="0" cap="none" dirty="0">
                <a:solidFill>
                  <a:prstClr val="black"/>
                </a:solidFill>
                <a:latin typeface="Calibri" panose="020F0502020204030204" pitchFamily="34" charset="0"/>
              </a:rPr>
              <a:t>to enable a</a:t>
            </a:r>
            <a:r>
              <a:rPr lang="en-GB" sz="1900" kern="0" cap="none" dirty="0">
                <a:solidFill>
                  <a:prstClr val="black"/>
                </a:solidFill>
                <a:latin typeface="Calibri" panose="020F0502020204030204" pitchFamily="34" charset="0"/>
              </a:rPr>
              <a:t> </a:t>
            </a:r>
            <a:r>
              <a:rPr lang="en-GB" sz="2100" kern="0" dirty="0">
                <a:solidFill>
                  <a:srgbClr val="C00000"/>
                </a:solidFill>
                <a:latin typeface="Calibri" panose="020F0502020204030204" pitchFamily="34" charset="0"/>
              </a:rPr>
              <a:t>Seamless </a:t>
            </a:r>
            <a:r>
              <a:rPr lang="en-GB" sz="1900" b="0" kern="0" cap="none" dirty="0">
                <a:solidFill>
                  <a:prstClr val="black"/>
                </a:solidFill>
                <a:latin typeface="Calibri" panose="020F0502020204030204" pitchFamily="34" charset="0"/>
              </a:rPr>
              <a:t>door to door </a:t>
            </a:r>
            <a:r>
              <a:rPr lang="en-GB" sz="2100" kern="0" dirty="0">
                <a:solidFill>
                  <a:srgbClr val="C00000"/>
                </a:solidFill>
                <a:latin typeface="Calibri" panose="020F0502020204030204" pitchFamily="34" charset="0"/>
              </a:rPr>
              <a:t>Travel Experience</a:t>
            </a:r>
            <a:r>
              <a:rPr lang="en-GB" sz="1900" kern="0" dirty="0">
                <a:solidFill>
                  <a:prstClr val="black"/>
                </a:solidFill>
                <a:latin typeface="Calibri" panose="020F0502020204030204" pitchFamily="34" charset="0"/>
              </a:rPr>
              <a:t>,</a:t>
            </a:r>
            <a:r>
              <a:rPr lang="en-GB" sz="1900" b="0" kern="0" dirty="0">
                <a:solidFill>
                  <a:prstClr val="black"/>
                </a:solidFill>
                <a:latin typeface="Calibri" panose="020F0502020204030204" pitchFamily="34" charset="0"/>
              </a:rPr>
              <a:t> </a:t>
            </a:r>
            <a:r>
              <a:rPr lang="en-GB" sz="1900" b="0" kern="0" cap="none" dirty="0">
                <a:solidFill>
                  <a:prstClr val="black"/>
                </a:solidFill>
                <a:latin typeface="Calibri" panose="020F0502020204030204" pitchFamily="34" charset="0"/>
              </a:rPr>
              <a:t>from </a:t>
            </a:r>
            <a:r>
              <a:rPr lang="en-GB" sz="2100" kern="0" dirty="0">
                <a:solidFill>
                  <a:srgbClr val="C00000"/>
                </a:solidFill>
                <a:latin typeface="Calibri" panose="020F0502020204030204" pitchFamily="34" charset="0"/>
              </a:rPr>
              <a:t>Discovery </a:t>
            </a:r>
            <a:r>
              <a:rPr lang="en-GB" sz="2100" kern="0" cap="none" dirty="0">
                <a:solidFill>
                  <a:srgbClr val="C00000"/>
                </a:solidFill>
                <a:latin typeface="Calibri" panose="020F0502020204030204" pitchFamily="34" charset="0"/>
              </a:rPr>
              <a:t>to</a:t>
            </a:r>
            <a:r>
              <a:rPr lang="en-GB" sz="2100" kern="0" dirty="0">
                <a:solidFill>
                  <a:srgbClr val="C00000"/>
                </a:solidFill>
                <a:latin typeface="Calibri" panose="020F0502020204030204" pitchFamily="34" charset="0"/>
              </a:rPr>
              <a:t> Management</a:t>
            </a:r>
            <a:endParaRPr lang="en-GB" sz="1900" kern="0" dirty="0">
              <a:solidFill>
                <a:prstClr val="black"/>
              </a:solidFill>
              <a:latin typeface="Calibri" panose="020F0502020204030204" pitchFamily="34" charset="0"/>
            </a:endParaRPr>
          </a:p>
        </p:txBody>
      </p:sp>
      <p:pic>
        <p:nvPicPr>
          <p:cNvPr id="166" name="Grafik 10">
            <a:extLst>
              <a:ext uri="{FF2B5EF4-FFF2-40B4-BE49-F238E27FC236}">
                <a16:creationId xmlns:a16="http://schemas.microsoft.com/office/drawing/2014/main" xmlns="" id="{60207CB3-B10C-400D-8D74-920E3986120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24459" y="5080218"/>
            <a:ext cx="1027741" cy="853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 name="Titel 2">
            <a:extLst>
              <a:ext uri="{FF2B5EF4-FFF2-40B4-BE49-F238E27FC236}">
                <a16:creationId xmlns:a16="http://schemas.microsoft.com/office/drawing/2014/main" xmlns="" id="{14B7B150-655E-4BC5-AD5B-F33ACCB3C685}"/>
              </a:ext>
            </a:extLst>
          </p:cNvPr>
          <p:cNvSpPr txBox="1">
            <a:spLocks/>
          </p:cNvSpPr>
          <p:nvPr/>
        </p:nvSpPr>
        <p:spPr bwMode="auto">
          <a:xfrm>
            <a:off x="621094" y="5322055"/>
            <a:ext cx="7299109" cy="575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8" tIns="45719" rIns="91438" bIns="45719"/>
          <a:lstStyle>
            <a:lvl1pPr algn="l" rtl="0" eaLnBrk="0" fontAlgn="base" hangingPunct="0">
              <a:spcBef>
                <a:spcPct val="0"/>
              </a:spcBef>
              <a:spcAft>
                <a:spcPct val="0"/>
              </a:spcAft>
              <a:defRPr lang="fr-FR" sz="3032" b="1" cap="small" baseline="0">
                <a:solidFill>
                  <a:srgbClr val="E95B2B"/>
                </a:solidFill>
                <a:latin typeface="+mn-lt"/>
                <a:ea typeface="+mn-ea"/>
                <a:cs typeface="+mn-cs"/>
              </a:defRPr>
            </a:lvl1pPr>
            <a:lvl2pPr algn="l" rtl="0" eaLnBrk="0" fontAlgn="base" hangingPunct="0">
              <a:spcBef>
                <a:spcPct val="0"/>
              </a:spcBef>
              <a:spcAft>
                <a:spcPct val="0"/>
              </a:spcAft>
              <a:defRPr sz="2000" b="1">
                <a:solidFill>
                  <a:schemeClr val="tx2"/>
                </a:solidFill>
                <a:latin typeface="DB Office" pitchFamily="34" charset="0"/>
              </a:defRPr>
            </a:lvl2pPr>
            <a:lvl3pPr algn="l" rtl="0" eaLnBrk="0" fontAlgn="base" hangingPunct="0">
              <a:spcBef>
                <a:spcPct val="0"/>
              </a:spcBef>
              <a:spcAft>
                <a:spcPct val="0"/>
              </a:spcAft>
              <a:defRPr sz="2000" b="1">
                <a:solidFill>
                  <a:schemeClr val="tx2"/>
                </a:solidFill>
                <a:latin typeface="DB Office" pitchFamily="34" charset="0"/>
              </a:defRPr>
            </a:lvl3pPr>
            <a:lvl4pPr algn="l" rtl="0" eaLnBrk="0" fontAlgn="base" hangingPunct="0">
              <a:spcBef>
                <a:spcPct val="0"/>
              </a:spcBef>
              <a:spcAft>
                <a:spcPct val="0"/>
              </a:spcAft>
              <a:defRPr sz="2000" b="1">
                <a:solidFill>
                  <a:schemeClr val="tx2"/>
                </a:solidFill>
                <a:latin typeface="DB Office" pitchFamily="34" charset="0"/>
              </a:defRPr>
            </a:lvl4pPr>
            <a:lvl5pPr algn="l" rtl="0" eaLnBrk="0" fontAlgn="base" hangingPunct="0">
              <a:spcBef>
                <a:spcPct val="0"/>
              </a:spcBef>
              <a:spcAft>
                <a:spcPct val="0"/>
              </a:spcAft>
              <a:defRPr sz="2000" b="1">
                <a:solidFill>
                  <a:schemeClr val="tx2"/>
                </a:solidFill>
                <a:latin typeface="DB Office" pitchFamily="34" charset="0"/>
              </a:defRPr>
            </a:lvl5pPr>
            <a:lvl6pPr marL="457200" algn="l" rtl="0" eaLnBrk="0" fontAlgn="base" hangingPunct="0">
              <a:spcBef>
                <a:spcPct val="0"/>
              </a:spcBef>
              <a:spcAft>
                <a:spcPct val="0"/>
              </a:spcAft>
              <a:defRPr sz="2000" b="1">
                <a:solidFill>
                  <a:schemeClr val="tx2"/>
                </a:solidFill>
                <a:latin typeface="DB Office" pitchFamily="34" charset="0"/>
              </a:defRPr>
            </a:lvl6pPr>
            <a:lvl7pPr marL="914400" algn="l" rtl="0" eaLnBrk="0" fontAlgn="base" hangingPunct="0">
              <a:spcBef>
                <a:spcPct val="0"/>
              </a:spcBef>
              <a:spcAft>
                <a:spcPct val="0"/>
              </a:spcAft>
              <a:defRPr sz="2000" b="1">
                <a:solidFill>
                  <a:schemeClr val="tx2"/>
                </a:solidFill>
                <a:latin typeface="DB Office" pitchFamily="34" charset="0"/>
              </a:defRPr>
            </a:lvl7pPr>
            <a:lvl8pPr marL="1371600" algn="l" rtl="0" eaLnBrk="0" fontAlgn="base" hangingPunct="0">
              <a:spcBef>
                <a:spcPct val="0"/>
              </a:spcBef>
              <a:spcAft>
                <a:spcPct val="0"/>
              </a:spcAft>
              <a:defRPr sz="2000" b="1">
                <a:solidFill>
                  <a:schemeClr val="tx2"/>
                </a:solidFill>
                <a:latin typeface="DB Office" pitchFamily="34" charset="0"/>
              </a:defRPr>
            </a:lvl8pPr>
            <a:lvl9pPr marL="1828800" algn="l" rtl="0" eaLnBrk="0" fontAlgn="base" hangingPunct="0">
              <a:spcBef>
                <a:spcPct val="0"/>
              </a:spcBef>
              <a:spcAft>
                <a:spcPct val="0"/>
              </a:spcAft>
              <a:defRPr sz="2000" b="1">
                <a:solidFill>
                  <a:schemeClr val="tx2"/>
                </a:solidFill>
                <a:latin typeface="DB Office" pitchFamily="34" charset="0"/>
              </a:defRPr>
            </a:lvl9pPr>
          </a:lstStyle>
          <a:p>
            <a:pPr defTabSz="1219170">
              <a:defRPr/>
            </a:pPr>
            <a:r>
              <a:rPr lang="en-GB" sz="1900" b="0" kern="0" cap="none" dirty="0">
                <a:solidFill>
                  <a:prstClr val="black"/>
                </a:solidFill>
                <a:latin typeface="Calibri" panose="020F0502020204030204" pitchFamily="34" charset="0"/>
              </a:rPr>
              <a:t>… to serve the customer by providing his </a:t>
            </a:r>
            <a:r>
              <a:rPr lang="en-GB" sz="2700" kern="0" dirty="0">
                <a:solidFill>
                  <a:srgbClr val="C00000"/>
                </a:solidFill>
                <a:latin typeface="Calibri" panose="020F0502020204030204" pitchFamily="34" charset="0"/>
              </a:rPr>
              <a:t>personal Concierge</a:t>
            </a:r>
            <a:r>
              <a:rPr lang="en-GB" sz="1900" kern="0" dirty="0">
                <a:solidFill>
                  <a:prstClr val="black"/>
                </a:solidFill>
                <a:latin typeface="Calibri" panose="020F0502020204030204" pitchFamily="34" charset="0"/>
              </a:rPr>
              <a:t>.</a:t>
            </a:r>
          </a:p>
        </p:txBody>
      </p:sp>
    </p:spTree>
    <p:extLst>
      <p:ext uri="{BB962C8B-B14F-4D97-AF65-F5344CB8AC3E}">
        <p14:creationId xmlns:p14="http://schemas.microsoft.com/office/powerpoint/2010/main" val="228670054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3A9A4566-A518-41E1-A50F-8BE9EEBA864E}"/>
              </a:ext>
            </a:extLst>
          </p:cNvPr>
          <p:cNvSpPr>
            <a:spLocks noGrp="1"/>
          </p:cNvSpPr>
          <p:nvPr>
            <p:ph type="title"/>
          </p:nvPr>
        </p:nvSpPr>
        <p:spPr>
          <a:xfrm>
            <a:off x="787400" y="164637"/>
            <a:ext cx="11225856" cy="1325563"/>
          </a:xfrm>
        </p:spPr>
        <p:txBody>
          <a:bodyPr vert="horz" lIns="121904" tIns="60958" rIns="121904" bIns="60958" rtlCol="0" anchor="ctr">
            <a:noAutofit/>
          </a:bodyPr>
          <a:lstStyle/>
          <a:p>
            <a:pPr fontAlgn="base">
              <a:spcBef>
                <a:spcPts val="1000"/>
              </a:spcBef>
              <a:spcAft>
                <a:spcPct val="0"/>
              </a:spcAft>
              <a:buFont typeface="Arial" panose="020B0604020202020204" pitchFamily="34" charset="0"/>
            </a:pPr>
            <a:r>
              <a:rPr lang="de-DE" sz="4300" cap="small" dirty="0">
                <a:solidFill>
                  <a:srgbClr val="E95B2B"/>
                </a:solidFill>
                <a:latin typeface="+mn-lt"/>
                <a:ea typeface="+mn-ea"/>
                <a:cs typeface="+mn-cs"/>
              </a:rPr>
              <a:t>Political Policies and Traveller Force a new  Positioning, appropriate Specifications and Tools</a:t>
            </a:r>
          </a:p>
        </p:txBody>
      </p:sp>
      <p:sp>
        <p:nvSpPr>
          <p:cNvPr id="6" name="Textfeld 5">
            <a:extLst>
              <a:ext uri="{FF2B5EF4-FFF2-40B4-BE49-F238E27FC236}">
                <a16:creationId xmlns:a16="http://schemas.microsoft.com/office/drawing/2014/main" xmlns="" id="{018122D8-0B86-44E3-BF9D-9033E258BE6F}"/>
              </a:ext>
            </a:extLst>
          </p:cNvPr>
          <p:cNvSpPr txBox="1"/>
          <p:nvPr/>
        </p:nvSpPr>
        <p:spPr>
          <a:xfrm>
            <a:off x="623391" y="1508787"/>
            <a:ext cx="9062164" cy="5170642"/>
          </a:xfrm>
          <a:prstGeom prst="rect">
            <a:avLst/>
          </a:prstGeom>
          <a:noFill/>
        </p:spPr>
        <p:txBody>
          <a:bodyPr wrap="square" lIns="121917" tIns="60958" rIns="121917" bIns="60958" rtlCol="0">
            <a:spAutoFit/>
          </a:bodyPr>
          <a:lstStyle/>
          <a:p>
            <a:pPr marL="380990" indent="-380990">
              <a:buFont typeface="Wingdings" panose="05000000000000000000" pitchFamily="2" charset="2"/>
              <a:buChar char="Ø"/>
            </a:pPr>
            <a:r>
              <a:rPr lang="de-DE" sz="1900" dirty="0" err="1"/>
              <a:t>tightend</a:t>
            </a:r>
            <a:r>
              <a:rPr lang="de-DE" sz="1900" dirty="0"/>
              <a:t> </a:t>
            </a:r>
            <a:r>
              <a:rPr lang="de-DE" sz="1900" dirty="0" err="1"/>
              <a:t>political</a:t>
            </a:r>
            <a:r>
              <a:rPr lang="de-DE" sz="1900" dirty="0"/>
              <a:t> </a:t>
            </a:r>
            <a:r>
              <a:rPr lang="de-DE" sz="1900" dirty="0" err="1"/>
              <a:t>climate</a:t>
            </a:r>
            <a:r>
              <a:rPr lang="de-DE" sz="1900" dirty="0"/>
              <a:t>: </a:t>
            </a:r>
            <a:br>
              <a:rPr lang="de-DE" sz="1900" dirty="0"/>
            </a:br>
            <a:r>
              <a:rPr lang="de-DE" sz="1900" dirty="0"/>
              <a:t>the European </a:t>
            </a:r>
            <a:r>
              <a:rPr lang="de-DE" sz="1900" dirty="0" err="1"/>
              <a:t>Comission</a:t>
            </a:r>
            <a:r>
              <a:rPr lang="de-DE" sz="1900" dirty="0"/>
              <a:t> boost </a:t>
            </a:r>
            <a:r>
              <a:rPr lang="de-DE" sz="1900" dirty="0" err="1"/>
              <a:t>its</a:t>
            </a:r>
            <a:r>
              <a:rPr lang="de-DE" sz="1900" dirty="0"/>
              <a:t> </a:t>
            </a:r>
            <a:r>
              <a:rPr lang="de-DE" sz="1900" dirty="0" err="1"/>
              <a:t>pressure</a:t>
            </a:r>
            <a:r>
              <a:rPr lang="de-DE" sz="1900" dirty="0"/>
              <a:t> </a:t>
            </a:r>
            <a:r>
              <a:rPr lang="de-DE" sz="1900" dirty="0" err="1"/>
              <a:t>to</a:t>
            </a:r>
            <a:r>
              <a:rPr lang="de-DE" sz="1900" dirty="0"/>
              <a:t> </a:t>
            </a:r>
            <a:r>
              <a:rPr lang="de-DE" sz="1900" dirty="0" err="1"/>
              <a:t>overcome</a:t>
            </a:r>
            <a:r>
              <a:rPr lang="de-DE" sz="1900" dirty="0"/>
              <a:t> </a:t>
            </a:r>
            <a:r>
              <a:rPr lang="de-DE" sz="1900" dirty="0" err="1"/>
              <a:t>fragmentation</a:t>
            </a:r>
            <a:r>
              <a:rPr lang="de-DE" sz="1900" dirty="0"/>
              <a:t> and </a:t>
            </a:r>
            <a:r>
              <a:rPr lang="de-DE" sz="1900" dirty="0" err="1"/>
              <a:t>boarders</a:t>
            </a:r>
            <a:r>
              <a:rPr lang="de-DE" sz="1900" dirty="0"/>
              <a:t> in </a:t>
            </a:r>
            <a:r>
              <a:rPr lang="de-DE" sz="1900" dirty="0" err="1"/>
              <a:t>travel</a:t>
            </a:r>
            <a:r>
              <a:rPr lang="de-DE" sz="1900" dirty="0"/>
              <a:t> </a:t>
            </a:r>
            <a:r>
              <a:rPr lang="de-DE" sz="1900" dirty="0" err="1"/>
              <a:t>throughout</a:t>
            </a:r>
            <a:r>
              <a:rPr lang="de-DE" sz="1900" dirty="0"/>
              <a:t> Europe</a:t>
            </a:r>
            <a:br>
              <a:rPr lang="de-DE" sz="1900" dirty="0"/>
            </a:br>
            <a:endParaRPr lang="de-DE" sz="1900" dirty="0"/>
          </a:p>
          <a:p>
            <a:pPr marL="380990" indent="-380990">
              <a:buFont typeface="Wingdings" panose="05000000000000000000" pitchFamily="2" charset="2"/>
              <a:buChar char="Ø"/>
            </a:pPr>
            <a:r>
              <a:rPr lang="de-DE" sz="1900" dirty="0" err="1"/>
              <a:t>market</a:t>
            </a:r>
            <a:r>
              <a:rPr lang="de-DE" sz="1900" dirty="0"/>
              <a:t> </a:t>
            </a:r>
            <a:r>
              <a:rPr lang="de-DE" sz="1900" dirty="0" err="1"/>
              <a:t>pressure</a:t>
            </a:r>
            <a:r>
              <a:rPr lang="de-DE" sz="1900" dirty="0"/>
              <a:t> on </a:t>
            </a:r>
            <a:r>
              <a:rPr lang="de-DE" sz="1900" dirty="0" err="1"/>
              <a:t>consumer</a:t>
            </a:r>
            <a:r>
              <a:rPr lang="de-DE" sz="1900" dirty="0"/>
              <a:t> </a:t>
            </a:r>
            <a:r>
              <a:rPr lang="de-DE" sz="1900" dirty="0" err="1"/>
              <a:t>side</a:t>
            </a:r>
            <a:r>
              <a:rPr lang="de-DE" sz="1900" dirty="0"/>
              <a:t> </a:t>
            </a:r>
            <a:r>
              <a:rPr lang="de-DE" sz="1900" dirty="0" err="1"/>
              <a:t>meeting</a:t>
            </a:r>
            <a:r>
              <a:rPr lang="de-DE" sz="1900" dirty="0"/>
              <a:t> individual end </a:t>
            </a:r>
            <a:r>
              <a:rPr lang="de-DE" sz="1900" dirty="0" err="1"/>
              <a:t>to</a:t>
            </a:r>
            <a:r>
              <a:rPr lang="de-DE" sz="1900" dirty="0"/>
              <a:t> end </a:t>
            </a:r>
            <a:r>
              <a:rPr lang="de-DE" sz="1900" dirty="0" err="1"/>
              <a:t>solutions</a:t>
            </a:r>
            <a:r>
              <a:rPr lang="de-DE" sz="1900" dirty="0"/>
              <a:t> (</a:t>
            </a:r>
            <a:r>
              <a:rPr lang="de-DE" sz="1900" dirty="0" err="1"/>
              <a:t>personalisation</a:t>
            </a:r>
            <a:r>
              <a:rPr lang="de-DE" sz="1900" dirty="0"/>
              <a:t>)</a:t>
            </a:r>
          </a:p>
          <a:p>
            <a:endParaRPr lang="de-DE" sz="1900" b="1" dirty="0"/>
          </a:p>
          <a:p>
            <a:r>
              <a:rPr lang="de-DE" sz="1900" b="1" dirty="0" err="1"/>
              <a:t>Result</a:t>
            </a:r>
            <a:r>
              <a:rPr lang="de-DE" sz="1900" b="1" dirty="0"/>
              <a:t> </a:t>
            </a:r>
            <a:r>
              <a:rPr lang="de-DE" sz="1900" b="1" dirty="0" err="1">
                <a:sym typeface="Wingdings" panose="05000000000000000000" pitchFamily="2" charset="2"/>
              </a:rPr>
              <a:t>of</a:t>
            </a:r>
            <a:r>
              <a:rPr lang="de-DE" sz="1900" b="1" dirty="0">
                <a:sym typeface="Wingdings" panose="05000000000000000000" pitchFamily="2" charset="2"/>
              </a:rPr>
              <a:t> MASAI </a:t>
            </a:r>
            <a:r>
              <a:rPr lang="de-DE" sz="1900" b="1" dirty="0" err="1">
                <a:sym typeface="Wingdings" panose="05000000000000000000" pitchFamily="2" charset="2"/>
              </a:rPr>
              <a:t>evaluation</a:t>
            </a:r>
            <a:r>
              <a:rPr lang="de-DE" sz="1900" b="1" dirty="0">
                <a:sym typeface="Wingdings" panose="05000000000000000000" pitchFamily="2" charset="2"/>
              </a:rPr>
              <a:t> and </a:t>
            </a:r>
            <a:r>
              <a:rPr lang="de-DE" sz="1900" b="1" dirty="0" err="1">
                <a:sym typeface="Wingdings" panose="05000000000000000000" pitchFamily="2" charset="2"/>
              </a:rPr>
              <a:t>research</a:t>
            </a:r>
            <a:r>
              <a:rPr lang="de-DE" sz="1900" b="1" dirty="0">
                <a:sym typeface="Wingdings" panose="05000000000000000000" pitchFamily="2" charset="2"/>
              </a:rPr>
              <a:t/>
            </a:r>
            <a:br>
              <a:rPr lang="de-DE" sz="1900" b="1" dirty="0">
                <a:sym typeface="Wingdings" panose="05000000000000000000" pitchFamily="2" charset="2"/>
              </a:rPr>
            </a:br>
            <a:endParaRPr lang="de-DE" sz="1900" b="1" dirty="0">
              <a:sym typeface="Wingdings" panose="05000000000000000000" pitchFamily="2" charset="2"/>
            </a:endParaRPr>
          </a:p>
          <a:p>
            <a:pPr marL="380990" indent="-380990">
              <a:buFont typeface="Symbol" panose="05050102010706020507" pitchFamily="18" charset="2"/>
              <a:buChar char="Þ"/>
            </a:pPr>
            <a:r>
              <a:rPr lang="de-DE" sz="1900" dirty="0">
                <a:sym typeface="Wingdings" panose="05000000000000000000" pitchFamily="2" charset="2"/>
              </a:rPr>
              <a:t>Interconnection and </a:t>
            </a:r>
            <a:r>
              <a:rPr lang="de-DE" sz="1900" dirty="0" err="1">
                <a:sym typeface="Wingdings" panose="05000000000000000000" pitchFamily="2" charset="2"/>
              </a:rPr>
              <a:t>interoperability</a:t>
            </a:r>
            <a:r>
              <a:rPr lang="de-DE" sz="1900" dirty="0">
                <a:sym typeface="Wingdings" panose="05000000000000000000" pitchFamily="2" charset="2"/>
              </a:rPr>
              <a:t> </a:t>
            </a:r>
            <a:r>
              <a:rPr lang="de-DE" sz="1900" dirty="0" err="1">
                <a:sym typeface="Wingdings" panose="05000000000000000000" pitchFamily="2" charset="2"/>
              </a:rPr>
              <a:t>of</a:t>
            </a:r>
            <a:r>
              <a:rPr lang="de-DE" sz="1900" dirty="0">
                <a:sym typeface="Wingdings" panose="05000000000000000000" pitchFamily="2" charset="2"/>
              </a:rPr>
              <a:t> the different </a:t>
            </a:r>
            <a:r>
              <a:rPr lang="de-DE" sz="1900" dirty="0" err="1">
                <a:sym typeface="Wingdings" panose="05000000000000000000" pitchFamily="2" charset="2"/>
              </a:rPr>
              <a:t>verticals</a:t>
            </a:r>
            <a:r>
              <a:rPr lang="de-DE" sz="1900" dirty="0">
                <a:sym typeface="Wingdings" panose="05000000000000000000" pitchFamily="2" charset="2"/>
              </a:rPr>
              <a:t> </a:t>
            </a:r>
            <a:r>
              <a:rPr lang="de-DE" sz="1900" dirty="0" err="1">
                <a:sym typeface="Wingdings" panose="05000000000000000000" pitchFamily="2" charset="2"/>
              </a:rPr>
              <a:t>demanded</a:t>
            </a:r>
            <a:r>
              <a:rPr lang="de-DE" sz="1900" dirty="0">
                <a:sym typeface="Wingdings" panose="05000000000000000000" pitchFamily="2" charset="2"/>
              </a:rPr>
              <a:t/>
            </a:r>
            <a:br>
              <a:rPr lang="de-DE" sz="1900" dirty="0">
                <a:sym typeface="Wingdings" panose="05000000000000000000" pitchFamily="2" charset="2"/>
              </a:rPr>
            </a:br>
            <a:endParaRPr lang="de-DE" sz="1900" dirty="0">
              <a:sym typeface="Wingdings" panose="05000000000000000000" pitchFamily="2" charset="2"/>
            </a:endParaRPr>
          </a:p>
          <a:p>
            <a:pPr marL="380990" indent="-380990">
              <a:buFont typeface="Symbol" panose="05050102010706020507" pitchFamily="18" charset="2"/>
              <a:buChar char="Þ"/>
            </a:pPr>
            <a:r>
              <a:rPr lang="de-DE" sz="1900" dirty="0">
                <a:sym typeface="Wingdings" panose="05000000000000000000" pitchFamily="2" charset="2"/>
              </a:rPr>
              <a:t>OTA </a:t>
            </a:r>
            <a:r>
              <a:rPr lang="de-DE" sz="1900" dirty="0" err="1">
                <a:sym typeface="Wingdings" panose="05000000000000000000" pitchFamily="2" charset="2"/>
              </a:rPr>
              <a:t>as</a:t>
            </a:r>
            <a:r>
              <a:rPr lang="de-DE" sz="1900" dirty="0">
                <a:sym typeface="Wingdings" panose="05000000000000000000" pitchFamily="2" charset="2"/>
              </a:rPr>
              <a:t> a </a:t>
            </a:r>
            <a:r>
              <a:rPr lang="de-DE" sz="1900" dirty="0" err="1">
                <a:sym typeface="Wingdings" panose="05000000000000000000" pitchFamily="2" charset="2"/>
              </a:rPr>
              <a:t>technical</a:t>
            </a:r>
            <a:r>
              <a:rPr lang="de-DE" sz="1900" dirty="0">
                <a:sym typeface="Wingdings" panose="05000000000000000000" pitchFamily="2" charset="2"/>
              </a:rPr>
              <a:t> </a:t>
            </a:r>
            <a:r>
              <a:rPr lang="de-DE" sz="1900" dirty="0" err="1">
                <a:sym typeface="Wingdings" panose="05000000000000000000" pitchFamily="2" charset="2"/>
              </a:rPr>
              <a:t>suitable</a:t>
            </a:r>
            <a:r>
              <a:rPr lang="de-DE" sz="1900" dirty="0">
                <a:sym typeface="Wingdings" panose="05000000000000000000" pitchFamily="2" charset="2"/>
              </a:rPr>
              <a:t> </a:t>
            </a:r>
            <a:r>
              <a:rPr lang="de-DE" sz="1900" dirty="0" err="1">
                <a:sym typeface="Wingdings" panose="05000000000000000000" pitchFamily="2" charset="2"/>
              </a:rPr>
              <a:t>partner</a:t>
            </a:r>
            <a:r>
              <a:rPr lang="de-DE" sz="1900" dirty="0">
                <a:sym typeface="Wingdings" panose="05000000000000000000" pitchFamily="2" charset="2"/>
              </a:rPr>
              <a:t> </a:t>
            </a:r>
            <a:r>
              <a:rPr lang="de-DE" sz="1900" dirty="0" err="1">
                <a:sym typeface="Wingdings" panose="05000000000000000000" pitchFamily="2" charset="2"/>
              </a:rPr>
              <a:t>providing</a:t>
            </a:r>
            <a:r>
              <a:rPr lang="de-DE" sz="1900" dirty="0">
                <a:sym typeface="Wingdings" panose="05000000000000000000" pitchFamily="2" charset="2"/>
              </a:rPr>
              <a:t> </a:t>
            </a:r>
            <a:r>
              <a:rPr lang="de-DE" sz="1900" dirty="0" err="1">
                <a:sym typeface="Wingdings" panose="05000000000000000000" pitchFamily="2" charset="2"/>
              </a:rPr>
              <a:t>qualified</a:t>
            </a:r>
            <a:r>
              <a:rPr lang="de-DE" sz="1900" dirty="0">
                <a:sym typeface="Wingdings" panose="05000000000000000000" pitchFamily="2" charset="2"/>
              </a:rPr>
              <a:t>     </a:t>
            </a:r>
            <a:br>
              <a:rPr lang="de-DE" sz="1900" dirty="0">
                <a:sym typeface="Wingdings" panose="05000000000000000000" pitchFamily="2" charset="2"/>
              </a:rPr>
            </a:br>
            <a:r>
              <a:rPr lang="de-DE" sz="1900" dirty="0" err="1">
                <a:sym typeface="Wingdings" panose="05000000000000000000" pitchFamily="2" charset="2"/>
              </a:rPr>
              <a:t>specifications</a:t>
            </a:r>
            <a:r>
              <a:rPr lang="de-DE" sz="1900" dirty="0">
                <a:sym typeface="Wingdings" panose="05000000000000000000" pitchFamily="2" charset="2"/>
              </a:rPr>
              <a:t> and </a:t>
            </a:r>
            <a:r>
              <a:rPr lang="de-DE" sz="1900" dirty="0" err="1">
                <a:sym typeface="Wingdings" panose="05000000000000000000" pitchFamily="2" charset="2"/>
              </a:rPr>
              <a:t>tools</a:t>
            </a:r>
            <a:r>
              <a:rPr lang="de-DE" sz="1900" dirty="0">
                <a:sym typeface="Wingdings" panose="05000000000000000000" pitchFamily="2" charset="2"/>
              </a:rPr>
              <a:t> </a:t>
            </a:r>
            <a:br>
              <a:rPr lang="de-DE" sz="1900" dirty="0">
                <a:sym typeface="Wingdings" panose="05000000000000000000" pitchFamily="2" charset="2"/>
              </a:rPr>
            </a:br>
            <a:endParaRPr lang="de-DE" sz="1900" dirty="0">
              <a:sym typeface="Wingdings" panose="05000000000000000000" pitchFamily="2" charset="2"/>
            </a:endParaRPr>
          </a:p>
          <a:p>
            <a:pPr marL="380990" indent="-380990">
              <a:buFont typeface="Symbol" panose="05050102010706020507" pitchFamily="18" charset="2"/>
              <a:buChar char="Þ"/>
            </a:pPr>
            <a:r>
              <a:rPr lang="de-DE" sz="1900" dirty="0"/>
              <a:t>IBM </a:t>
            </a:r>
            <a:r>
              <a:rPr lang="de-DE" sz="1900" dirty="0" err="1"/>
              <a:t>view</a:t>
            </a:r>
            <a:r>
              <a:rPr lang="de-DE" sz="1900" dirty="0"/>
              <a:t> on </a:t>
            </a:r>
            <a:r>
              <a:rPr lang="de-DE" sz="1900" dirty="0" err="1"/>
              <a:t>disruption</a:t>
            </a:r>
            <a:r>
              <a:rPr lang="de-DE" sz="1900" dirty="0"/>
              <a:t>, OTA </a:t>
            </a:r>
            <a:r>
              <a:rPr lang="de-DE" sz="1900" dirty="0" err="1"/>
              <a:t>insights</a:t>
            </a:r>
            <a:r>
              <a:rPr lang="de-DE" sz="1900" dirty="0"/>
              <a:t> and MASAI </a:t>
            </a:r>
            <a:r>
              <a:rPr lang="de-DE" sz="1900" dirty="0" err="1"/>
              <a:t>research</a:t>
            </a:r>
            <a:r>
              <a:rPr lang="de-DE" sz="1900" dirty="0"/>
              <a:t/>
            </a:r>
            <a:br>
              <a:rPr lang="de-DE" sz="1900" dirty="0"/>
            </a:br>
            <a:r>
              <a:rPr lang="de-DE" sz="1900" dirty="0"/>
              <a:t>(</a:t>
            </a:r>
            <a:r>
              <a:rPr lang="de-DE" sz="1900" dirty="0" err="1"/>
              <a:t>Whitebook</a:t>
            </a:r>
            <a:r>
              <a:rPr lang="de-DE" sz="1900" dirty="0"/>
              <a:t>) </a:t>
            </a:r>
            <a:r>
              <a:rPr lang="de-DE" sz="1900" dirty="0" err="1">
                <a:sym typeface="Wingdings" panose="05000000000000000000" pitchFamily="2" charset="2"/>
              </a:rPr>
              <a:t>show</a:t>
            </a:r>
            <a:r>
              <a:rPr lang="de-DE" sz="1900" dirty="0">
                <a:sym typeface="Wingdings" panose="05000000000000000000" pitchFamily="2" charset="2"/>
              </a:rPr>
              <a:t> </a:t>
            </a:r>
            <a:r>
              <a:rPr lang="de-DE" sz="1900" dirty="0" err="1">
                <a:sym typeface="Wingdings" panose="05000000000000000000" pitchFamily="2" charset="2"/>
              </a:rPr>
              <a:t>similar</a:t>
            </a:r>
            <a:r>
              <a:rPr lang="de-DE" sz="1900" dirty="0">
                <a:sym typeface="Wingdings" panose="05000000000000000000" pitchFamily="2" charset="2"/>
              </a:rPr>
              <a:t> </a:t>
            </a:r>
            <a:r>
              <a:rPr lang="de-DE" sz="1900" dirty="0" err="1">
                <a:sym typeface="Wingdings" panose="05000000000000000000" pitchFamily="2" charset="2"/>
              </a:rPr>
              <a:t>conclusions</a:t>
            </a:r>
            <a:endParaRPr lang="de-DE" sz="1900" dirty="0"/>
          </a:p>
          <a:p>
            <a:endParaRPr lang="de-DE" sz="2400" dirty="0"/>
          </a:p>
        </p:txBody>
      </p:sp>
      <p:pic>
        <p:nvPicPr>
          <p:cNvPr id="7" name="Grafik 6">
            <a:extLst>
              <a:ext uri="{FF2B5EF4-FFF2-40B4-BE49-F238E27FC236}">
                <a16:creationId xmlns:a16="http://schemas.microsoft.com/office/drawing/2014/main" xmlns="" id="{02D54E9F-3902-48C0-8F4E-9B3F80BA1576}"/>
              </a:ext>
            </a:extLst>
          </p:cNvPr>
          <p:cNvPicPr>
            <a:picLocks noChangeAspect="1"/>
          </p:cNvPicPr>
          <p:nvPr/>
        </p:nvPicPr>
        <p:blipFill>
          <a:blip r:embed="rId2"/>
          <a:stretch>
            <a:fillRect/>
          </a:stretch>
        </p:blipFill>
        <p:spPr>
          <a:xfrm>
            <a:off x="8400256" y="4133647"/>
            <a:ext cx="3613000" cy="1983652"/>
          </a:xfrm>
          <a:prstGeom prst="rect">
            <a:avLst/>
          </a:prstGeom>
        </p:spPr>
      </p:pic>
    </p:spTree>
    <p:extLst>
      <p:ext uri="{BB962C8B-B14F-4D97-AF65-F5344CB8AC3E}">
        <p14:creationId xmlns:p14="http://schemas.microsoft.com/office/powerpoint/2010/main" val="106124769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BF382824-E2F5-4989-B893-FF76354BA0FE}"/>
              </a:ext>
            </a:extLst>
          </p:cNvPr>
          <p:cNvSpPr>
            <a:spLocks noGrp="1"/>
          </p:cNvSpPr>
          <p:nvPr>
            <p:ph type="title"/>
          </p:nvPr>
        </p:nvSpPr>
        <p:spPr>
          <a:xfrm>
            <a:off x="838200" y="164637"/>
            <a:ext cx="10515600" cy="1325563"/>
          </a:xfrm>
        </p:spPr>
        <p:txBody>
          <a:bodyPr vert="horz" lIns="121904" tIns="60958" rIns="121904" bIns="60958" rtlCol="0" anchor="ctr">
            <a:noAutofit/>
          </a:bodyPr>
          <a:lstStyle/>
          <a:p>
            <a:pPr fontAlgn="base">
              <a:spcBef>
                <a:spcPts val="1000"/>
              </a:spcBef>
              <a:spcAft>
                <a:spcPct val="0"/>
              </a:spcAft>
              <a:buFont typeface="Arial" panose="020B0604020202020204" pitchFamily="34" charset="0"/>
            </a:pPr>
            <a:r>
              <a:rPr lang="de-DE" sz="4300" cap="small" dirty="0">
                <a:solidFill>
                  <a:srgbClr val="E95B2B"/>
                </a:solidFill>
                <a:latin typeface="+mn-lt"/>
                <a:ea typeface="+mn-ea"/>
                <a:cs typeface="+mn-cs"/>
              </a:rPr>
              <a:t>Challenge</a:t>
            </a:r>
          </a:p>
        </p:txBody>
      </p:sp>
      <p:pic>
        <p:nvPicPr>
          <p:cNvPr id="4" name="Inhaltsplatzhalter 3">
            <a:extLst>
              <a:ext uri="{FF2B5EF4-FFF2-40B4-BE49-F238E27FC236}">
                <a16:creationId xmlns:a16="http://schemas.microsoft.com/office/drawing/2014/main" xmlns="" id="{C0B5138C-6286-4F2B-BF75-D1FB4EC18EC9}"/>
              </a:ext>
            </a:extLst>
          </p:cNvPr>
          <p:cNvPicPr>
            <a:picLocks noGrp="1" noChangeAspect="1"/>
          </p:cNvPicPr>
          <p:nvPr>
            <p:ph idx="1"/>
          </p:nvPr>
        </p:nvPicPr>
        <p:blipFill>
          <a:blip r:embed="rId2"/>
          <a:stretch>
            <a:fillRect/>
          </a:stretch>
        </p:blipFill>
        <p:spPr>
          <a:xfrm>
            <a:off x="1583499" y="1525294"/>
            <a:ext cx="8064896" cy="4521875"/>
          </a:xfrm>
          <a:prstGeom prst="rect">
            <a:avLst/>
          </a:prstGeom>
        </p:spPr>
      </p:pic>
    </p:spTree>
    <p:extLst>
      <p:ext uri="{BB962C8B-B14F-4D97-AF65-F5344CB8AC3E}">
        <p14:creationId xmlns:p14="http://schemas.microsoft.com/office/powerpoint/2010/main" val="367134231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hteck 23">
            <a:extLst>
              <a:ext uri="{FF2B5EF4-FFF2-40B4-BE49-F238E27FC236}">
                <a16:creationId xmlns:a16="http://schemas.microsoft.com/office/drawing/2014/main" xmlns="" id="{45933665-F2FF-4B5F-B40C-256B66F83357}"/>
              </a:ext>
            </a:extLst>
          </p:cNvPr>
          <p:cNvSpPr/>
          <p:nvPr/>
        </p:nvSpPr>
        <p:spPr bwMode="auto">
          <a:xfrm>
            <a:off x="6191542" y="1589057"/>
            <a:ext cx="4824671" cy="4539748"/>
          </a:xfrm>
          <a:prstGeom prst="rect">
            <a:avLst/>
          </a:prstGeom>
          <a:solidFill>
            <a:schemeClr val="accent1">
              <a:alpha val="21000"/>
            </a:schemeClr>
          </a:solidFill>
          <a:ln w="9525" cap="flat" cmpd="sng" algn="ctr">
            <a:noFill/>
            <a:prstDash val="solid"/>
            <a:round/>
            <a:headEnd type="none" w="med" len="med"/>
            <a:tailEnd type="none" w="med" len="med"/>
          </a:ln>
          <a:effectLst/>
          <a:extLst/>
        </p:spPr>
        <p:txBody>
          <a:bodyPr vert="horz" wrap="square" lIns="71998" tIns="71998" rIns="71998" bIns="71998" numCol="1" rtlCol="0" anchor="ctr" anchorCtr="0" compatLnSpc="1">
            <a:prstTxWarp prst="textNoShape">
              <a:avLst/>
            </a:prstTxWarp>
            <a:noAutofit/>
          </a:bodyPr>
          <a:lstStyle/>
          <a:p>
            <a:pPr algn="ctr" defTabSz="914377"/>
            <a:endParaRPr lang="de-DE" sz="1600" dirty="0" err="1">
              <a:solidFill>
                <a:srgbClr val="000000"/>
              </a:solidFill>
              <a:latin typeface="DB Office" pitchFamily="34" charset="0"/>
            </a:endParaRPr>
          </a:p>
        </p:txBody>
      </p:sp>
      <p:sp>
        <p:nvSpPr>
          <p:cNvPr id="2" name="Titel 1">
            <a:extLst>
              <a:ext uri="{FF2B5EF4-FFF2-40B4-BE49-F238E27FC236}">
                <a16:creationId xmlns:a16="http://schemas.microsoft.com/office/drawing/2014/main" xmlns="" id="{97E13C7B-3F65-4D09-8348-CFDE089C5C46}"/>
              </a:ext>
            </a:extLst>
          </p:cNvPr>
          <p:cNvSpPr>
            <a:spLocks noGrp="1"/>
          </p:cNvSpPr>
          <p:nvPr>
            <p:ph type="title"/>
          </p:nvPr>
        </p:nvSpPr>
        <p:spPr>
          <a:xfrm>
            <a:off x="838200" y="164637"/>
            <a:ext cx="10515600" cy="1325563"/>
          </a:xfrm>
        </p:spPr>
        <p:txBody>
          <a:bodyPr vert="horz" lIns="121904" tIns="60958" rIns="121904" bIns="60958" rtlCol="0" anchor="ctr">
            <a:noAutofit/>
          </a:bodyPr>
          <a:lstStyle/>
          <a:p>
            <a:pPr fontAlgn="base">
              <a:spcBef>
                <a:spcPts val="1000"/>
              </a:spcBef>
              <a:spcAft>
                <a:spcPct val="0"/>
              </a:spcAft>
              <a:buFont typeface="Arial" panose="020B0604020202020204" pitchFamily="34" charset="0"/>
            </a:pPr>
            <a:r>
              <a:rPr lang="de-DE" sz="4300" cap="small" dirty="0">
                <a:solidFill>
                  <a:srgbClr val="E95B2B"/>
                </a:solidFill>
                <a:latin typeface="+mn-lt"/>
                <a:ea typeface="+mn-ea"/>
                <a:cs typeface="+mn-cs"/>
              </a:rPr>
              <a:t>What are the MASAI </a:t>
            </a:r>
            <a:r>
              <a:rPr lang="de-DE" sz="4300" cap="small" dirty="0" err="1">
                <a:solidFill>
                  <a:srgbClr val="E95B2B"/>
                </a:solidFill>
                <a:latin typeface="+mn-lt"/>
                <a:ea typeface="+mn-ea"/>
                <a:cs typeface="+mn-cs"/>
              </a:rPr>
              <a:t>Deliverables</a:t>
            </a:r>
            <a:endParaRPr lang="de-DE" sz="4300" cap="small" dirty="0">
              <a:solidFill>
                <a:srgbClr val="E95B2B"/>
              </a:solidFill>
              <a:latin typeface="+mn-lt"/>
              <a:ea typeface="+mn-ea"/>
              <a:cs typeface="+mn-cs"/>
            </a:endParaRPr>
          </a:p>
        </p:txBody>
      </p:sp>
      <p:sp>
        <p:nvSpPr>
          <p:cNvPr id="4" name="Foliennummernplatzhalter 3">
            <a:extLst>
              <a:ext uri="{FF2B5EF4-FFF2-40B4-BE49-F238E27FC236}">
                <a16:creationId xmlns:a16="http://schemas.microsoft.com/office/drawing/2014/main" xmlns="" id="{E7244E33-B4EA-4E52-8241-FE0372476657}"/>
              </a:ext>
            </a:extLst>
          </p:cNvPr>
          <p:cNvSpPr>
            <a:spLocks noGrp="1"/>
          </p:cNvSpPr>
          <p:nvPr>
            <p:ph type="sldNum" sz="quarter" idx="12"/>
          </p:nvPr>
        </p:nvSpPr>
        <p:spPr/>
        <p:txBody>
          <a:bodyPr/>
          <a:lstStyle/>
          <a:p>
            <a:pPr algn="ctr" defTabSz="914377"/>
            <a:fld id="{4D001BED-7851-42A0-9FB6-D4DAF5418A31}" type="slidenum">
              <a:rPr lang="fr-FR">
                <a:solidFill>
                  <a:prstClr val="black">
                    <a:tint val="75000"/>
                  </a:prstClr>
                </a:solidFill>
                <a:latin typeface="Calibri" panose="020F0502020204030204"/>
              </a:rPr>
              <a:pPr algn="ctr" defTabSz="914377"/>
              <a:t>58</a:t>
            </a:fld>
            <a:endParaRPr lang="fr-FR">
              <a:solidFill>
                <a:prstClr val="black">
                  <a:tint val="75000"/>
                </a:prstClr>
              </a:solidFill>
              <a:latin typeface="Calibri" panose="020F0502020204030204"/>
            </a:endParaRPr>
          </a:p>
          <a:p>
            <a:pPr algn="ctr" defTabSz="914377"/>
            <a:endParaRPr lang="fr-FR" dirty="0">
              <a:solidFill>
                <a:prstClr val="black">
                  <a:tint val="75000"/>
                </a:prstClr>
              </a:solidFill>
              <a:latin typeface="Calibri" panose="020F0502020204030204"/>
            </a:endParaRPr>
          </a:p>
        </p:txBody>
      </p:sp>
      <p:sp>
        <p:nvSpPr>
          <p:cNvPr id="10" name="Rechteck 9">
            <a:extLst>
              <a:ext uri="{FF2B5EF4-FFF2-40B4-BE49-F238E27FC236}">
                <a16:creationId xmlns:a16="http://schemas.microsoft.com/office/drawing/2014/main" xmlns="" id="{85D80564-F714-4062-9AB1-67C3169CDE16}"/>
              </a:ext>
            </a:extLst>
          </p:cNvPr>
          <p:cNvSpPr/>
          <p:nvPr/>
        </p:nvSpPr>
        <p:spPr>
          <a:xfrm>
            <a:off x="1647789" y="1537724"/>
            <a:ext cx="2007916" cy="400105"/>
          </a:xfrm>
          <a:prstGeom prst="rect">
            <a:avLst/>
          </a:prstGeom>
        </p:spPr>
        <p:txBody>
          <a:bodyPr wrap="none" lIns="121917" tIns="60958" rIns="121917" bIns="60958">
            <a:spAutoFit/>
          </a:bodyPr>
          <a:lstStyle/>
          <a:p>
            <a:pPr algn="ctr" defTabSz="914377"/>
            <a:r>
              <a:rPr lang="de-DE" b="1" kern="0" cap="small" dirty="0">
                <a:solidFill>
                  <a:srgbClr val="E95B2B"/>
                </a:solidFill>
                <a:latin typeface="DB Office"/>
              </a:rPr>
              <a:t>Goal </a:t>
            </a:r>
            <a:r>
              <a:rPr lang="de-DE" b="1" kern="0" cap="small" dirty="0" err="1">
                <a:solidFill>
                  <a:srgbClr val="E95B2B"/>
                </a:solidFill>
                <a:latin typeface="DB Office"/>
              </a:rPr>
              <a:t>of</a:t>
            </a:r>
            <a:r>
              <a:rPr lang="de-DE" b="1" kern="0" cap="small" dirty="0">
                <a:solidFill>
                  <a:srgbClr val="E95B2B"/>
                </a:solidFill>
                <a:latin typeface="DB Office"/>
              </a:rPr>
              <a:t> MASAI </a:t>
            </a:r>
            <a:endParaRPr lang="de-DE" b="1" dirty="0">
              <a:solidFill>
                <a:srgbClr val="000000"/>
              </a:solidFill>
              <a:latin typeface="DB Office" pitchFamily="34" charset="0"/>
            </a:endParaRPr>
          </a:p>
        </p:txBody>
      </p:sp>
      <p:sp>
        <p:nvSpPr>
          <p:cNvPr id="11" name="Pfeil: nach rechts 10">
            <a:extLst>
              <a:ext uri="{FF2B5EF4-FFF2-40B4-BE49-F238E27FC236}">
                <a16:creationId xmlns:a16="http://schemas.microsoft.com/office/drawing/2014/main" xmlns="" id="{B9106D28-6FA6-423F-A261-7BFB00BDC9A4}"/>
              </a:ext>
            </a:extLst>
          </p:cNvPr>
          <p:cNvSpPr/>
          <p:nvPr/>
        </p:nvSpPr>
        <p:spPr bwMode="auto">
          <a:xfrm rot="5400000">
            <a:off x="2319789" y="2017599"/>
            <a:ext cx="576080" cy="410397"/>
          </a:xfrm>
          <a:prstGeom prst="rightArrow">
            <a:avLst>
              <a:gd name="adj1" fmla="val 63302"/>
              <a:gd name="adj2" fmla="val 50000"/>
            </a:avLst>
          </a:prstGeom>
          <a:gradFill>
            <a:gsLst>
              <a:gs pos="0">
                <a:srgbClr val="E678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9525" cap="flat" cmpd="sng" algn="ctr">
            <a:noFill/>
            <a:prstDash val="solid"/>
            <a:round/>
            <a:headEnd type="none" w="med" len="med"/>
            <a:tailEnd type="none" w="med" len="med"/>
          </a:ln>
          <a:effectLst/>
          <a:extLst/>
        </p:spPr>
        <p:txBody>
          <a:bodyPr vert="horz" wrap="square" lIns="71998" tIns="71998" rIns="71998" bIns="71998" numCol="1" rtlCol="0" anchor="ctr" anchorCtr="0" compatLnSpc="1">
            <a:prstTxWarp prst="textNoShape">
              <a:avLst/>
            </a:prstTxWarp>
            <a:noAutofit/>
          </a:bodyPr>
          <a:lstStyle/>
          <a:p>
            <a:pPr algn="ctr" defTabSz="914377"/>
            <a:endParaRPr lang="de-DE" sz="1600" dirty="0" err="1">
              <a:solidFill>
                <a:srgbClr val="000000"/>
              </a:solidFill>
              <a:latin typeface="DB Office" pitchFamily="34" charset="0"/>
            </a:endParaRPr>
          </a:p>
        </p:txBody>
      </p:sp>
      <p:sp>
        <p:nvSpPr>
          <p:cNvPr id="12" name="Textfeld 11">
            <a:extLst>
              <a:ext uri="{FF2B5EF4-FFF2-40B4-BE49-F238E27FC236}">
                <a16:creationId xmlns:a16="http://schemas.microsoft.com/office/drawing/2014/main" xmlns="" id="{58C8F722-7629-4808-90EB-64498B8361F2}"/>
              </a:ext>
            </a:extLst>
          </p:cNvPr>
          <p:cNvSpPr txBox="1"/>
          <p:nvPr/>
        </p:nvSpPr>
        <p:spPr>
          <a:xfrm>
            <a:off x="1125541" y="2597047"/>
            <a:ext cx="4506371" cy="1508105"/>
          </a:xfrm>
          <a:prstGeom prst="rect">
            <a:avLst/>
          </a:prstGeom>
          <a:noFill/>
        </p:spPr>
        <p:txBody>
          <a:bodyPr wrap="square" lIns="0" tIns="0" rIns="0" bIns="0" rtlCol="0">
            <a:spAutoFit/>
          </a:bodyPr>
          <a:lstStyle/>
          <a:p>
            <a:pPr defTabSz="914377"/>
            <a:r>
              <a:rPr lang="de-DE" sz="1600" dirty="0" err="1">
                <a:solidFill>
                  <a:srgbClr val="000000"/>
                </a:solidFill>
                <a:latin typeface="DB Office" pitchFamily="34" charset="0"/>
              </a:rPr>
              <a:t>Define</a:t>
            </a:r>
            <a:r>
              <a:rPr lang="de-DE" sz="1600" dirty="0">
                <a:solidFill>
                  <a:srgbClr val="000000"/>
                </a:solidFill>
                <a:latin typeface="DB Office" pitchFamily="34" charset="0"/>
              </a:rPr>
              <a:t>, </a:t>
            </a:r>
            <a:r>
              <a:rPr lang="de-DE" sz="1600" dirty="0" err="1">
                <a:solidFill>
                  <a:srgbClr val="000000"/>
                </a:solidFill>
                <a:latin typeface="DB Office" pitchFamily="34" charset="0"/>
              </a:rPr>
              <a:t>standardise</a:t>
            </a:r>
            <a:r>
              <a:rPr lang="de-DE" sz="1600" dirty="0">
                <a:solidFill>
                  <a:srgbClr val="000000"/>
                </a:solidFill>
                <a:latin typeface="DB Office" pitchFamily="34" charset="0"/>
              </a:rPr>
              <a:t> and </a:t>
            </a:r>
            <a:r>
              <a:rPr lang="de-DE" sz="1600" dirty="0" err="1">
                <a:solidFill>
                  <a:srgbClr val="000000"/>
                </a:solidFill>
                <a:latin typeface="DB Office" pitchFamily="34" charset="0"/>
              </a:rPr>
              <a:t>validate</a:t>
            </a:r>
            <a:r>
              <a:rPr lang="de-DE" sz="1600" dirty="0">
                <a:solidFill>
                  <a:srgbClr val="000000"/>
                </a:solidFill>
                <a:latin typeface="DB Office" pitchFamily="34" charset="0"/>
              </a:rPr>
              <a:t> </a:t>
            </a:r>
            <a:r>
              <a:rPr lang="de-DE" sz="1600" b="1" dirty="0" err="1">
                <a:solidFill>
                  <a:srgbClr val="000000"/>
                </a:solidFill>
                <a:latin typeface="DB Office" pitchFamily="34" charset="0"/>
              </a:rPr>
              <a:t>architecture</a:t>
            </a:r>
            <a:r>
              <a:rPr lang="de-DE" sz="1600" dirty="0">
                <a:solidFill>
                  <a:srgbClr val="000000"/>
                </a:solidFill>
                <a:latin typeface="DB Office" pitchFamily="34" charset="0"/>
              </a:rPr>
              <a:t> and </a:t>
            </a:r>
            <a:r>
              <a:rPr lang="de-DE" sz="1600" b="1" dirty="0" err="1">
                <a:solidFill>
                  <a:srgbClr val="000000"/>
                </a:solidFill>
                <a:latin typeface="DB Office" pitchFamily="34" charset="0"/>
              </a:rPr>
              <a:t>user</a:t>
            </a:r>
            <a:r>
              <a:rPr lang="de-DE" sz="1600" b="1" dirty="0">
                <a:solidFill>
                  <a:srgbClr val="000000"/>
                </a:solidFill>
                <a:latin typeface="DB Office" pitchFamily="34" charset="0"/>
              </a:rPr>
              <a:t> </a:t>
            </a:r>
            <a:r>
              <a:rPr lang="de-DE" sz="1600" b="1" dirty="0" err="1">
                <a:solidFill>
                  <a:srgbClr val="000000"/>
                </a:solidFill>
                <a:latin typeface="DB Office" pitchFamily="34" charset="0"/>
              </a:rPr>
              <a:t>attributes</a:t>
            </a:r>
            <a:r>
              <a:rPr lang="de-DE" sz="1600" dirty="0">
                <a:solidFill>
                  <a:srgbClr val="000000"/>
                </a:solidFill>
                <a:latin typeface="DB Office" pitchFamily="34" charset="0"/>
              </a:rPr>
              <a:t>, </a:t>
            </a:r>
            <a:r>
              <a:rPr lang="de-DE" sz="1600" dirty="0" err="1">
                <a:solidFill>
                  <a:srgbClr val="000000"/>
                </a:solidFill>
                <a:latin typeface="DB Office" pitchFamily="34" charset="0"/>
              </a:rPr>
              <a:t>aiming</a:t>
            </a:r>
            <a:r>
              <a:rPr lang="de-DE" sz="1600" dirty="0">
                <a:solidFill>
                  <a:srgbClr val="000000"/>
                </a:solidFill>
                <a:latin typeface="DB Office" pitchFamily="34" charset="0"/>
              </a:rPr>
              <a:t> </a:t>
            </a:r>
            <a:r>
              <a:rPr lang="de-DE" sz="1600" dirty="0" err="1">
                <a:solidFill>
                  <a:srgbClr val="000000"/>
                </a:solidFill>
                <a:latin typeface="DB Office" pitchFamily="34" charset="0"/>
              </a:rPr>
              <a:t>to</a:t>
            </a:r>
            <a:r>
              <a:rPr lang="de-DE" sz="1600" dirty="0">
                <a:solidFill>
                  <a:srgbClr val="000000"/>
                </a:solidFill>
                <a:latin typeface="DB Office" pitchFamily="34" charset="0"/>
              </a:rPr>
              <a:t> </a:t>
            </a:r>
            <a:r>
              <a:rPr lang="de-DE" sz="1600" dirty="0" err="1">
                <a:solidFill>
                  <a:srgbClr val="000000"/>
                </a:solidFill>
                <a:latin typeface="DB Office" pitchFamily="34" charset="0"/>
              </a:rPr>
              <a:t>provide</a:t>
            </a:r>
            <a:r>
              <a:rPr lang="de-DE" sz="1600" dirty="0">
                <a:solidFill>
                  <a:srgbClr val="000000"/>
                </a:solidFill>
                <a:latin typeface="DB Office" pitchFamily="34" charset="0"/>
              </a:rPr>
              <a:t> </a:t>
            </a:r>
            <a:r>
              <a:rPr lang="de-DE" sz="1600" dirty="0" err="1">
                <a:solidFill>
                  <a:srgbClr val="000000"/>
                </a:solidFill>
                <a:latin typeface="DB Office" pitchFamily="34" charset="0"/>
              </a:rPr>
              <a:t>set</a:t>
            </a:r>
            <a:r>
              <a:rPr lang="de-DE" sz="1600" dirty="0">
                <a:solidFill>
                  <a:srgbClr val="000000"/>
                </a:solidFill>
                <a:latin typeface="DB Office" pitchFamily="34" charset="0"/>
              </a:rPr>
              <a:t> </a:t>
            </a:r>
            <a:r>
              <a:rPr lang="de-DE" sz="1600" dirty="0" err="1">
                <a:solidFill>
                  <a:srgbClr val="000000"/>
                </a:solidFill>
                <a:latin typeface="DB Office" pitchFamily="34" charset="0"/>
              </a:rPr>
              <a:t>of</a:t>
            </a:r>
            <a:r>
              <a:rPr lang="de-DE" sz="1600" dirty="0">
                <a:solidFill>
                  <a:srgbClr val="000000"/>
                </a:solidFill>
                <a:latin typeface="DB Office" pitchFamily="34" charset="0"/>
              </a:rPr>
              <a:t> </a:t>
            </a:r>
            <a:r>
              <a:rPr lang="de-DE" sz="1600" b="1" kern="0" dirty="0">
                <a:solidFill>
                  <a:srgbClr val="E95B2B"/>
                </a:solidFill>
                <a:latin typeface="DB Office"/>
              </a:rPr>
              <a:t>specification &amp; </a:t>
            </a:r>
            <a:r>
              <a:rPr lang="de-DE" sz="1600" b="1" kern="0" dirty="0" err="1">
                <a:solidFill>
                  <a:srgbClr val="E95B2B"/>
                </a:solidFill>
                <a:latin typeface="DB Office"/>
              </a:rPr>
              <a:t>tools</a:t>
            </a:r>
            <a:r>
              <a:rPr lang="de-DE" sz="1600" b="1" kern="0" dirty="0">
                <a:solidFill>
                  <a:srgbClr val="E95B2B"/>
                </a:solidFill>
                <a:latin typeface="DB Office"/>
              </a:rPr>
              <a:t> </a:t>
            </a:r>
            <a:r>
              <a:rPr lang="de-DE" b="1" kern="0" dirty="0">
                <a:solidFill>
                  <a:srgbClr val="E95B2B"/>
                </a:solidFill>
                <a:latin typeface="DB Office"/>
              </a:rPr>
              <a:t>(</a:t>
            </a:r>
            <a:r>
              <a:rPr lang="de-DE" b="1" kern="0" cap="small" dirty="0">
                <a:solidFill>
                  <a:srgbClr val="E95B2B"/>
                </a:solidFill>
                <a:latin typeface="DB Office"/>
              </a:rPr>
              <a:t>APIs</a:t>
            </a:r>
            <a:r>
              <a:rPr lang="de-DE" kern="0" cap="small" dirty="0">
                <a:solidFill>
                  <a:srgbClr val="E95B2B"/>
                </a:solidFill>
                <a:latin typeface="DB Office"/>
              </a:rPr>
              <a:t>)</a:t>
            </a:r>
            <a:r>
              <a:rPr lang="de-DE" sz="1600" dirty="0">
                <a:solidFill>
                  <a:srgbClr val="000000"/>
                </a:solidFill>
                <a:latin typeface="DB Office" pitchFamily="34" charset="0"/>
              </a:rPr>
              <a:t> </a:t>
            </a:r>
            <a:r>
              <a:rPr lang="de-DE" sz="1600" b="1" dirty="0">
                <a:solidFill>
                  <a:srgbClr val="000000"/>
                </a:solidFill>
                <a:latin typeface="DB Office" pitchFamily="34" charset="0"/>
              </a:rPr>
              <a:t>open</a:t>
            </a:r>
            <a:r>
              <a:rPr lang="de-DE" sz="1600" dirty="0">
                <a:solidFill>
                  <a:srgbClr val="000000"/>
                </a:solidFill>
                <a:latin typeface="DB Office" pitchFamily="34" charset="0"/>
              </a:rPr>
              <a:t> </a:t>
            </a:r>
            <a:r>
              <a:rPr lang="de-DE" sz="1600" dirty="0" err="1">
                <a:solidFill>
                  <a:srgbClr val="000000"/>
                </a:solidFill>
                <a:latin typeface="DB Office" pitchFamily="34" charset="0"/>
              </a:rPr>
              <a:t>to</a:t>
            </a:r>
            <a:r>
              <a:rPr lang="de-DE" sz="1600" dirty="0">
                <a:solidFill>
                  <a:srgbClr val="000000"/>
                </a:solidFill>
                <a:latin typeface="DB Office" pitchFamily="34" charset="0"/>
              </a:rPr>
              <a:t> </a:t>
            </a:r>
            <a:r>
              <a:rPr lang="de-DE" sz="1600" dirty="0" err="1">
                <a:solidFill>
                  <a:srgbClr val="000000"/>
                </a:solidFill>
                <a:latin typeface="DB Office" pitchFamily="34" charset="0"/>
              </a:rPr>
              <a:t>anyone</a:t>
            </a:r>
            <a:r>
              <a:rPr lang="de-DE" sz="1600" dirty="0">
                <a:solidFill>
                  <a:srgbClr val="000000"/>
                </a:solidFill>
                <a:latin typeface="DB Office" pitchFamily="34" charset="0"/>
              </a:rPr>
              <a:t/>
            </a:r>
            <a:br>
              <a:rPr lang="de-DE" sz="1600" dirty="0">
                <a:solidFill>
                  <a:srgbClr val="000000"/>
                </a:solidFill>
                <a:latin typeface="DB Office" pitchFamily="34" charset="0"/>
              </a:rPr>
            </a:br>
            <a:r>
              <a:rPr lang="de-DE" sz="1600" dirty="0" err="1">
                <a:solidFill>
                  <a:srgbClr val="000000"/>
                </a:solidFill>
                <a:latin typeface="DB Office" pitchFamily="34" charset="0"/>
              </a:rPr>
              <a:t>willing</a:t>
            </a:r>
            <a:r>
              <a:rPr lang="de-DE" sz="1600" dirty="0">
                <a:solidFill>
                  <a:srgbClr val="000000"/>
                </a:solidFill>
                <a:latin typeface="DB Office" pitchFamily="34" charset="0"/>
              </a:rPr>
              <a:t> </a:t>
            </a:r>
            <a:r>
              <a:rPr lang="de-DE" sz="1600" dirty="0" err="1">
                <a:solidFill>
                  <a:srgbClr val="000000"/>
                </a:solidFill>
                <a:latin typeface="DB Office" pitchFamily="34" charset="0"/>
              </a:rPr>
              <a:t>to</a:t>
            </a:r>
            <a:r>
              <a:rPr lang="de-DE" sz="1600" dirty="0">
                <a:solidFill>
                  <a:srgbClr val="000000"/>
                </a:solidFill>
                <a:latin typeface="DB Office" pitchFamily="34" charset="0"/>
              </a:rPr>
              <a:t> </a:t>
            </a:r>
            <a:r>
              <a:rPr lang="de-DE" sz="1600" dirty="0" err="1">
                <a:solidFill>
                  <a:srgbClr val="000000"/>
                </a:solidFill>
                <a:latin typeface="DB Office" pitchFamily="34" charset="0"/>
              </a:rPr>
              <a:t>interconnect</a:t>
            </a:r>
            <a:r>
              <a:rPr lang="de-DE" sz="1600" dirty="0">
                <a:solidFill>
                  <a:srgbClr val="000000"/>
                </a:solidFill>
                <a:latin typeface="DB Office" pitchFamily="34" charset="0"/>
              </a:rPr>
              <a:t>, promote, </a:t>
            </a:r>
            <a:r>
              <a:rPr lang="de-DE" sz="1600" dirty="0" err="1">
                <a:solidFill>
                  <a:srgbClr val="000000"/>
                </a:solidFill>
                <a:latin typeface="DB Office" pitchFamily="34" charset="0"/>
              </a:rPr>
              <a:t>expose</a:t>
            </a:r>
            <a:r>
              <a:rPr lang="de-DE" sz="1600" dirty="0">
                <a:solidFill>
                  <a:srgbClr val="000000"/>
                </a:solidFill>
                <a:latin typeface="DB Office" pitchFamily="34" charset="0"/>
              </a:rPr>
              <a:t> and </a:t>
            </a:r>
            <a:r>
              <a:rPr lang="de-DE" sz="1600" dirty="0" err="1">
                <a:solidFill>
                  <a:srgbClr val="000000"/>
                </a:solidFill>
                <a:latin typeface="DB Office" pitchFamily="34" charset="0"/>
              </a:rPr>
              <a:t>enrich</a:t>
            </a:r>
            <a:r>
              <a:rPr lang="de-DE" sz="1600" dirty="0">
                <a:solidFill>
                  <a:srgbClr val="000000"/>
                </a:solidFill>
                <a:latin typeface="DB Office" pitchFamily="34" charset="0"/>
              </a:rPr>
              <a:t> </a:t>
            </a:r>
            <a:r>
              <a:rPr lang="de-DE" sz="1600" dirty="0" err="1">
                <a:solidFill>
                  <a:srgbClr val="000000"/>
                </a:solidFill>
                <a:latin typeface="DB Office" pitchFamily="34" charset="0"/>
              </a:rPr>
              <a:t>their</a:t>
            </a:r>
            <a:r>
              <a:rPr lang="de-DE" sz="1600" dirty="0">
                <a:solidFill>
                  <a:srgbClr val="000000"/>
                </a:solidFill>
                <a:latin typeface="DB Office" pitchFamily="34" charset="0"/>
              </a:rPr>
              <a:t> </a:t>
            </a:r>
            <a:r>
              <a:rPr lang="de-DE" sz="1600" dirty="0" err="1">
                <a:solidFill>
                  <a:srgbClr val="000000"/>
                </a:solidFill>
                <a:latin typeface="DB Office" pitchFamily="34" charset="0"/>
              </a:rPr>
              <a:t>offers</a:t>
            </a:r>
            <a:r>
              <a:rPr lang="de-DE" sz="1600" dirty="0">
                <a:solidFill>
                  <a:srgbClr val="000000"/>
                </a:solidFill>
                <a:latin typeface="DB Office" pitchFamily="34" charset="0"/>
              </a:rPr>
              <a:t> </a:t>
            </a:r>
            <a:r>
              <a:rPr lang="de-DE" sz="1600" dirty="0" err="1">
                <a:solidFill>
                  <a:srgbClr val="000000"/>
                </a:solidFill>
                <a:latin typeface="DB Office" pitchFamily="34" charset="0"/>
              </a:rPr>
              <a:t>with</a:t>
            </a:r>
            <a:r>
              <a:rPr lang="de-DE" sz="1600" dirty="0">
                <a:solidFill>
                  <a:srgbClr val="000000"/>
                </a:solidFill>
                <a:latin typeface="DB Office" pitchFamily="34" charset="0"/>
              </a:rPr>
              <a:t> additional </a:t>
            </a:r>
            <a:r>
              <a:rPr lang="de-DE" sz="1600" dirty="0" err="1">
                <a:solidFill>
                  <a:srgbClr val="000000"/>
                </a:solidFill>
                <a:latin typeface="DB Office" pitchFamily="34" charset="0"/>
              </a:rPr>
              <a:t>value-added</a:t>
            </a:r>
            <a:r>
              <a:rPr lang="de-DE" sz="1600" dirty="0">
                <a:solidFill>
                  <a:srgbClr val="000000"/>
                </a:solidFill>
                <a:latin typeface="DB Office" pitchFamily="34" charset="0"/>
              </a:rPr>
              <a:t> </a:t>
            </a:r>
            <a:r>
              <a:rPr lang="de-DE" sz="1600" dirty="0" err="1">
                <a:solidFill>
                  <a:srgbClr val="000000"/>
                </a:solidFill>
                <a:latin typeface="DB Office" pitchFamily="34" charset="0"/>
              </a:rPr>
              <a:t>services</a:t>
            </a:r>
            <a:r>
              <a:rPr lang="de-DE" sz="1600" dirty="0">
                <a:solidFill>
                  <a:srgbClr val="000000"/>
                </a:solidFill>
                <a:latin typeface="DB Office" pitchFamily="34" charset="0"/>
              </a:rPr>
              <a:t>.</a:t>
            </a:r>
          </a:p>
        </p:txBody>
      </p:sp>
      <p:sp>
        <p:nvSpPr>
          <p:cNvPr id="14" name="Rechteck 13">
            <a:extLst>
              <a:ext uri="{FF2B5EF4-FFF2-40B4-BE49-F238E27FC236}">
                <a16:creationId xmlns:a16="http://schemas.microsoft.com/office/drawing/2014/main" xmlns="" id="{34A275B1-9E41-40DD-91C9-5F22CE38D1C2}"/>
              </a:ext>
            </a:extLst>
          </p:cNvPr>
          <p:cNvSpPr/>
          <p:nvPr/>
        </p:nvSpPr>
        <p:spPr>
          <a:xfrm>
            <a:off x="1603706" y="4179588"/>
            <a:ext cx="2096081" cy="400105"/>
          </a:xfrm>
          <a:prstGeom prst="rect">
            <a:avLst/>
          </a:prstGeom>
        </p:spPr>
        <p:txBody>
          <a:bodyPr wrap="none" lIns="121917" tIns="60958" rIns="121917" bIns="60958">
            <a:spAutoFit/>
          </a:bodyPr>
          <a:lstStyle/>
          <a:p>
            <a:pPr algn="ctr" defTabSz="914377"/>
            <a:r>
              <a:rPr lang="de-DE" b="1" kern="0" cap="small" dirty="0">
                <a:solidFill>
                  <a:srgbClr val="E95B2B"/>
                </a:solidFill>
                <a:latin typeface="DB Office"/>
              </a:rPr>
              <a:t>Vision </a:t>
            </a:r>
            <a:r>
              <a:rPr lang="de-DE" b="1" kern="0" cap="small" dirty="0" err="1">
                <a:solidFill>
                  <a:srgbClr val="E95B2B"/>
                </a:solidFill>
                <a:latin typeface="DB Office"/>
              </a:rPr>
              <a:t>of</a:t>
            </a:r>
            <a:r>
              <a:rPr lang="de-DE" b="1" kern="0" cap="small" dirty="0">
                <a:solidFill>
                  <a:srgbClr val="E95B2B"/>
                </a:solidFill>
                <a:latin typeface="DB Office"/>
              </a:rPr>
              <a:t> MASAI </a:t>
            </a:r>
            <a:endParaRPr lang="de-DE" b="1" dirty="0">
              <a:solidFill>
                <a:srgbClr val="000000"/>
              </a:solidFill>
              <a:latin typeface="DB Office" pitchFamily="34" charset="0"/>
            </a:endParaRPr>
          </a:p>
        </p:txBody>
      </p:sp>
      <p:sp>
        <p:nvSpPr>
          <p:cNvPr id="15" name="Textfeld 14">
            <a:extLst>
              <a:ext uri="{FF2B5EF4-FFF2-40B4-BE49-F238E27FC236}">
                <a16:creationId xmlns:a16="http://schemas.microsoft.com/office/drawing/2014/main" xmlns="" id="{9DE956D3-A40F-43D8-A023-97608A392359}"/>
              </a:ext>
            </a:extLst>
          </p:cNvPr>
          <p:cNvSpPr txBox="1"/>
          <p:nvPr/>
        </p:nvSpPr>
        <p:spPr>
          <a:xfrm>
            <a:off x="1097662" y="5165721"/>
            <a:ext cx="4506371" cy="738664"/>
          </a:xfrm>
          <a:prstGeom prst="rect">
            <a:avLst/>
          </a:prstGeom>
          <a:noFill/>
        </p:spPr>
        <p:txBody>
          <a:bodyPr wrap="square" lIns="0" tIns="0" rIns="0" bIns="0" rtlCol="0">
            <a:spAutoFit/>
          </a:bodyPr>
          <a:lstStyle/>
          <a:p>
            <a:pPr defTabSz="914377"/>
            <a:r>
              <a:rPr lang="de-DE" sz="1600" b="1" kern="0" dirty="0" err="1">
                <a:solidFill>
                  <a:srgbClr val="E95B2B"/>
                </a:solidFill>
                <a:latin typeface="DB Office"/>
              </a:rPr>
              <a:t>One</a:t>
            </a:r>
            <a:r>
              <a:rPr lang="de-DE" sz="1600" b="1" kern="0" dirty="0">
                <a:solidFill>
                  <a:srgbClr val="E95B2B"/>
                </a:solidFill>
                <a:latin typeface="DB Office"/>
              </a:rPr>
              <a:t> open Ecosystem</a:t>
            </a:r>
            <a:r>
              <a:rPr lang="de-DE" sz="1600" dirty="0">
                <a:solidFill>
                  <a:srgbClr val="000000"/>
                </a:solidFill>
                <a:latin typeface="DB Office" pitchFamily="34" charset="0"/>
              </a:rPr>
              <a:t> </a:t>
            </a:r>
            <a:r>
              <a:rPr lang="de-DE" sz="1600" dirty="0" err="1">
                <a:solidFill>
                  <a:srgbClr val="000000"/>
                </a:solidFill>
                <a:latin typeface="DB Office" pitchFamily="34" charset="0"/>
              </a:rPr>
              <a:t>to</a:t>
            </a:r>
            <a:r>
              <a:rPr lang="de-DE" sz="1600" dirty="0">
                <a:solidFill>
                  <a:srgbClr val="000000"/>
                </a:solidFill>
                <a:latin typeface="DB Office" pitchFamily="34" charset="0"/>
              </a:rPr>
              <a:t> </a:t>
            </a:r>
            <a:r>
              <a:rPr lang="de-DE" sz="1600" dirty="0" err="1">
                <a:solidFill>
                  <a:srgbClr val="000000"/>
                </a:solidFill>
                <a:latin typeface="DB Office" pitchFamily="34" charset="0"/>
              </a:rPr>
              <a:t>enable</a:t>
            </a:r>
            <a:r>
              <a:rPr lang="de-DE" sz="1600" dirty="0">
                <a:solidFill>
                  <a:srgbClr val="000000"/>
                </a:solidFill>
                <a:latin typeface="DB Office" pitchFamily="34" charset="0"/>
              </a:rPr>
              <a:t> a </a:t>
            </a:r>
            <a:r>
              <a:rPr lang="de-DE" sz="1600" b="1" kern="0" dirty="0" err="1">
                <a:solidFill>
                  <a:srgbClr val="E95B2B"/>
                </a:solidFill>
                <a:latin typeface="DB Office"/>
              </a:rPr>
              <a:t>seamless</a:t>
            </a:r>
            <a:r>
              <a:rPr lang="de-DE" sz="1600" b="1" kern="0" dirty="0">
                <a:solidFill>
                  <a:srgbClr val="E95B2B"/>
                </a:solidFill>
                <a:latin typeface="DB Office"/>
              </a:rPr>
              <a:t> </a:t>
            </a:r>
            <a:r>
              <a:rPr lang="de-DE" sz="1600" b="1" kern="0" dirty="0" err="1">
                <a:solidFill>
                  <a:srgbClr val="E95B2B"/>
                </a:solidFill>
                <a:latin typeface="DB Office"/>
              </a:rPr>
              <a:t>door</a:t>
            </a:r>
            <a:r>
              <a:rPr lang="de-DE" sz="1600" b="1" kern="0" dirty="0">
                <a:solidFill>
                  <a:srgbClr val="E95B2B"/>
                </a:solidFill>
                <a:latin typeface="DB Office"/>
              </a:rPr>
              <a:t> </a:t>
            </a:r>
            <a:r>
              <a:rPr lang="de-DE" sz="1600" b="1" kern="0" dirty="0" err="1">
                <a:solidFill>
                  <a:srgbClr val="E95B2B"/>
                </a:solidFill>
                <a:latin typeface="DB Office"/>
              </a:rPr>
              <a:t>to</a:t>
            </a:r>
            <a:r>
              <a:rPr lang="de-DE" sz="1600" b="1" kern="0" dirty="0">
                <a:solidFill>
                  <a:srgbClr val="E95B2B"/>
                </a:solidFill>
                <a:latin typeface="DB Office"/>
              </a:rPr>
              <a:t> </a:t>
            </a:r>
            <a:r>
              <a:rPr lang="de-DE" sz="1600" b="1" kern="0" dirty="0" err="1">
                <a:solidFill>
                  <a:srgbClr val="E95B2B"/>
                </a:solidFill>
                <a:latin typeface="DB Office"/>
              </a:rPr>
              <a:t>door</a:t>
            </a:r>
            <a:r>
              <a:rPr lang="de-DE" sz="1600" b="1" kern="0" dirty="0">
                <a:solidFill>
                  <a:srgbClr val="E95B2B"/>
                </a:solidFill>
                <a:latin typeface="DB Office"/>
              </a:rPr>
              <a:t> </a:t>
            </a:r>
            <a:r>
              <a:rPr lang="de-DE" sz="1600" b="1" kern="0" dirty="0" err="1">
                <a:solidFill>
                  <a:srgbClr val="E95B2B"/>
                </a:solidFill>
                <a:latin typeface="DB Office"/>
              </a:rPr>
              <a:t>travel</a:t>
            </a:r>
            <a:r>
              <a:rPr lang="de-DE" sz="1600" b="1" kern="0" dirty="0">
                <a:solidFill>
                  <a:srgbClr val="E95B2B"/>
                </a:solidFill>
                <a:latin typeface="DB Office"/>
              </a:rPr>
              <a:t> </a:t>
            </a:r>
            <a:r>
              <a:rPr lang="de-DE" sz="1600" b="1" kern="0" dirty="0" err="1">
                <a:solidFill>
                  <a:srgbClr val="E95B2B"/>
                </a:solidFill>
                <a:latin typeface="DB Office"/>
              </a:rPr>
              <a:t>experience</a:t>
            </a:r>
            <a:r>
              <a:rPr lang="de-DE" sz="1600" b="1" kern="0" dirty="0">
                <a:solidFill>
                  <a:srgbClr val="E95B2B"/>
                </a:solidFill>
                <a:latin typeface="DB Office"/>
              </a:rPr>
              <a:t>, </a:t>
            </a:r>
            <a:r>
              <a:rPr lang="de-DE" sz="1600" dirty="0" err="1">
                <a:solidFill>
                  <a:srgbClr val="000000"/>
                </a:solidFill>
                <a:latin typeface="DB Office" pitchFamily="34" charset="0"/>
              </a:rPr>
              <a:t>from</a:t>
            </a:r>
            <a:r>
              <a:rPr lang="de-DE" sz="1600" dirty="0">
                <a:solidFill>
                  <a:srgbClr val="000000"/>
                </a:solidFill>
                <a:latin typeface="DB Office" pitchFamily="34" charset="0"/>
              </a:rPr>
              <a:t> </a:t>
            </a:r>
            <a:r>
              <a:rPr lang="de-DE" sz="1600" dirty="0" err="1">
                <a:solidFill>
                  <a:srgbClr val="000000"/>
                </a:solidFill>
                <a:latin typeface="DB Office" pitchFamily="34" charset="0"/>
              </a:rPr>
              <a:t>discovery</a:t>
            </a:r>
            <a:r>
              <a:rPr lang="de-DE" sz="1600" dirty="0">
                <a:solidFill>
                  <a:srgbClr val="000000"/>
                </a:solidFill>
                <a:latin typeface="DB Office" pitchFamily="34" charset="0"/>
              </a:rPr>
              <a:t> </a:t>
            </a:r>
            <a:r>
              <a:rPr lang="de-DE" sz="1600" dirty="0" err="1">
                <a:solidFill>
                  <a:srgbClr val="000000"/>
                </a:solidFill>
                <a:latin typeface="DB Office" pitchFamily="34" charset="0"/>
              </a:rPr>
              <a:t>to</a:t>
            </a:r>
            <a:r>
              <a:rPr lang="de-DE" sz="1600" dirty="0">
                <a:solidFill>
                  <a:srgbClr val="000000"/>
                </a:solidFill>
                <a:latin typeface="DB Office" pitchFamily="34" charset="0"/>
              </a:rPr>
              <a:t> </a:t>
            </a:r>
            <a:r>
              <a:rPr lang="de-DE" sz="1600" dirty="0" err="1">
                <a:solidFill>
                  <a:srgbClr val="000000"/>
                </a:solidFill>
                <a:latin typeface="DB Office" pitchFamily="34" charset="0"/>
              </a:rPr>
              <a:t>management</a:t>
            </a:r>
            <a:r>
              <a:rPr lang="de-DE" sz="1600" dirty="0">
                <a:solidFill>
                  <a:srgbClr val="000000"/>
                </a:solidFill>
                <a:latin typeface="DB Office" pitchFamily="34" charset="0"/>
              </a:rPr>
              <a:t> </a:t>
            </a:r>
            <a:r>
              <a:rPr lang="de-DE" sz="1600" dirty="0" err="1">
                <a:solidFill>
                  <a:srgbClr val="000000"/>
                </a:solidFill>
                <a:latin typeface="DB Office" pitchFamily="34" charset="0"/>
              </a:rPr>
              <a:t>of</a:t>
            </a:r>
            <a:r>
              <a:rPr lang="de-DE" sz="1600" dirty="0">
                <a:solidFill>
                  <a:srgbClr val="000000"/>
                </a:solidFill>
                <a:latin typeface="DB Office" pitchFamily="34" charset="0"/>
              </a:rPr>
              <a:t> </a:t>
            </a:r>
            <a:r>
              <a:rPr lang="de-DE" sz="1600" dirty="0" err="1">
                <a:solidFill>
                  <a:srgbClr val="000000"/>
                </a:solidFill>
                <a:latin typeface="DB Office" pitchFamily="34" charset="0"/>
              </a:rPr>
              <a:t>travel</a:t>
            </a:r>
            <a:r>
              <a:rPr lang="de-DE" sz="1600" dirty="0">
                <a:solidFill>
                  <a:srgbClr val="000000"/>
                </a:solidFill>
                <a:latin typeface="DB Office" pitchFamily="34" charset="0"/>
              </a:rPr>
              <a:t>.</a:t>
            </a:r>
          </a:p>
        </p:txBody>
      </p:sp>
      <p:sp>
        <p:nvSpPr>
          <p:cNvPr id="16" name="Pfeil: nach rechts 15">
            <a:extLst>
              <a:ext uri="{FF2B5EF4-FFF2-40B4-BE49-F238E27FC236}">
                <a16:creationId xmlns:a16="http://schemas.microsoft.com/office/drawing/2014/main" xmlns="" id="{F0D6501F-A9AE-4191-BB1A-76620C87B2F8}"/>
              </a:ext>
            </a:extLst>
          </p:cNvPr>
          <p:cNvSpPr/>
          <p:nvPr/>
        </p:nvSpPr>
        <p:spPr bwMode="auto">
          <a:xfrm rot="5400000">
            <a:off x="2319789" y="4654575"/>
            <a:ext cx="576080" cy="410397"/>
          </a:xfrm>
          <a:prstGeom prst="rightArrow">
            <a:avLst>
              <a:gd name="adj1" fmla="val 63302"/>
              <a:gd name="adj2" fmla="val 50000"/>
            </a:avLst>
          </a:prstGeom>
          <a:gradFill>
            <a:gsLst>
              <a:gs pos="0">
                <a:srgbClr val="E678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9525" cap="flat" cmpd="sng" algn="ctr">
            <a:noFill/>
            <a:prstDash val="solid"/>
            <a:round/>
            <a:headEnd type="none" w="med" len="med"/>
            <a:tailEnd type="none" w="med" len="med"/>
          </a:ln>
          <a:effectLst/>
          <a:extLst/>
        </p:spPr>
        <p:txBody>
          <a:bodyPr vert="horz" wrap="square" lIns="71998" tIns="71998" rIns="71998" bIns="71998" numCol="1" rtlCol="0" anchor="ctr" anchorCtr="0" compatLnSpc="1">
            <a:prstTxWarp prst="textNoShape">
              <a:avLst/>
            </a:prstTxWarp>
            <a:noAutofit/>
          </a:bodyPr>
          <a:lstStyle/>
          <a:p>
            <a:pPr algn="ctr" defTabSz="914377"/>
            <a:endParaRPr lang="de-DE" sz="1600" dirty="0" err="1">
              <a:solidFill>
                <a:srgbClr val="000000"/>
              </a:solidFill>
              <a:latin typeface="DB Office" pitchFamily="34" charset="0"/>
            </a:endParaRPr>
          </a:p>
        </p:txBody>
      </p:sp>
      <p:sp>
        <p:nvSpPr>
          <p:cNvPr id="17" name="Pfeil: nach rechts 16">
            <a:extLst>
              <a:ext uri="{FF2B5EF4-FFF2-40B4-BE49-F238E27FC236}">
                <a16:creationId xmlns:a16="http://schemas.microsoft.com/office/drawing/2014/main" xmlns="" id="{D7322F00-EF13-4D38-9328-F93B151B2138}"/>
              </a:ext>
            </a:extLst>
          </p:cNvPr>
          <p:cNvSpPr/>
          <p:nvPr/>
        </p:nvSpPr>
        <p:spPr bwMode="auto">
          <a:xfrm>
            <a:off x="6755597" y="1616931"/>
            <a:ext cx="576080" cy="372695"/>
          </a:xfrm>
          <a:prstGeom prst="rightArrow">
            <a:avLst>
              <a:gd name="adj1" fmla="val 63302"/>
              <a:gd name="adj2" fmla="val 50000"/>
            </a:avLst>
          </a:prstGeom>
          <a:gradFill>
            <a:gsLst>
              <a:gs pos="0">
                <a:srgbClr val="E678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9525" cap="flat" cmpd="sng" algn="ctr">
            <a:noFill/>
            <a:prstDash val="solid"/>
            <a:round/>
            <a:headEnd type="none" w="med" len="med"/>
            <a:tailEnd type="none" w="med" len="med"/>
          </a:ln>
          <a:effectLst/>
          <a:extLst/>
        </p:spPr>
        <p:txBody>
          <a:bodyPr vert="horz" wrap="square" lIns="71998" tIns="71998" rIns="71998" bIns="71998" numCol="1" rtlCol="0" anchor="ctr" anchorCtr="0" compatLnSpc="1">
            <a:prstTxWarp prst="textNoShape">
              <a:avLst/>
            </a:prstTxWarp>
            <a:noAutofit/>
          </a:bodyPr>
          <a:lstStyle/>
          <a:p>
            <a:pPr algn="ctr" defTabSz="914377"/>
            <a:r>
              <a:rPr lang="de-DE" sz="1600" dirty="0">
                <a:solidFill>
                  <a:srgbClr val="FFFFFF"/>
                </a:solidFill>
                <a:latin typeface="DB Office" pitchFamily="34" charset="0"/>
              </a:rPr>
              <a:t>1</a:t>
            </a:r>
          </a:p>
        </p:txBody>
      </p:sp>
      <p:sp>
        <p:nvSpPr>
          <p:cNvPr id="18" name="Pfeil: nach rechts 17">
            <a:extLst>
              <a:ext uri="{FF2B5EF4-FFF2-40B4-BE49-F238E27FC236}">
                <a16:creationId xmlns:a16="http://schemas.microsoft.com/office/drawing/2014/main" xmlns="" id="{A0B08826-114F-4A64-90B1-3C036B8BE371}"/>
              </a:ext>
            </a:extLst>
          </p:cNvPr>
          <p:cNvSpPr/>
          <p:nvPr/>
        </p:nvSpPr>
        <p:spPr bwMode="auto">
          <a:xfrm>
            <a:off x="6755597" y="2267406"/>
            <a:ext cx="576080" cy="372695"/>
          </a:xfrm>
          <a:prstGeom prst="rightArrow">
            <a:avLst>
              <a:gd name="adj1" fmla="val 63302"/>
              <a:gd name="adj2" fmla="val 50000"/>
            </a:avLst>
          </a:prstGeom>
          <a:gradFill>
            <a:gsLst>
              <a:gs pos="0">
                <a:srgbClr val="E678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9525" cap="flat" cmpd="sng" algn="ctr">
            <a:noFill/>
            <a:prstDash val="solid"/>
            <a:round/>
            <a:headEnd type="none" w="med" len="med"/>
            <a:tailEnd type="none" w="med" len="med"/>
          </a:ln>
          <a:effectLst/>
          <a:extLst/>
        </p:spPr>
        <p:txBody>
          <a:bodyPr vert="horz" wrap="square" lIns="71998" tIns="71998" rIns="71998" bIns="71998" numCol="1" rtlCol="0" anchor="ctr" anchorCtr="0" compatLnSpc="1">
            <a:prstTxWarp prst="textNoShape">
              <a:avLst/>
            </a:prstTxWarp>
            <a:noAutofit/>
          </a:bodyPr>
          <a:lstStyle/>
          <a:p>
            <a:pPr algn="ctr" defTabSz="914377"/>
            <a:r>
              <a:rPr lang="de-DE" sz="1600" dirty="0">
                <a:solidFill>
                  <a:srgbClr val="FFFFFF"/>
                </a:solidFill>
                <a:latin typeface="DB Office" pitchFamily="34" charset="0"/>
              </a:rPr>
              <a:t>2</a:t>
            </a:r>
          </a:p>
        </p:txBody>
      </p:sp>
      <p:sp>
        <p:nvSpPr>
          <p:cNvPr id="19" name="Pfeil: nach rechts 18">
            <a:extLst>
              <a:ext uri="{FF2B5EF4-FFF2-40B4-BE49-F238E27FC236}">
                <a16:creationId xmlns:a16="http://schemas.microsoft.com/office/drawing/2014/main" xmlns="" id="{7DD75431-CE4A-4BF4-8D74-F0FE28F922A6}"/>
              </a:ext>
            </a:extLst>
          </p:cNvPr>
          <p:cNvSpPr/>
          <p:nvPr/>
        </p:nvSpPr>
        <p:spPr bwMode="auto">
          <a:xfrm>
            <a:off x="6755597" y="3008222"/>
            <a:ext cx="576080" cy="372695"/>
          </a:xfrm>
          <a:prstGeom prst="rightArrow">
            <a:avLst>
              <a:gd name="adj1" fmla="val 63302"/>
              <a:gd name="adj2" fmla="val 50000"/>
            </a:avLst>
          </a:prstGeom>
          <a:gradFill>
            <a:gsLst>
              <a:gs pos="0">
                <a:srgbClr val="E678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9525" cap="flat" cmpd="sng" algn="ctr">
            <a:noFill/>
            <a:prstDash val="solid"/>
            <a:round/>
            <a:headEnd type="none" w="med" len="med"/>
            <a:tailEnd type="none" w="med" len="med"/>
          </a:ln>
          <a:effectLst/>
          <a:extLst/>
        </p:spPr>
        <p:txBody>
          <a:bodyPr vert="horz" wrap="square" lIns="71998" tIns="71998" rIns="71998" bIns="71998" numCol="1" rtlCol="0" anchor="ctr" anchorCtr="0" compatLnSpc="1">
            <a:prstTxWarp prst="textNoShape">
              <a:avLst/>
            </a:prstTxWarp>
            <a:noAutofit/>
          </a:bodyPr>
          <a:lstStyle/>
          <a:p>
            <a:pPr algn="ctr" defTabSz="914377"/>
            <a:r>
              <a:rPr lang="de-DE" sz="1600" dirty="0">
                <a:solidFill>
                  <a:srgbClr val="FFFFFF"/>
                </a:solidFill>
                <a:latin typeface="DB Office" pitchFamily="34" charset="0"/>
              </a:rPr>
              <a:t>3</a:t>
            </a:r>
          </a:p>
        </p:txBody>
      </p:sp>
      <p:sp>
        <p:nvSpPr>
          <p:cNvPr id="20" name="Pfeil: nach rechts 19">
            <a:extLst>
              <a:ext uri="{FF2B5EF4-FFF2-40B4-BE49-F238E27FC236}">
                <a16:creationId xmlns:a16="http://schemas.microsoft.com/office/drawing/2014/main" xmlns="" id="{76730ABE-3194-42C9-9433-253C2CEEB55E}"/>
              </a:ext>
            </a:extLst>
          </p:cNvPr>
          <p:cNvSpPr/>
          <p:nvPr/>
        </p:nvSpPr>
        <p:spPr bwMode="auto">
          <a:xfrm>
            <a:off x="6755597" y="3713894"/>
            <a:ext cx="576080" cy="372695"/>
          </a:xfrm>
          <a:prstGeom prst="rightArrow">
            <a:avLst>
              <a:gd name="adj1" fmla="val 63302"/>
              <a:gd name="adj2" fmla="val 50000"/>
            </a:avLst>
          </a:prstGeom>
          <a:gradFill>
            <a:gsLst>
              <a:gs pos="0">
                <a:srgbClr val="E678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9525" cap="flat" cmpd="sng" algn="ctr">
            <a:noFill/>
            <a:prstDash val="solid"/>
            <a:round/>
            <a:headEnd type="none" w="med" len="med"/>
            <a:tailEnd type="none" w="med" len="med"/>
          </a:ln>
          <a:effectLst/>
          <a:extLst/>
        </p:spPr>
        <p:txBody>
          <a:bodyPr vert="horz" wrap="square" lIns="71998" tIns="71998" rIns="71998" bIns="71998" numCol="1" rtlCol="0" anchor="ctr" anchorCtr="0" compatLnSpc="1">
            <a:prstTxWarp prst="textNoShape">
              <a:avLst/>
            </a:prstTxWarp>
            <a:noAutofit/>
          </a:bodyPr>
          <a:lstStyle/>
          <a:p>
            <a:pPr algn="ctr" defTabSz="914377"/>
            <a:r>
              <a:rPr lang="de-DE" sz="1600" dirty="0">
                <a:solidFill>
                  <a:srgbClr val="FFFFFF"/>
                </a:solidFill>
                <a:latin typeface="DB Office" pitchFamily="34" charset="0"/>
              </a:rPr>
              <a:t>4</a:t>
            </a:r>
          </a:p>
        </p:txBody>
      </p:sp>
      <p:sp>
        <p:nvSpPr>
          <p:cNvPr id="21" name="Rechteck 20">
            <a:extLst>
              <a:ext uri="{FF2B5EF4-FFF2-40B4-BE49-F238E27FC236}">
                <a16:creationId xmlns:a16="http://schemas.microsoft.com/office/drawing/2014/main" xmlns="" id="{E13D18B7-BB06-4E7F-9DED-C84624ADAECD}"/>
              </a:ext>
            </a:extLst>
          </p:cNvPr>
          <p:cNvSpPr/>
          <p:nvPr/>
        </p:nvSpPr>
        <p:spPr bwMode="auto">
          <a:xfrm>
            <a:off x="7603839" y="1620222"/>
            <a:ext cx="3250944" cy="416692"/>
          </a:xfrm>
          <a:prstGeom prst="rect">
            <a:avLst/>
          </a:prstGeom>
          <a:noFill/>
          <a:ln w="9525" cap="flat" cmpd="sng" algn="ctr">
            <a:noFill/>
            <a:prstDash val="solid"/>
            <a:round/>
            <a:headEnd type="none" w="med" len="med"/>
            <a:tailEnd type="none" w="med" len="med"/>
          </a:ln>
          <a:effectLst/>
          <a:extLst/>
        </p:spPr>
        <p:txBody>
          <a:bodyPr vert="horz" wrap="square" lIns="71998" tIns="71998" rIns="71998" bIns="71998" numCol="1" rtlCol="0" anchor="ctr" anchorCtr="0" compatLnSpc="1">
            <a:prstTxWarp prst="textNoShape">
              <a:avLst/>
            </a:prstTxWarp>
            <a:noAutofit/>
          </a:bodyPr>
          <a:lstStyle/>
          <a:p>
            <a:pPr defTabSz="914377"/>
            <a:r>
              <a:rPr lang="de-DE" sz="1400" dirty="0" err="1">
                <a:solidFill>
                  <a:srgbClr val="000000"/>
                </a:solidFill>
                <a:latin typeface="DB Office" pitchFamily="34" charset="0"/>
              </a:rPr>
              <a:t>Coordination</a:t>
            </a:r>
            <a:r>
              <a:rPr lang="de-DE" sz="1400" dirty="0">
                <a:solidFill>
                  <a:srgbClr val="000000"/>
                </a:solidFill>
                <a:latin typeface="DB Office" pitchFamily="34" charset="0"/>
              </a:rPr>
              <a:t> </a:t>
            </a:r>
            <a:r>
              <a:rPr lang="de-DE" sz="1400" dirty="0" err="1">
                <a:solidFill>
                  <a:srgbClr val="000000"/>
                </a:solidFill>
                <a:latin typeface="DB Office" pitchFamily="34" charset="0"/>
              </a:rPr>
              <a:t>including</a:t>
            </a:r>
            <a:r>
              <a:rPr lang="de-DE" sz="1400" dirty="0">
                <a:solidFill>
                  <a:srgbClr val="000000"/>
                </a:solidFill>
                <a:latin typeface="DB Office" pitchFamily="34" charset="0"/>
              </a:rPr>
              <a:t> </a:t>
            </a:r>
            <a:r>
              <a:rPr lang="de-DE" sz="1400" dirty="0" err="1">
                <a:solidFill>
                  <a:srgbClr val="000000"/>
                </a:solidFill>
                <a:latin typeface="DB Office" pitchFamily="34" charset="0"/>
              </a:rPr>
              <a:t>public</a:t>
            </a:r>
            <a:r>
              <a:rPr lang="de-DE" sz="1400" dirty="0">
                <a:solidFill>
                  <a:srgbClr val="000000"/>
                </a:solidFill>
                <a:latin typeface="DB Office" pitchFamily="34" charset="0"/>
              </a:rPr>
              <a:t> </a:t>
            </a:r>
            <a:r>
              <a:rPr lang="de-DE" sz="1400" dirty="0" err="1">
                <a:solidFill>
                  <a:srgbClr val="000000"/>
                </a:solidFill>
                <a:latin typeface="DB Office" pitchFamily="34" charset="0"/>
              </a:rPr>
              <a:t>presentation</a:t>
            </a:r>
            <a:r>
              <a:rPr lang="de-DE" sz="1400" dirty="0">
                <a:solidFill>
                  <a:srgbClr val="000000"/>
                </a:solidFill>
                <a:latin typeface="DB Office" pitchFamily="34" charset="0"/>
              </a:rPr>
              <a:t>, </a:t>
            </a:r>
            <a:r>
              <a:rPr lang="de-DE" sz="1400" b="1" dirty="0">
                <a:solidFill>
                  <a:srgbClr val="000000"/>
                </a:solidFill>
                <a:latin typeface="DB Office" pitchFamily="34" charset="0"/>
              </a:rPr>
              <a:t>WEBSITE</a:t>
            </a:r>
            <a:r>
              <a:rPr lang="de-DE" sz="1400" dirty="0">
                <a:solidFill>
                  <a:srgbClr val="000000"/>
                </a:solidFill>
                <a:latin typeface="DB Office" pitchFamily="34" charset="0"/>
              </a:rPr>
              <a:t>, report </a:t>
            </a:r>
          </a:p>
        </p:txBody>
      </p:sp>
      <p:sp>
        <p:nvSpPr>
          <p:cNvPr id="22" name="Rechteck 21">
            <a:extLst>
              <a:ext uri="{FF2B5EF4-FFF2-40B4-BE49-F238E27FC236}">
                <a16:creationId xmlns:a16="http://schemas.microsoft.com/office/drawing/2014/main" xmlns="" id="{DEE80BBC-C6F2-46B5-ADB2-BE69A6F7FAFB}"/>
              </a:ext>
            </a:extLst>
          </p:cNvPr>
          <p:cNvSpPr/>
          <p:nvPr/>
        </p:nvSpPr>
        <p:spPr bwMode="auto">
          <a:xfrm>
            <a:off x="7603839" y="2272369"/>
            <a:ext cx="3250944" cy="439065"/>
          </a:xfrm>
          <a:prstGeom prst="rect">
            <a:avLst/>
          </a:prstGeom>
          <a:noFill/>
          <a:ln w="9525" cap="flat" cmpd="sng" algn="ctr">
            <a:noFill/>
            <a:prstDash val="solid"/>
            <a:round/>
            <a:headEnd type="none" w="med" len="med"/>
            <a:tailEnd type="none" w="med" len="med"/>
          </a:ln>
          <a:effectLst/>
          <a:extLst/>
        </p:spPr>
        <p:txBody>
          <a:bodyPr vert="horz" wrap="square" lIns="71998" tIns="71998" rIns="71998" bIns="71998" numCol="1" rtlCol="0" anchor="ctr" anchorCtr="0" compatLnSpc="1">
            <a:prstTxWarp prst="textNoShape">
              <a:avLst/>
            </a:prstTxWarp>
            <a:noAutofit/>
          </a:bodyPr>
          <a:lstStyle/>
          <a:p>
            <a:pPr defTabSz="914377"/>
            <a:r>
              <a:rPr lang="de-DE" sz="1400" b="1" dirty="0">
                <a:solidFill>
                  <a:srgbClr val="000000"/>
                </a:solidFill>
                <a:latin typeface="DB Office" pitchFamily="34" charset="0"/>
              </a:rPr>
              <a:t>WHITEBOOK </a:t>
            </a:r>
            <a:br>
              <a:rPr lang="de-DE" sz="1400" b="1" dirty="0">
                <a:solidFill>
                  <a:srgbClr val="000000"/>
                </a:solidFill>
                <a:latin typeface="DB Office" pitchFamily="34" charset="0"/>
              </a:rPr>
            </a:br>
            <a:r>
              <a:rPr lang="de-DE" sz="1400" dirty="0">
                <a:solidFill>
                  <a:srgbClr val="000000"/>
                </a:solidFill>
                <a:latin typeface="DB Office" pitchFamily="34" charset="0"/>
              </a:rPr>
              <a:t>Functional &amp; </a:t>
            </a:r>
            <a:r>
              <a:rPr lang="de-DE" sz="1400" dirty="0" err="1">
                <a:solidFill>
                  <a:srgbClr val="000000"/>
                </a:solidFill>
                <a:latin typeface="DB Office" pitchFamily="34" charset="0"/>
              </a:rPr>
              <a:t>technical</a:t>
            </a:r>
            <a:r>
              <a:rPr lang="de-DE" sz="1400" dirty="0">
                <a:solidFill>
                  <a:srgbClr val="000000"/>
                </a:solidFill>
                <a:latin typeface="DB Office" pitchFamily="34" charset="0"/>
              </a:rPr>
              <a:t> specification &amp; </a:t>
            </a:r>
            <a:r>
              <a:rPr lang="de-DE" sz="1400" dirty="0" err="1">
                <a:solidFill>
                  <a:srgbClr val="000000"/>
                </a:solidFill>
                <a:latin typeface="DB Office" pitchFamily="34" charset="0"/>
              </a:rPr>
              <a:t>implementation</a:t>
            </a:r>
            <a:r>
              <a:rPr lang="de-DE" sz="1400" dirty="0">
                <a:solidFill>
                  <a:srgbClr val="000000"/>
                </a:solidFill>
                <a:latin typeface="DB Office" pitchFamily="34" charset="0"/>
              </a:rPr>
              <a:t> </a:t>
            </a:r>
            <a:r>
              <a:rPr lang="de-DE" sz="1400" dirty="0" err="1">
                <a:solidFill>
                  <a:srgbClr val="000000"/>
                </a:solidFill>
                <a:latin typeface="DB Office" pitchFamily="34" charset="0"/>
              </a:rPr>
              <a:t>guideline</a:t>
            </a:r>
            <a:endParaRPr lang="de-DE" sz="1400" b="1" dirty="0">
              <a:solidFill>
                <a:srgbClr val="000000"/>
              </a:solidFill>
              <a:latin typeface="DB Office" pitchFamily="34" charset="0"/>
            </a:endParaRPr>
          </a:p>
        </p:txBody>
      </p:sp>
      <p:sp>
        <p:nvSpPr>
          <p:cNvPr id="23" name="Rechteck 22">
            <a:extLst>
              <a:ext uri="{FF2B5EF4-FFF2-40B4-BE49-F238E27FC236}">
                <a16:creationId xmlns:a16="http://schemas.microsoft.com/office/drawing/2014/main" xmlns="" id="{D5ED5058-E31A-4FB9-9C88-9F4082C6D925}"/>
              </a:ext>
            </a:extLst>
          </p:cNvPr>
          <p:cNvSpPr/>
          <p:nvPr/>
        </p:nvSpPr>
        <p:spPr bwMode="auto">
          <a:xfrm>
            <a:off x="7603839" y="2956663"/>
            <a:ext cx="3250944" cy="561848"/>
          </a:xfrm>
          <a:prstGeom prst="rect">
            <a:avLst/>
          </a:prstGeom>
          <a:noFill/>
          <a:ln w="9525" cap="flat" cmpd="sng" algn="ctr">
            <a:noFill/>
            <a:prstDash val="solid"/>
            <a:round/>
            <a:headEnd type="none" w="med" len="med"/>
            <a:tailEnd type="none" w="med" len="med"/>
          </a:ln>
          <a:effectLst/>
          <a:extLst/>
        </p:spPr>
        <p:txBody>
          <a:bodyPr vert="horz" wrap="square" lIns="71998" tIns="71998" rIns="71998" bIns="71998" numCol="1" rtlCol="0" anchor="ctr" anchorCtr="0" compatLnSpc="1">
            <a:prstTxWarp prst="textNoShape">
              <a:avLst/>
            </a:prstTxWarp>
            <a:noAutofit/>
          </a:bodyPr>
          <a:lstStyle/>
          <a:p>
            <a:pPr defTabSz="914377"/>
            <a:r>
              <a:rPr lang="de-DE" sz="1400" b="1" dirty="0">
                <a:solidFill>
                  <a:srgbClr val="000000"/>
                </a:solidFill>
                <a:latin typeface="DB Office" pitchFamily="34" charset="0"/>
              </a:rPr>
              <a:t>COMPONENT PROTOTYPES </a:t>
            </a:r>
            <a:r>
              <a:rPr lang="de-DE" sz="1400" dirty="0">
                <a:solidFill>
                  <a:srgbClr val="000000"/>
                </a:solidFill>
                <a:latin typeface="DB Office" pitchFamily="34" charset="0"/>
              </a:rPr>
              <a:t>and documentation  </a:t>
            </a:r>
          </a:p>
        </p:txBody>
      </p:sp>
      <p:sp>
        <p:nvSpPr>
          <p:cNvPr id="25" name="Rechteck 24">
            <a:extLst>
              <a:ext uri="{FF2B5EF4-FFF2-40B4-BE49-F238E27FC236}">
                <a16:creationId xmlns:a16="http://schemas.microsoft.com/office/drawing/2014/main" xmlns="" id="{07688793-AD52-4815-AB20-E47B412CC022}"/>
              </a:ext>
            </a:extLst>
          </p:cNvPr>
          <p:cNvSpPr/>
          <p:nvPr/>
        </p:nvSpPr>
        <p:spPr bwMode="auto">
          <a:xfrm>
            <a:off x="7603839" y="3593277"/>
            <a:ext cx="3250944" cy="561848"/>
          </a:xfrm>
          <a:prstGeom prst="rect">
            <a:avLst/>
          </a:prstGeom>
          <a:noFill/>
          <a:ln w="9525" cap="flat" cmpd="sng" algn="ctr">
            <a:noFill/>
            <a:prstDash val="solid"/>
            <a:round/>
            <a:headEnd type="none" w="med" len="med"/>
            <a:tailEnd type="none" w="med" len="med"/>
          </a:ln>
          <a:effectLst/>
          <a:extLst/>
        </p:spPr>
        <p:txBody>
          <a:bodyPr vert="horz" wrap="square" lIns="71998" tIns="71998" rIns="71998" bIns="71998" numCol="1" rtlCol="0" anchor="ctr" anchorCtr="0" compatLnSpc="1">
            <a:prstTxWarp prst="textNoShape">
              <a:avLst/>
            </a:prstTxWarp>
            <a:noAutofit/>
          </a:bodyPr>
          <a:lstStyle/>
          <a:p>
            <a:pPr defTabSz="914377"/>
            <a:r>
              <a:rPr lang="de-DE" sz="1400" dirty="0">
                <a:solidFill>
                  <a:srgbClr val="000000"/>
                </a:solidFill>
                <a:latin typeface="DB Office" pitchFamily="34" charset="0"/>
              </a:rPr>
              <a:t>Integration and internal </a:t>
            </a:r>
            <a:r>
              <a:rPr lang="de-DE" sz="1400" b="1" dirty="0">
                <a:solidFill>
                  <a:srgbClr val="000000"/>
                </a:solidFill>
                <a:latin typeface="DB Office" pitchFamily="34" charset="0"/>
              </a:rPr>
              <a:t>POC</a:t>
            </a:r>
            <a:br>
              <a:rPr lang="de-DE" sz="1400" b="1" dirty="0">
                <a:solidFill>
                  <a:srgbClr val="000000"/>
                </a:solidFill>
                <a:latin typeface="DB Office" pitchFamily="34" charset="0"/>
              </a:rPr>
            </a:br>
            <a:r>
              <a:rPr lang="de-DE" sz="1400" dirty="0" err="1">
                <a:solidFill>
                  <a:srgbClr val="000000"/>
                </a:solidFill>
                <a:latin typeface="DB Office" pitchFamily="34" charset="0"/>
              </a:rPr>
              <a:t>input</a:t>
            </a:r>
            <a:r>
              <a:rPr lang="de-DE" sz="1400" dirty="0">
                <a:solidFill>
                  <a:srgbClr val="000000"/>
                </a:solidFill>
                <a:latin typeface="DB Office" pitchFamily="34" charset="0"/>
              </a:rPr>
              <a:t> </a:t>
            </a:r>
            <a:r>
              <a:rPr lang="de-DE" sz="1400" dirty="0" err="1">
                <a:solidFill>
                  <a:srgbClr val="000000"/>
                </a:solidFill>
                <a:latin typeface="DB Office" pitchFamily="34" charset="0"/>
              </a:rPr>
              <a:t>for</a:t>
            </a:r>
            <a:r>
              <a:rPr lang="de-DE" sz="1400" dirty="0">
                <a:solidFill>
                  <a:srgbClr val="000000"/>
                </a:solidFill>
                <a:latin typeface="DB Office" pitchFamily="34" charset="0"/>
              </a:rPr>
              <a:t> </a:t>
            </a:r>
            <a:r>
              <a:rPr lang="de-DE" sz="1400" dirty="0" err="1">
                <a:solidFill>
                  <a:srgbClr val="000000"/>
                </a:solidFill>
                <a:latin typeface="DB Office" pitchFamily="34" charset="0"/>
              </a:rPr>
              <a:t>hackathons</a:t>
            </a:r>
            <a:r>
              <a:rPr lang="de-DE" sz="1400" dirty="0">
                <a:solidFill>
                  <a:srgbClr val="000000"/>
                </a:solidFill>
                <a:latin typeface="DB Office" pitchFamily="34" charset="0"/>
              </a:rPr>
              <a:t> &amp; </a:t>
            </a:r>
            <a:r>
              <a:rPr lang="de-DE" sz="1400" dirty="0" err="1">
                <a:solidFill>
                  <a:srgbClr val="000000"/>
                </a:solidFill>
                <a:latin typeface="DB Office" pitchFamily="34" charset="0"/>
              </a:rPr>
              <a:t>pilots</a:t>
            </a:r>
            <a:r>
              <a:rPr lang="de-DE" sz="1400" dirty="0">
                <a:solidFill>
                  <a:srgbClr val="000000"/>
                </a:solidFill>
                <a:latin typeface="DB Office" pitchFamily="34" charset="0"/>
              </a:rPr>
              <a:t>  </a:t>
            </a:r>
          </a:p>
        </p:txBody>
      </p:sp>
      <p:sp>
        <p:nvSpPr>
          <p:cNvPr id="26" name="Pfeil: nach rechts 25">
            <a:extLst>
              <a:ext uri="{FF2B5EF4-FFF2-40B4-BE49-F238E27FC236}">
                <a16:creationId xmlns:a16="http://schemas.microsoft.com/office/drawing/2014/main" xmlns="" id="{5EAA37EE-C6F9-40C9-9CAC-54208A88DE23}"/>
              </a:ext>
            </a:extLst>
          </p:cNvPr>
          <p:cNvSpPr/>
          <p:nvPr/>
        </p:nvSpPr>
        <p:spPr bwMode="auto">
          <a:xfrm>
            <a:off x="6778397" y="4409058"/>
            <a:ext cx="576080" cy="372695"/>
          </a:xfrm>
          <a:prstGeom prst="rightArrow">
            <a:avLst>
              <a:gd name="adj1" fmla="val 63302"/>
              <a:gd name="adj2" fmla="val 50000"/>
            </a:avLst>
          </a:prstGeom>
          <a:gradFill>
            <a:gsLst>
              <a:gs pos="0">
                <a:srgbClr val="E678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9525" cap="flat" cmpd="sng" algn="ctr">
            <a:noFill/>
            <a:prstDash val="solid"/>
            <a:round/>
            <a:headEnd type="none" w="med" len="med"/>
            <a:tailEnd type="none" w="med" len="med"/>
          </a:ln>
          <a:effectLst/>
          <a:extLst/>
        </p:spPr>
        <p:txBody>
          <a:bodyPr vert="horz" wrap="square" lIns="71998" tIns="71998" rIns="71998" bIns="71998" numCol="1" rtlCol="0" anchor="ctr" anchorCtr="0" compatLnSpc="1">
            <a:prstTxWarp prst="textNoShape">
              <a:avLst/>
            </a:prstTxWarp>
            <a:noAutofit/>
          </a:bodyPr>
          <a:lstStyle/>
          <a:p>
            <a:pPr algn="ctr" defTabSz="914377"/>
            <a:r>
              <a:rPr lang="de-DE" sz="1600" dirty="0">
                <a:solidFill>
                  <a:srgbClr val="FFFFFF"/>
                </a:solidFill>
                <a:latin typeface="DB Office" pitchFamily="34" charset="0"/>
              </a:rPr>
              <a:t>5</a:t>
            </a:r>
          </a:p>
        </p:txBody>
      </p:sp>
      <p:sp>
        <p:nvSpPr>
          <p:cNvPr id="27" name="Rechteck 26">
            <a:extLst>
              <a:ext uri="{FF2B5EF4-FFF2-40B4-BE49-F238E27FC236}">
                <a16:creationId xmlns:a16="http://schemas.microsoft.com/office/drawing/2014/main" xmlns="" id="{AA9D1987-B9FC-4B02-ADAC-7F815D3DE140}"/>
              </a:ext>
            </a:extLst>
          </p:cNvPr>
          <p:cNvSpPr/>
          <p:nvPr/>
        </p:nvSpPr>
        <p:spPr bwMode="auto">
          <a:xfrm>
            <a:off x="7603839" y="4263364"/>
            <a:ext cx="3250944" cy="561848"/>
          </a:xfrm>
          <a:prstGeom prst="rect">
            <a:avLst/>
          </a:prstGeom>
          <a:noFill/>
          <a:ln w="9525" cap="flat" cmpd="sng" algn="ctr">
            <a:noFill/>
            <a:prstDash val="solid"/>
            <a:round/>
            <a:headEnd type="none" w="med" len="med"/>
            <a:tailEnd type="none" w="med" len="med"/>
          </a:ln>
          <a:effectLst/>
          <a:extLst/>
        </p:spPr>
        <p:txBody>
          <a:bodyPr vert="horz" wrap="square" lIns="71998" tIns="71998" rIns="71998" bIns="71998" numCol="1" rtlCol="0" anchor="ctr" anchorCtr="0" compatLnSpc="1">
            <a:prstTxWarp prst="textNoShape">
              <a:avLst/>
            </a:prstTxWarp>
            <a:noAutofit/>
          </a:bodyPr>
          <a:lstStyle/>
          <a:p>
            <a:pPr defTabSz="914377"/>
            <a:r>
              <a:rPr lang="de-DE" sz="1400" dirty="0" err="1">
                <a:solidFill>
                  <a:srgbClr val="000000"/>
                </a:solidFill>
                <a:latin typeface="DB Office" pitchFamily="34" charset="0"/>
              </a:rPr>
              <a:t>Tendering</a:t>
            </a:r>
            <a:r>
              <a:rPr lang="de-DE" sz="1400" dirty="0">
                <a:solidFill>
                  <a:srgbClr val="000000"/>
                </a:solidFill>
                <a:latin typeface="DB Office" pitchFamily="34" charset="0"/>
              </a:rPr>
              <a:t> </a:t>
            </a:r>
            <a:r>
              <a:rPr lang="de-DE" sz="1400" dirty="0" err="1">
                <a:solidFill>
                  <a:srgbClr val="000000"/>
                </a:solidFill>
                <a:latin typeface="DB Office" pitchFamily="34" charset="0"/>
              </a:rPr>
              <a:t>for</a:t>
            </a:r>
            <a:r>
              <a:rPr lang="de-DE" sz="1400" dirty="0">
                <a:solidFill>
                  <a:srgbClr val="000000"/>
                </a:solidFill>
                <a:latin typeface="DB Office" pitchFamily="34" charset="0"/>
              </a:rPr>
              <a:t> </a:t>
            </a:r>
            <a:r>
              <a:rPr lang="de-DE" sz="1400" dirty="0" err="1">
                <a:solidFill>
                  <a:srgbClr val="000000"/>
                </a:solidFill>
                <a:latin typeface="DB Office" pitchFamily="34" charset="0"/>
              </a:rPr>
              <a:t>pilots</a:t>
            </a:r>
            <a:r>
              <a:rPr lang="de-DE" sz="1400" dirty="0">
                <a:solidFill>
                  <a:srgbClr val="000000"/>
                </a:solidFill>
                <a:latin typeface="DB Office" pitchFamily="34" charset="0"/>
              </a:rPr>
              <a:t> </a:t>
            </a:r>
            <a:r>
              <a:rPr lang="de-DE" sz="1400" dirty="0" err="1">
                <a:solidFill>
                  <a:srgbClr val="000000"/>
                </a:solidFill>
                <a:latin typeface="DB Office" pitchFamily="34" charset="0"/>
              </a:rPr>
              <a:t>changed</a:t>
            </a:r>
            <a:r>
              <a:rPr lang="de-DE" sz="1400" dirty="0">
                <a:solidFill>
                  <a:srgbClr val="000000"/>
                </a:solidFill>
                <a:latin typeface="DB Office" pitchFamily="34" charset="0"/>
              </a:rPr>
              <a:t> </a:t>
            </a:r>
            <a:r>
              <a:rPr lang="de-DE" sz="1400" dirty="0" err="1">
                <a:solidFill>
                  <a:srgbClr val="000000"/>
                </a:solidFill>
                <a:latin typeface="DB Office" pitchFamily="34" charset="0"/>
              </a:rPr>
              <a:t>into</a:t>
            </a:r>
            <a:r>
              <a:rPr lang="de-DE" sz="1400" dirty="0">
                <a:solidFill>
                  <a:srgbClr val="000000"/>
                </a:solidFill>
                <a:latin typeface="DB Office" pitchFamily="34" charset="0"/>
              </a:rPr>
              <a:t/>
            </a:r>
            <a:br>
              <a:rPr lang="de-DE" sz="1400" dirty="0">
                <a:solidFill>
                  <a:srgbClr val="000000"/>
                </a:solidFill>
                <a:latin typeface="DB Office" pitchFamily="34" charset="0"/>
              </a:rPr>
            </a:br>
            <a:r>
              <a:rPr lang="de-DE" sz="1400" b="1" dirty="0">
                <a:solidFill>
                  <a:srgbClr val="000000"/>
                </a:solidFill>
                <a:latin typeface="DB Office" pitchFamily="34" charset="0"/>
              </a:rPr>
              <a:t>MOBILITY COMMUNITY M2C </a:t>
            </a:r>
            <a:r>
              <a:rPr lang="de-DE" sz="1400" dirty="0" err="1">
                <a:solidFill>
                  <a:srgbClr val="000000"/>
                </a:solidFill>
                <a:latin typeface="DB Office" pitchFamily="34" charset="0"/>
              </a:rPr>
              <a:t>as</a:t>
            </a:r>
            <a:r>
              <a:rPr lang="de-DE" sz="1400" dirty="0">
                <a:solidFill>
                  <a:srgbClr val="000000"/>
                </a:solidFill>
                <a:latin typeface="DB Office" pitchFamily="34" charset="0"/>
              </a:rPr>
              <a:t/>
            </a:r>
            <a:br>
              <a:rPr lang="de-DE" sz="1400" dirty="0">
                <a:solidFill>
                  <a:srgbClr val="000000"/>
                </a:solidFill>
                <a:latin typeface="DB Office" pitchFamily="34" charset="0"/>
              </a:rPr>
            </a:br>
            <a:r>
              <a:rPr lang="de-DE" sz="1400" dirty="0" err="1">
                <a:solidFill>
                  <a:srgbClr val="000000"/>
                </a:solidFill>
                <a:latin typeface="DB Office" pitchFamily="34" charset="0"/>
              </a:rPr>
              <a:t>future</a:t>
            </a:r>
            <a:r>
              <a:rPr lang="de-DE" sz="1400" dirty="0">
                <a:solidFill>
                  <a:srgbClr val="000000"/>
                </a:solidFill>
                <a:latin typeface="DB Office" pitchFamily="34" charset="0"/>
              </a:rPr>
              <a:t> </a:t>
            </a:r>
            <a:r>
              <a:rPr lang="de-DE" sz="1400" dirty="0" err="1">
                <a:solidFill>
                  <a:srgbClr val="000000"/>
                </a:solidFill>
                <a:latin typeface="DB Office" pitchFamily="34" charset="0"/>
              </a:rPr>
              <a:t>playground</a:t>
            </a:r>
            <a:r>
              <a:rPr lang="de-DE" sz="1400" dirty="0">
                <a:solidFill>
                  <a:srgbClr val="000000"/>
                </a:solidFill>
                <a:latin typeface="DB Office" pitchFamily="34" charset="0"/>
              </a:rPr>
              <a:t>/ </a:t>
            </a:r>
            <a:r>
              <a:rPr lang="de-DE" sz="1400" dirty="0" err="1">
                <a:solidFill>
                  <a:srgbClr val="000000"/>
                </a:solidFill>
                <a:latin typeface="DB Office" pitchFamily="34" charset="0"/>
              </a:rPr>
              <a:t>platform</a:t>
            </a:r>
            <a:r>
              <a:rPr lang="de-DE" sz="1400" dirty="0">
                <a:solidFill>
                  <a:srgbClr val="000000"/>
                </a:solidFill>
                <a:latin typeface="DB Office" pitchFamily="34" charset="0"/>
              </a:rPr>
              <a:t> </a:t>
            </a:r>
            <a:r>
              <a:rPr lang="de-DE" sz="1400" dirty="0" err="1">
                <a:solidFill>
                  <a:srgbClr val="000000"/>
                </a:solidFill>
                <a:latin typeface="DB Office" pitchFamily="34" charset="0"/>
              </a:rPr>
              <a:t>for</a:t>
            </a:r>
            <a:r>
              <a:rPr lang="de-DE" sz="1400" dirty="0">
                <a:solidFill>
                  <a:srgbClr val="000000"/>
                </a:solidFill>
                <a:latin typeface="DB Office" pitchFamily="34" charset="0"/>
              </a:rPr>
              <a:t> </a:t>
            </a:r>
            <a:r>
              <a:rPr lang="de-DE" sz="1400" dirty="0" err="1">
                <a:solidFill>
                  <a:srgbClr val="000000"/>
                </a:solidFill>
                <a:latin typeface="DB Office" pitchFamily="34" charset="0"/>
              </a:rPr>
              <a:t>pilots</a:t>
            </a:r>
            <a:r>
              <a:rPr lang="de-DE" sz="1400" dirty="0">
                <a:solidFill>
                  <a:srgbClr val="000000"/>
                </a:solidFill>
                <a:latin typeface="DB Office" pitchFamily="34" charset="0"/>
              </a:rPr>
              <a:t>  </a:t>
            </a:r>
          </a:p>
        </p:txBody>
      </p:sp>
      <p:sp>
        <p:nvSpPr>
          <p:cNvPr id="28" name="Pfeil: nach rechts 27">
            <a:extLst>
              <a:ext uri="{FF2B5EF4-FFF2-40B4-BE49-F238E27FC236}">
                <a16:creationId xmlns:a16="http://schemas.microsoft.com/office/drawing/2014/main" xmlns="" id="{0185F0E6-E636-4F5E-91F5-0E90C2073586}"/>
              </a:ext>
            </a:extLst>
          </p:cNvPr>
          <p:cNvSpPr/>
          <p:nvPr/>
        </p:nvSpPr>
        <p:spPr bwMode="auto">
          <a:xfrm>
            <a:off x="6755597" y="5114731"/>
            <a:ext cx="576080" cy="372695"/>
          </a:xfrm>
          <a:prstGeom prst="rightArrow">
            <a:avLst>
              <a:gd name="adj1" fmla="val 63302"/>
              <a:gd name="adj2" fmla="val 50000"/>
            </a:avLst>
          </a:prstGeom>
          <a:gradFill>
            <a:gsLst>
              <a:gs pos="0">
                <a:srgbClr val="E678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9525" cap="flat" cmpd="sng" algn="ctr">
            <a:noFill/>
            <a:prstDash val="solid"/>
            <a:round/>
            <a:headEnd type="none" w="med" len="med"/>
            <a:tailEnd type="none" w="med" len="med"/>
          </a:ln>
          <a:effectLst/>
          <a:extLst/>
        </p:spPr>
        <p:txBody>
          <a:bodyPr vert="horz" wrap="square" lIns="71998" tIns="71998" rIns="71998" bIns="71998" numCol="1" rtlCol="0" anchor="ctr" anchorCtr="0" compatLnSpc="1">
            <a:prstTxWarp prst="textNoShape">
              <a:avLst/>
            </a:prstTxWarp>
            <a:noAutofit/>
          </a:bodyPr>
          <a:lstStyle/>
          <a:p>
            <a:pPr algn="ctr" defTabSz="914377"/>
            <a:r>
              <a:rPr lang="de-DE" sz="1600" dirty="0">
                <a:solidFill>
                  <a:srgbClr val="FFFFFF"/>
                </a:solidFill>
                <a:latin typeface="DB Office" pitchFamily="34" charset="0"/>
              </a:rPr>
              <a:t>6</a:t>
            </a:r>
          </a:p>
        </p:txBody>
      </p:sp>
      <p:sp>
        <p:nvSpPr>
          <p:cNvPr id="29" name="Rechteck 28">
            <a:extLst>
              <a:ext uri="{FF2B5EF4-FFF2-40B4-BE49-F238E27FC236}">
                <a16:creationId xmlns:a16="http://schemas.microsoft.com/office/drawing/2014/main" xmlns="" id="{0BB9F750-BB01-4004-8578-9B6194D339E4}"/>
              </a:ext>
            </a:extLst>
          </p:cNvPr>
          <p:cNvSpPr/>
          <p:nvPr/>
        </p:nvSpPr>
        <p:spPr bwMode="auto">
          <a:xfrm>
            <a:off x="7566477" y="5064226"/>
            <a:ext cx="3250944" cy="421903"/>
          </a:xfrm>
          <a:prstGeom prst="rect">
            <a:avLst/>
          </a:prstGeom>
          <a:noFill/>
          <a:ln w="9525" cap="flat" cmpd="sng" algn="ctr">
            <a:noFill/>
            <a:prstDash val="solid"/>
            <a:round/>
            <a:headEnd type="none" w="med" len="med"/>
            <a:tailEnd type="none" w="med" len="med"/>
          </a:ln>
          <a:effectLst/>
          <a:extLst/>
        </p:spPr>
        <p:txBody>
          <a:bodyPr vert="horz" wrap="square" lIns="71998" tIns="71998" rIns="71998" bIns="71998" numCol="1" rtlCol="0" anchor="ctr" anchorCtr="0" compatLnSpc="1">
            <a:prstTxWarp prst="textNoShape">
              <a:avLst/>
            </a:prstTxWarp>
            <a:noAutofit/>
          </a:bodyPr>
          <a:lstStyle/>
          <a:p>
            <a:pPr defTabSz="914377"/>
            <a:r>
              <a:rPr lang="de-DE" sz="1400" dirty="0">
                <a:solidFill>
                  <a:srgbClr val="000000"/>
                </a:solidFill>
                <a:latin typeface="DB Office" pitchFamily="34" charset="0"/>
              </a:rPr>
              <a:t>Operational support </a:t>
            </a:r>
            <a:r>
              <a:rPr lang="de-DE" sz="1400" dirty="0" err="1">
                <a:solidFill>
                  <a:srgbClr val="000000"/>
                </a:solidFill>
                <a:latin typeface="DB Office" pitchFamily="34" charset="0"/>
              </a:rPr>
              <a:t>to</a:t>
            </a:r>
            <a:r>
              <a:rPr lang="de-DE" sz="1400" dirty="0">
                <a:solidFill>
                  <a:srgbClr val="000000"/>
                </a:solidFill>
                <a:latin typeface="DB Office" pitchFamily="34" charset="0"/>
              </a:rPr>
              <a:t> </a:t>
            </a:r>
            <a:r>
              <a:rPr lang="de-DE" sz="1400" dirty="0" err="1">
                <a:solidFill>
                  <a:srgbClr val="000000"/>
                </a:solidFill>
                <a:latin typeface="DB Office" pitchFamily="34" charset="0"/>
              </a:rPr>
              <a:t>pilots</a:t>
            </a:r>
            <a:r>
              <a:rPr lang="de-DE" sz="1400" dirty="0">
                <a:solidFill>
                  <a:srgbClr val="000000"/>
                </a:solidFill>
                <a:latin typeface="DB Office" pitchFamily="34" charset="0"/>
              </a:rPr>
              <a:t> and </a:t>
            </a:r>
            <a:r>
              <a:rPr lang="de-DE" sz="1400" b="1" dirty="0">
                <a:solidFill>
                  <a:srgbClr val="000000"/>
                </a:solidFill>
                <a:latin typeface="DB Office" pitchFamily="34" charset="0"/>
              </a:rPr>
              <a:t>ANALYSIS</a:t>
            </a:r>
          </a:p>
        </p:txBody>
      </p:sp>
      <p:sp>
        <p:nvSpPr>
          <p:cNvPr id="30" name="Pfeil: nach rechts 29">
            <a:extLst>
              <a:ext uri="{FF2B5EF4-FFF2-40B4-BE49-F238E27FC236}">
                <a16:creationId xmlns:a16="http://schemas.microsoft.com/office/drawing/2014/main" xmlns="" id="{72AAF98B-48CE-48CF-BD0F-10D642CE8493}"/>
              </a:ext>
            </a:extLst>
          </p:cNvPr>
          <p:cNvSpPr/>
          <p:nvPr/>
        </p:nvSpPr>
        <p:spPr bwMode="auto">
          <a:xfrm>
            <a:off x="6778397" y="5746282"/>
            <a:ext cx="576080" cy="372695"/>
          </a:xfrm>
          <a:prstGeom prst="rightArrow">
            <a:avLst>
              <a:gd name="adj1" fmla="val 63302"/>
              <a:gd name="adj2" fmla="val 50000"/>
            </a:avLst>
          </a:prstGeom>
          <a:gradFill>
            <a:gsLst>
              <a:gs pos="0">
                <a:srgbClr val="E678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9525" cap="flat" cmpd="sng" algn="ctr">
            <a:noFill/>
            <a:prstDash val="solid"/>
            <a:round/>
            <a:headEnd type="none" w="med" len="med"/>
            <a:tailEnd type="none" w="med" len="med"/>
          </a:ln>
          <a:effectLst/>
          <a:extLst/>
        </p:spPr>
        <p:txBody>
          <a:bodyPr vert="horz" wrap="square" lIns="71998" tIns="71998" rIns="71998" bIns="71998" numCol="1" rtlCol="0" anchor="ctr" anchorCtr="0" compatLnSpc="1">
            <a:prstTxWarp prst="textNoShape">
              <a:avLst/>
            </a:prstTxWarp>
            <a:noAutofit/>
          </a:bodyPr>
          <a:lstStyle/>
          <a:p>
            <a:pPr algn="ctr" defTabSz="914377"/>
            <a:r>
              <a:rPr lang="de-DE" sz="1600" dirty="0">
                <a:solidFill>
                  <a:srgbClr val="FFFFFF"/>
                </a:solidFill>
                <a:latin typeface="DB Office" pitchFamily="34" charset="0"/>
              </a:rPr>
              <a:t>7</a:t>
            </a:r>
          </a:p>
        </p:txBody>
      </p:sp>
      <p:sp>
        <p:nvSpPr>
          <p:cNvPr id="31" name="Rechteck 30">
            <a:extLst>
              <a:ext uri="{FF2B5EF4-FFF2-40B4-BE49-F238E27FC236}">
                <a16:creationId xmlns:a16="http://schemas.microsoft.com/office/drawing/2014/main" xmlns="" id="{64912AFC-54EB-4705-B4B5-9318F84C541C}"/>
              </a:ext>
            </a:extLst>
          </p:cNvPr>
          <p:cNvSpPr/>
          <p:nvPr/>
        </p:nvSpPr>
        <p:spPr bwMode="auto">
          <a:xfrm>
            <a:off x="7568452" y="5608899"/>
            <a:ext cx="3250944" cy="421903"/>
          </a:xfrm>
          <a:prstGeom prst="rect">
            <a:avLst/>
          </a:prstGeom>
          <a:noFill/>
          <a:ln w="9525" cap="flat" cmpd="sng" algn="ctr">
            <a:noFill/>
            <a:prstDash val="solid"/>
            <a:round/>
            <a:headEnd type="none" w="med" len="med"/>
            <a:tailEnd type="none" w="med" len="med"/>
          </a:ln>
          <a:effectLst/>
          <a:extLst/>
        </p:spPr>
        <p:txBody>
          <a:bodyPr vert="horz" wrap="square" lIns="71998" tIns="71998" rIns="71998" bIns="71998" numCol="1" rtlCol="0" anchor="ctr" anchorCtr="0" compatLnSpc="1">
            <a:prstTxWarp prst="textNoShape">
              <a:avLst/>
            </a:prstTxWarp>
            <a:noAutofit/>
          </a:bodyPr>
          <a:lstStyle/>
          <a:p>
            <a:pPr defTabSz="914377"/>
            <a:r>
              <a:rPr lang="de-DE" sz="1400" b="1" dirty="0" err="1">
                <a:solidFill>
                  <a:srgbClr val="000000"/>
                </a:solidFill>
                <a:latin typeface="DB Office" pitchFamily="34" charset="0"/>
              </a:rPr>
              <a:t>Promoting</a:t>
            </a:r>
            <a:r>
              <a:rPr lang="de-DE" sz="1400" dirty="0">
                <a:solidFill>
                  <a:srgbClr val="000000"/>
                </a:solidFill>
                <a:latin typeface="DB Office" pitchFamily="34" charset="0"/>
              </a:rPr>
              <a:t> MASAI </a:t>
            </a:r>
            <a:r>
              <a:rPr lang="de-DE" sz="1400" dirty="0" err="1">
                <a:solidFill>
                  <a:srgbClr val="000000"/>
                </a:solidFill>
                <a:latin typeface="DB Office" pitchFamily="34" charset="0"/>
              </a:rPr>
              <a:t>to</a:t>
            </a:r>
            <a:r>
              <a:rPr lang="de-DE" sz="1400" dirty="0">
                <a:solidFill>
                  <a:srgbClr val="000000"/>
                </a:solidFill>
                <a:latin typeface="DB Office" pitchFamily="34" charset="0"/>
              </a:rPr>
              <a:t> </a:t>
            </a:r>
            <a:r>
              <a:rPr lang="de-DE" sz="1400" dirty="0" err="1">
                <a:solidFill>
                  <a:srgbClr val="000000"/>
                </a:solidFill>
                <a:latin typeface="DB Office" pitchFamily="34" charset="0"/>
              </a:rPr>
              <a:t>specific</a:t>
            </a:r>
            <a:r>
              <a:rPr lang="de-DE" sz="1400" dirty="0">
                <a:solidFill>
                  <a:srgbClr val="000000"/>
                </a:solidFill>
                <a:latin typeface="DB Office" pitchFamily="34" charset="0"/>
              </a:rPr>
              <a:t> </a:t>
            </a:r>
            <a:r>
              <a:rPr lang="de-DE" sz="1400" b="1" dirty="0" err="1">
                <a:solidFill>
                  <a:srgbClr val="000000"/>
                </a:solidFill>
                <a:latin typeface="DB Office" pitchFamily="34" charset="0"/>
              </a:rPr>
              <a:t>stakeholders</a:t>
            </a:r>
            <a:endParaRPr lang="de-DE" sz="1400" b="1" dirty="0">
              <a:solidFill>
                <a:srgbClr val="000000"/>
              </a:solidFill>
              <a:latin typeface="DB Office" pitchFamily="34" charset="0"/>
            </a:endParaRPr>
          </a:p>
        </p:txBody>
      </p:sp>
      <p:grpSp>
        <p:nvGrpSpPr>
          <p:cNvPr id="32" name="Gruppieren 2"/>
          <p:cNvGrpSpPr/>
          <p:nvPr/>
        </p:nvGrpSpPr>
        <p:grpSpPr>
          <a:xfrm>
            <a:off x="11277600" y="462265"/>
            <a:ext cx="914400" cy="914400"/>
            <a:chOff x="11277600" y="462265"/>
            <a:chExt cx="914400" cy="914400"/>
          </a:xfrm>
        </p:grpSpPr>
        <p:sp>
          <p:nvSpPr>
            <p:cNvPr id="33" name="Rechteck 1"/>
            <p:cNvSpPr/>
            <p:nvPr/>
          </p:nvSpPr>
          <p:spPr>
            <a:xfrm>
              <a:off x="11277600" y="462265"/>
              <a:ext cx="914400"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a:solidFill>
                  <a:prstClr val="white"/>
                </a:solidFill>
                <a:latin typeface="Calibri" panose="020F0502020204030204"/>
              </a:endParaRPr>
            </a:p>
          </p:txBody>
        </p:sp>
        <p:pic>
          <p:nvPicPr>
            <p:cNvPr id="34" name="Picture 2" descr="http://masai.teleticketing.eu/DecoupeSite/logofoot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53781" y="564299"/>
              <a:ext cx="547109" cy="710331"/>
            </a:xfrm>
            <a:prstGeom prst="rect">
              <a:avLst/>
            </a:prstGeom>
            <a:noFill/>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180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0"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21"/>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22"/>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9"/>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23"/>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25"/>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26"/>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27"/>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28"/>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29"/>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30"/>
                                        </p:tgtEl>
                                        <p:attrNameLst>
                                          <p:attrName>style.visibility</p:attrName>
                                        </p:attrNameLst>
                                      </p:cBhvr>
                                      <p:to>
                                        <p:strVal val="visible"/>
                                      </p:to>
                                    </p:set>
                                  </p:childTnLst>
                                </p:cTn>
                              </p:par>
                              <p:par>
                                <p:cTn id="72" presetID="1" presetClass="entr" presetSubtype="0" fill="hold" grpId="0" nodeType="withEffect">
                                  <p:stCondLst>
                                    <p:cond delay="0"/>
                                  </p:stCondLst>
                                  <p:childTnLst>
                                    <p:set>
                                      <p:cBhvr>
                                        <p:cTn id="73"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0" grpId="0"/>
      <p:bldP spid="11" grpId="0" animBg="1"/>
      <p:bldP spid="12" grpId="0"/>
      <p:bldP spid="14" grpId="0"/>
      <p:bldP spid="15" grpId="0"/>
      <p:bldP spid="16" grpId="0" animBg="1"/>
      <p:bldP spid="17" grpId="0" animBg="1"/>
      <p:bldP spid="18" grpId="0" animBg="1"/>
      <p:bldP spid="19" grpId="0" animBg="1"/>
      <p:bldP spid="20" grpId="0" animBg="1"/>
      <p:bldP spid="21" grpId="0"/>
      <p:bldP spid="22" grpId="0"/>
      <p:bldP spid="23" grpId="0"/>
      <p:bldP spid="25" grpId="0"/>
      <p:bldP spid="26" grpId="0" animBg="1"/>
      <p:bldP spid="27" grpId="0"/>
      <p:bldP spid="28" grpId="0" animBg="1"/>
      <p:bldP spid="29" grpId="0"/>
      <p:bldP spid="30" grpId="0" animBg="1"/>
      <p:bldP spid="31"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838200" y="164637"/>
            <a:ext cx="10515600" cy="1325563"/>
          </a:xfrm>
        </p:spPr>
        <p:txBody>
          <a:bodyPr vert="horz" lIns="121904" tIns="60958" rIns="121904" bIns="60958" rtlCol="0" anchor="ctr">
            <a:noAutofit/>
          </a:bodyPr>
          <a:lstStyle/>
          <a:p>
            <a:pPr fontAlgn="base">
              <a:spcBef>
                <a:spcPts val="1000"/>
              </a:spcBef>
              <a:spcAft>
                <a:spcPct val="0"/>
              </a:spcAft>
              <a:buFont typeface="Arial" panose="020B0604020202020204" pitchFamily="34" charset="0"/>
            </a:pPr>
            <a:r>
              <a:rPr lang="en-GB" sz="4300" cap="small" dirty="0">
                <a:solidFill>
                  <a:srgbClr val="E95B2B"/>
                </a:solidFill>
                <a:latin typeface="+mn-lt"/>
                <a:ea typeface="+mn-ea"/>
                <a:cs typeface="+mn-cs"/>
              </a:rPr>
              <a:t>Concierge Module &amp; Artificial Intelligence</a:t>
            </a:r>
          </a:p>
        </p:txBody>
      </p:sp>
      <p:sp>
        <p:nvSpPr>
          <p:cNvPr id="5" name="Espace réservé du numéro de diapositive 4"/>
          <p:cNvSpPr>
            <a:spLocks noGrp="1"/>
          </p:cNvSpPr>
          <p:nvPr>
            <p:ph type="sldNum" sz="quarter" idx="12"/>
          </p:nvPr>
        </p:nvSpPr>
        <p:spPr/>
        <p:txBody>
          <a:bodyPr/>
          <a:lstStyle/>
          <a:p>
            <a:pPr algn="ctr" defTabSz="914377">
              <a:defRPr/>
            </a:pPr>
            <a:endParaRPr lang="fr-FR" dirty="0">
              <a:solidFill>
                <a:prstClr val="black">
                  <a:tint val="75000"/>
                </a:prstClr>
              </a:solidFill>
              <a:latin typeface="Calibri" panose="020F0502020204030204"/>
            </a:endParaRPr>
          </a:p>
          <a:p>
            <a:pPr algn="ctr" defTabSz="914377">
              <a:defRPr/>
            </a:pPr>
            <a:endParaRPr lang="fr-FR" dirty="0">
              <a:solidFill>
                <a:prstClr val="black">
                  <a:tint val="75000"/>
                </a:prstClr>
              </a:solidFill>
              <a:latin typeface="Calibri" panose="020F0502020204030204"/>
            </a:endParaRPr>
          </a:p>
        </p:txBody>
      </p:sp>
      <p:grpSp>
        <p:nvGrpSpPr>
          <p:cNvPr id="29" name="Gruppieren 28">
            <a:extLst>
              <a:ext uri="{FF2B5EF4-FFF2-40B4-BE49-F238E27FC236}">
                <a16:creationId xmlns:a16="http://schemas.microsoft.com/office/drawing/2014/main" xmlns="" id="{12FC8618-6333-4494-A733-50944C0623F5}"/>
              </a:ext>
            </a:extLst>
          </p:cNvPr>
          <p:cNvGrpSpPr/>
          <p:nvPr/>
        </p:nvGrpSpPr>
        <p:grpSpPr>
          <a:xfrm>
            <a:off x="6133517" y="1877906"/>
            <a:ext cx="2305156" cy="961065"/>
            <a:chOff x="2358331" y="1702283"/>
            <a:chExt cx="2305156" cy="961065"/>
          </a:xfrm>
        </p:grpSpPr>
        <p:sp>
          <p:nvSpPr>
            <p:cNvPr id="26" name="Rechteck 25">
              <a:extLst>
                <a:ext uri="{FF2B5EF4-FFF2-40B4-BE49-F238E27FC236}">
                  <a16:creationId xmlns:a16="http://schemas.microsoft.com/office/drawing/2014/main" xmlns="" id="{74569A54-9985-4006-AD3A-0A67DFEE9BB9}"/>
                </a:ext>
              </a:extLst>
            </p:cNvPr>
            <p:cNvSpPr/>
            <p:nvPr/>
          </p:nvSpPr>
          <p:spPr bwMode="auto">
            <a:xfrm>
              <a:off x="2358331" y="1702283"/>
              <a:ext cx="2305156" cy="961065"/>
            </a:xfrm>
            <a:prstGeom prst="rect">
              <a:avLst/>
            </a:prstGeom>
            <a:noFill/>
            <a:ln w="9525" cap="flat" cmpd="sng" algn="ctr">
              <a:solidFill>
                <a:schemeClr val="bg1">
                  <a:lumMod val="85000"/>
                </a:schemeClr>
              </a:solidFill>
              <a:prstDash val="solid"/>
              <a:round/>
              <a:headEnd type="none" w="med" len="med"/>
              <a:tailEnd type="none" w="med" len="med"/>
            </a:ln>
            <a:effectLst/>
            <a:extLst/>
          </p:spPr>
          <p:txBody>
            <a:bodyPr vert="horz" wrap="square" lIns="54000" tIns="54000" rIns="54000" bIns="54000" numCol="1" rtlCol="0" anchor="ctr" anchorCtr="0" compatLnSpc="1">
              <a:prstTxWarp prst="textNoShape">
                <a:avLst/>
              </a:prstTxWarp>
              <a:noAutofit/>
            </a:bodyPr>
            <a:lstStyle/>
            <a:p>
              <a:pPr algn="ctr" defTabSz="914377"/>
              <a:endParaRPr lang="de-AT" sz="1600" dirty="0" err="1">
                <a:latin typeface="DB Office" pitchFamily="34" charset="0"/>
              </a:endParaRPr>
            </a:p>
          </p:txBody>
        </p:sp>
        <p:grpSp>
          <p:nvGrpSpPr>
            <p:cNvPr id="169" name="Gruppieren 168">
              <a:extLst>
                <a:ext uri="{FF2B5EF4-FFF2-40B4-BE49-F238E27FC236}">
                  <a16:creationId xmlns:a16="http://schemas.microsoft.com/office/drawing/2014/main" xmlns="" id="{4783FC44-6111-44DA-B189-40199DBB3525}"/>
                </a:ext>
              </a:extLst>
            </p:cNvPr>
            <p:cNvGrpSpPr/>
            <p:nvPr/>
          </p:nvGrpSpPr>
          <p:grpSpPr>
            <a:xfrm>
              <a:off x="2480929" y="1813150"/>
              <a:ext cx="1629068" cy="507831"/>
              <a:chOff x="3038357" y="3569776"/>
              <a:chExt cx="1629068" cy="507831"/>
            </a:xfrm>
          </p:grpSpPr>
          <p:sp>
            <p:nvSpPr>
              <p:cNvPr id="90" name="Textfeld 50">
                <a:extLst>
                  <a:ext uri="{FF2B5EF4-FFF2-40B4-BE49-F238E27FC236}">
                    <a16:creationId xmlns:a16="http://schemas.microsoft.com/office/drawing/2014/main" xmlns="" id="{05ABFAA8-EA55-40E7-A4C3-C30D60DF1BD0}"/>
                  </a:ext>
                </a:extLst>
              </p:cNvPr>
              <p:cNvSpPr txBox="1"/>
              <p:nvPr/>
            </p:nvSpPr>
            <p:spPr>
              <a:xfrm>
                <a:off x="3457401" y="3569776"/>
                <a:ext cx="1210024" cy="507831"/>
              </a:xfrm>
              <a:prstGeom prst="rect">
                <a:avLst/>
              </a:prstGeom>
              <a:noFill/>
            </p:spPr>
            <p:txBody>
              <a:bodyPr wrap="square" lIns="0" tIns="0" rIns="0" bIns="0" rtlCol="0">
                <a:spAutoFit/>
              </a:bodyPr>
              <a:lstStyle/>
              <a:p>
                <a:pPr defTabSz="914377">
                  <a:defRPr/>
                </a:pPr>
                <a:r>
                  <a:rPr lang="de-DE" sz="1100" b="1" dirty="0">
                    <a:solidFill>
                      <a:schemeClr val="tx1">
                        <a:lumMod val="65000"/>
                        <a:lumOff val="35000"/>
                      </a:schemeClr>
                    </a:solidFill>
                    <a:latin typeface="DB Office" pitchFamily="34" charset="0"/>
                  </a:rPr>
                  <a:t>MASAI</a:t>
                </a:r>
                <a:r>
                  <a:rPr lang="de-DE" sz="1100" dirty="0">
                    <a:solidFill>
                      <a:schemeClr val="tx1">
                        <a:lumMod val="65000"/>
                        <a:lumOff val="35000"/>
                      </a:schemeClr>
                    </a:solidFill>
                    <a:latin typeface="DB Office" pitchFamily="34" charset="0"/>
                  </a:rPr>
                  <a:t> </a:t>
                </a:r>
              </a:p>
              <a:p>
                <a:pPr defTabSz="914377">
                  <a:defRPr/>
                </a:pPr>
                <a:r>
                  <a:rPr lang="de-DE" sz="1100" dirty="0">
                    <a:solidFill>
                      <a:schemeClr val="tx1">
                        <a:lumMod val="65000"/>
                        <a:lumOff val="35000"/>
                      </a:schemeClr>
                    </a:solidFill>
                    <a:latin typeface="DB Office" pitchFamily="34" charset="0"/>
                  </a:rPr>
                  <a:t>Search &amp; Discovery</a:t>
                </a:r>
              </a:p>
            </p:txBody>
          </p:sp>
          <p:pic>
            <p:nvPicPr>
              <p:cNvPr id="30" name="Grafik 29">
                <a:extLst>
                  <a:ext uri="{FF2B5EF4-FFF2-40B4-BE49-F238E27FC236}">
                    <a16:creationId xmlns:a16="http://schemas.microsoft.com/office/drawing/2014/main" xmlns="" id="{64C0A430-F905-460A-8E90-C519668C54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38357" y="3579442"/>
                <a:ext cx="313964" cy="313964"/>
              </a:xfrm>
              <a:prstGeom prst="rect">
                <a:avLst/>
              </a:prstGeom>
            </p:spPr>
          </p:pic>
        </p:grpSp>
        <p:grpSp>
          <p:nvGrpSpPr>
            <p:cNvPr id="168" name="Gruppieren 167">
              <a:extLst>
                <a:ext uri="{FF2B5EF4-FFF2-40B4-BE49-F238E27FC236}">
                  <a16:creationId xmlns:a16="http://schemas.microsoft.com/office/drawing/2014/main" xmlns="" id="{7F6080C9-3BE1-470F-999F-658388E26881}"/>
                </a:ext>
              </a:extLst>
            </p:cNvPr>
            <p:cNvGrpSpPr/>
            <p:nvPr/>
          </p:nvGrpSpPr>
          <p:grpSpPr>
            <a:xfrm>
              <a:off x="2480929" y="2234541"/>
              <a:ext cx="1341038" cy="340489"/>
              <a:chOff x="2820792" y="2835865"/>
              <a:chExt cx="1341038" cy="340489"/>
            </a:xfrm>
          </p:grpSpPr>
          <p:sp>
            <p:nvSpPr>
              <p:cNvPr id="81" name="Textfeld 50">
                <a:extLst>
                  <a:ext uri="{FF2B5EF4-FFF2-40B4-BE49-F238E27FC236}">
                    <a16:creationId xmlns:a16="http://schemas.microsoft.com/office/drawing/2014/main" xmlns="" id="{D61C59A7-D63F-46A2-9A00-BD20AF90809C}"/>
                  </a:ext>
                </a:extLst>
              </p:cNvPr>
              <p:cNvSpPr txBox="1"/>
              <p:nvPr/>
            </p:nvSpPr>
            <p:spPr>
              <a:xfrm>
                <a:off x="3253155" y="2837800"/>
                <a:ext cx="908675" cy="338554"/>
              </a:xfrm>
              <a:prstGeom prst="rect">
                <a:avLst/>
              </a:prstGeom>
              <a:noFill/>
            </p:spPr>
            <p:txBody>
              <a:bodyPr wrap="square" lIns="0" tIns="0" rIns="0" bIns="0" rtlCol="0">
                <a:spAutoFit/>
              </a:bodyPr>
              <a:lstStyle/>
              <a:p>
                <a:pPr defTabSz="914377">
                  <a:defRPr/>
                </a:pPr>
                <a:r>
                  <a:rPr lang="de-DE" sz="1100" b="1" dirty="0">
                    <a:solidFill>
                      <a:schemeClr val="tx1">
                        <a:lumMod val="65000"/>
                        <a:lumOff val="35000"/>
                      </a:schemeClr>
                    </a:solidFill>
                    <a:latin typeface="DB Office" pitchFamily="34" charset="0"/>
                  </a:rPr>
                  <a:t>MASAI</a:t>
                </a:r>
                <a:r>
                  <a:rPr lang="de-DE" sz="1100" dirty="0">
                    <a:solidFill>
                      <a:schemeClr val="tx1">
                        <a:lumMod val="65000"/>
                        <a:lumOff val="35000"/>
                      </a:schemeClr>
                    </a:solidFill>
                    <a:latin typeface="DB Office" pitchFamily="34" charset="0"/>
                  </a:rPr>
                  <a:t> </a:t>
                </a:r>
              </a:p>
              <a:p>
                <a:pPr defTabSz="914377">
                  <a:defRPr/>
                </a:pPr>
                <a:r>
                  <a:rPr lang="de-DE" sz="1100" dirty="0">
                    <a:solidFill>
                      <a:schemeClr val="tx1">
                        <a:lumMod val="65000"/>
                        <a:lumOff val="35000"/>
                      </a:schemeClr>
                    </a:solidFill>
                    <a:latin typeface="DB Office" pitchFamily="34" charset="0"/>
                  </a:rPr>
                  <a:t>Travel Folder</a:t>
                </a:r>
              </a:p>
            </p:txBody>
          </p:sp>
          <p:pic>
            <p:nvPicPr>
              <p:cNvPr id="34" name="Grafik 33">
                <a:extLst>
                  <a:ext uri="{FF2B5EF4-FFF2-40B4-BE49-F238E27FC236}">
                    <a16:creationId xmlns:a16="http://schemas.microsoft.com/office/drawing/2014/main" xmlns="" id="{137F957F-B4E3-4061-9853-0022F89AD9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20792" y="2835865"/>
                <a:ext cx="312232" cy="312232"/>
              </a:xfrm>
              <a:prstGeom prst="rect">
                <a:avLst/>
              </a:prstGeom>
            </p:spPr>
          </p:pic>
        </p:grpSp>
      </p:grpSp>
      <p:sp>
        <p:nvSpPr>
          <p:cNvPr id="143" name="Textfeld 142">
            <a:extLst>
              <a:ext uri="{FF2B5EF4-FFF2-40B4-BE49-F238E27FC236}">
                <a16:creationId xmlns:a16="http://schemas.microsoft.com/office/drawing/2014/main" xmlns="" id="{BE3E661F-7A19-4E00-9DB8-D9E0EAC5204D}"/>
              </a:ext>
            </a:extLst>
          </p:cNvPr>
          <p:cNvSpPr txBox="1"/>
          <p:nvPr/>
        </p:nvSpPr>
        <p:spPr>
          <a:xfrm>
            <a:off x="8806767" y="4875711"/>
            <a:ext cx="1056700" cy="738664"/>
          </a:xfrm>
          <a:prstGeom prst="rect">
            <a:avLst/>
          </a:prstGeom>
          <a:noFill/>
        </p:spPr>
        <p:txBody>
          <a:bodyPr wrap="none" lIns="0" tIns="0" rIns="0" bIns="0" rtlCol="0">
            <a:spAutoFit/>
          </a:bodyPr>
          <a:lstStyle/>
          <a:p>
            <a:pPr algn="l"/>
            <a:r>
              <a:rPr lang="de-DE" sz="1200" dirty="0">
                <a:solidFill>
                  <a:schemeClr val="tx1">
                    <a:lumMod val="65000"/>
                    <a:lumOff val="35000"/>
                  </a:schemeClr>
                </a:solidFill>
              </a:rPr>
              <a:t>Bahn API (FSM)</a:t>
            </a:r>
          </a:p>
          <a:p>
            <a:pPr algn="l"/>
            <a:r>
              <a:rPr lang="de-DE" sz="1200" dirty="0">
                <a:solidFill>
                  <a:schemeClr val="tx1">
                    <a:lumMod val="65000"/>
                    <a:lumOff val="35000"/>
                  </a:schemeClr>
                </a:solidFill>
              </a:rPr>
              <a:t>Trekksoft API</a:t>
            </a:r>
          </a:p>
          <a:p>
            <a:pPr algn="l"/>
            <a:r>
              <a:rPr lang="de-DE" sz="1200" dirty="0">
                <a:solidFill>
                  <a:schemeClr val="tx1">
                    <a:lumMod val="65000"/>
                    <a:lumOff val="35000"/>
                  </a:schemeClr>
                </a:solidFill>
              </a:rPr>
              <a:t>Booking.com API</a:t>
            </a:r>
          </a:p>
          <a:p>
            <a:pPr algn="l"/>
            <a:r>
              <a:rPr lang="de-DE" sz="1200" dirty="0">
                <a:solidFill>
                  <a:schemeClr val="tx1">
                    <a:lumMod val="65000"/>
                    <a:lumOff val="35000"/>
                  </a:schemeClr>
                </a:solidFill>
              </a:rPr>
              <a:t>…</a:t>
            </a:r>
          </a:p>
        </p:txBody>
      </p:sp>
      <p:sp>
        <p:nvSpPr>
          <p:cNvPr id="41" name="Pfeil nach links und rechts 54">
            <a:extLst>
              <a:ext uri="{FF2B5EF4-FFF2-40B4-BE49-F238E27FC236}">
                <a16:creationId xmlns:a16="http://schemas.microsoft.com/office/drawing/2014/main" xmlns="" id="{C82C60BF-DC23-4342-8408-9D2F8435830D}"/>
              </a:ext>
            </a:extLst>
          </p:cNvPr>
          <p:cNvSpPr/>
          <p:nvPr/>
        </p:nvSpPr>
        <p:spPr bwMode="auto">
          <a:xfrm>
            <a:off x="2813405" y="2292136"/>
            <a:ext cx="397811" cy="108225"/>
          </a:xfrm>
          <a:prstGeom prst="leftRightArrow">
            <a:avLst/>
          </a:prstGeom>
          <a:solidFill>
            <a:schemeClr val="accent1"/>
          </a:solidFill>
          <a:ln w="9525" cap="flat" cmpd="sng" algn="ctr">
            <a:noFill/>
            <a:prstDash val="solid"/>
            <a:round/>
            <a:headEnd type="none" w="med" len="med"/>
            <a:tailEnd type="none" w="med" len="med"/>
          </a:ln>
          <a:effectLst/>
          <a:extLst/>
        </p:spPr>
        <p:txBody>
          <a:bodyPr vert="horz" wrap="square" lIns="77961" tIns="77961" rIns="77961" bIns="77961" numCol="1" rtlCol="0" anchor="ctr" anchorCtr="0" compatLnSpc="1">
            <a:prstTxWarp prst="textNoShape">
              <a:avLst/>
            </a:prstTxWarp>
            <a:noAutofit/>
          </a:bodyPr>
          <a:lstStyle/>
          <a:p>
            <a:pPr algn="ctr" defTabSz="990087">
              <a:defRPr/>
            </a:pPr>
            <a:endParaRPr lang="de-DE" sz="1700" dirty="0" err="1">
              <a:solidFill>
                <a:srgbClr val="000000"/>
              </a:solidFill>
              <a:latin typeface="DB Office" pitchFamily="34" charset="0"/>
            </a:endParaRPr>
          </a:p>
        </p:txBody>
      </p:sp>
      <p:sp>
        <p:nvSpPr>
          <p:cNvPr id="55" name="Pfeil nach links und rechts 54">
            <a:extLst>
              <a:ext uri="{FF2B5EF4-FFF2-40B4-BE49-F238E27FC236}">
                <a16:creationId xmlns:a16="http://schemas.microsoft.com/office/drawing/2014/main" xmlns="" id="{56455CBF-E4FA-4018-8F28-EA639FEE84DF}"/>
              </a:ext>
            </a:extLst>
          </p:cNvPr>
          <p:cNvSpPr/>
          <p:nvPr/>
        </p:nvSpPr>
        <p:spPr bwMode="auto">
          <a:xfrm>
            <a:off x="8233993" y="5112226"/>
            <a:ext cx="397811" cy="108225"/>
          </a:xfrm>
          <a:prstGeom prst="leftRightArrow">
            <a:avLst/>
          </a:prstGeom>
          <a:solidFill>
            <a:schemeClr val="accent1"/>
          </a:solidFill>
          <a:ln w="9525" cap="flat" cmpd="sng" algn="ctr">
            <a:noFill/>
            <a:prstDash val="solid"/>
            <a:round/>
            <a:headEnd type="none" w="med" len="med"/>
            <a:tailEnd type="none" w="med" len="med"/>
          </a:ln>
          <a:effectLst/>
          <a:extLst/>
        </p:spPr>
        <p:txBody>
          <a:bodyPr vert="horz" wrap="square" lIns="77961" tIns="77961" rIns="77961" bIns="77961" numCol="1" rtlCol="0" anchor="ctr" anchorCtr="0" compatLnSpc="1">
            <a:prstTxWarp prst="textNoShape">
              <a:avLst/>
            </a:prstTxWarp>
            <a:noAutofit/>
          </a:bodyPr>
          <a:lstStyle/>
          <a:p>
            <a:pPr algn="ctr" defTabSz="990087">
              <a:defRPr/>
            </a:pPr>
            <a:endParaRPr lang="de-DE" sz="1700" dirty="0" err="1">
              <a:solidFill>
                <a:srgbClr val="000000"/>
              </a:solidFill>
              <a:latin typeface="DB Office" pitchFamily="34" charset="0"/>
            </a:endParaRPr>
          </a:p>
        </p:txBody>
      </p:sp>
      <p:pic>
        <p:nvPicPr>
          <p:cNvPr id="13" name="Grafik 12">
            <a:extLst>
              <a:ext uri="{FF2B5EF4-FFF2-40B4-BE49-F238E27FC236}">
                <a16:creationId xmlns:a16="http://schemas.microsoft.com/office/drawing/2014/main" xmlns="" id="{BDA6A017-222A-4AD0-8E3E-F554811F4C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48833" y="1651555"/>
            <a:ext cx="829819" cy="2301215"/>
          </a:xfrm>
          <a:prstGeom prst="rect">
            <a:avLst/>
          </a:prstGeom>
        </p:spPr>
      </p:pic>
      <p:grpSp>
        <p:nvGrpSpPr>
          <p:cNvPr id="27" name="Gruppieren 26">
            <a:extLst>
              <a:ext uri="{FF2B5EF4-FFF2-40B4-BE49-F238E27FC236}">
                <a16:creationId xmlns:a16="http://schemas.microsoft.com/office/drawing/2014/main" xmlns="" id="{BC263441-0ABC-4E32-9D8A-09ECA112DB94}"/>
              </a:ext>
            </a:extLst>
          </p:cNvPr>
          <p:cNvGrpSpPr/>
          <p:nvPr/>
        </p:nvGrpSpPr>
        <p:grpSpPr>
          <a:xfrm>
            <a:off x="3462632" y="3122686"/>
            <a:ext cx="1775117" cy="1158487"/>
            <a:chOff x="2358331" y="3307598"/>
            <a:chExt cx="1775116" cy="1158487"/>
          </a:xfrm>
        </p:grpSpPr>
        <p:grpSp>
          <p:nvGrpSpPr>
            <p:cNvPr id="23" name="Gruppieren 22">
              <a:extLst>
                <a:ext uri="{FF2B5EF4-FFF2-40B4-BE49-F238E27FC236}">
                  <a16:creationId xmlns:a16="http://schemas.microsoft.com/office/drawing/2014/main" xmlns="" id="{D0A95483-876C-46EB-8F6F-3D5702A22758}"/>
                </a:ext>
              </a:extLst>
            </p:cNvPr>
            <p:cNvGrpSpPr/>
            <p:nvPr/>
          </p:nvGrpSpPr>
          <p:grpSpPr>
            <a:xfrm>
              <a:off x="2544872" y="3405443"/>
              <a:ext cx="1588575" cy="999253"/>
              <a:chOff x="2516741" y="3809084"/>
              <a:chExt cx="1588575" cy="999253"/>
            </a:xfrm>
          </p:grpSpPr>
          <p:sp>
            <p:nvSpPr>
              <p:cNvPr id="91" name="Textfeld 90">
                <a:extLst>
                  <a:ext uri="{FF2B5EF4-FFF2-40B4-BE49-F238E27FC236}">
                    <a16:creationId xmlns:a16="http://schemas.microsoft.com/office/drawing/2014/main" xmlns="" id="{40916D43-740B-4EE7-9774-849CB36F0177}"/>
                  </a:ext>
                </a:extLst>
              </p:cNvPr>
              <p:cNvSpPr txBox="1"/>
              <p:nvPr/>
            </p:nvSpPr>
            <p:spPr>
              <a:xfrm>
                <a:off x="2516741" y="3809084"/>
                <a:ext cx="1588575" cy="338554"/>
              </a:xfrm>
              <a:prstGeom prst="rect">
                <a:avLst/>
              </a:prstGeom>
              <a:noFill/>
            </p:spPr>
            <p:txBody>
              <a:bodyPr wrap="none" lIns="0" tIns="0" rIns="0" bIns="0" rtlCol="0">
                <a:spAutoFit/>
              </a:bodyPr>
              <a:lstStyle/>
              <a:p>
                <a:pPr defTabSz="914377">
                  <a:defRPr/>
                </a:pPr>
                <a:r>
                  <a:rPr lang="de-DE" sz="1100" b="1" dirty="0" err="1">
                    <a:solidFill>
                      <a:schemeClr val="tx1">
                        <a:lumMod val="65000"/>
                        <a:lumOff val="35000"/>
                      </a:schemeClr>
                    </a:solidFill>
                    <a:latin typeface="DB Office" pitchFamily="34" charset="0"/>
                  </a:rPr>
                  <a:t>Travellers</a:t>
                </a:r>
                <a:r>
                  <a:rPr lang="de-DE" sz="1100" b="1" dirty="0">
                    <a:solidFill>
                      <a:schemeClr val="tx1">
                        <a:lumMod val="65000"/>
                        <a:lumOff val="35000"/>
                      </a:schemeClr>
                    </a:solidFill>
                    <a:latin typeface="DB Office" pitchFamily="34" charset="0"/>
                  </a:rPr>
                  <a:t> </a:t>
                </a:r>
                <a:r>
                  <a:rPr lang="de-DE" sz="1100" b="1" dirty="0" err="1">
                    <a:solidFill>
                      <a:schemeClr val="tx1">
                        <a:lumMod val="65000"/>
                        <a:lumOff val="35000"/>
                      </a:schemeClr>
                    </a:solidFill>
                    <a:latin typeface="DB Office" pitchFamily="34" charset="0"/>
                  </a:rPr>
                  <a:t>with</a:t>
                </a:r>
                <a:r>
                  <a:rPr lang="de-DE" sz="1100" b="1" dirty="0">
                    <a:solidFill>
                      <a:schemeClr val="tx1">
                        <a:lumMod val="65000"/>
                        <a:lumOff val="35000"/>
                      </a:schemeClr>
                    </a:solidFill>
                    <a:latin typeface="DB Office" pitchFamily="34" charset="0"/>
                  </a:rPr>
                  <a:t> </a:t>
                </a:r>
              </a:p>
              <a:p>
                <a:pPr defTabSz="914377">
                  <a:defRPr/>
                </a:pPr>
                <a:r>
                  <a:rPr lang="de-DE" sz="1100" b="1" dirty="0">
                    <a:solidFill>
                      <a:schemeClr val="tx1">
                        <a:lumMod val="65000"/>
                        <a:lumOff val="35000"/>
                      </a:schemeClr>
                    </a:solidFill>
                    <a:latin typeface="DB Office" pitchFamily="34" charset="0"/>
                  </a:rPr>
                  <a:t>individual </a:t>
                </a:r>
                <a:r>
                  <a:rPr lang="de-DE" sz="1100" b="1" dirty="0" err="1">
                    <a:solidFill>
                      <a:schemeClr val="tx1">
                        <a:lumMod val="65000"/>
                        <a:lumOff val="35000"/>
                      </a:schemeClr>
                    </a:solidFill>
                    <a:latin typeface="DB Office" pitchFamily="34" charset="0"/>
                  </a:rPr>
                  <a:t>requirements</a:t>
                </a:r>
                <a:endParaRPr lang="de-DE" sz="1100" b="1" dirty="0">
                  <a:solidFill>
                    <a:schemeClr val="tx1">
                      <a:lumMod val="65000"/>
                      <a:lumOff val="35000"/>
                    </a:schemeClr>
                  </a:solidFill>
                  <a:latin typeface="DB Office" pitchFamily="34" charset="0"/>
                </a:endParaRPr>
              </a:p>
            </p:txBody>
          </p:sp>
          <p:pic>
            <p:nvPicPr>
              <p:cNvPr id="20" name="Grafik 19">
                <a:extLst>
                  <a:ext uri="{FF2B5EF4-FFF2-40B4-BE49-F238E27FC236}">
                    <a16:creationId xmlns:a16="http://schemas.microsoft.com/office/drawing/2014/main" xmlns="" id="{9645F6FA-DD38-4F7C-B7C3-EC8326FB02D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94599" y="4211624"/>
                <a:ext cx="1256239" cy="596713"/>
              </a:xfrm>
              <a:prstGeom prst="rect">
                <a:avLst/>
              </a:prstGeom>
            </p:spPr>
          </p:pic>
        </p:grpSp>
        <p:sp>
          <p:nvSpPr>
            <p:cNvPr id="76" name="Rechteck 75">
              <a:extLst>
                <a:ext uri="{FF2B5EF4-FFF2-40B4-BE49-F238E27FC236}">
                  <a16:creationId xmlns:a16="http://schemas.microsoft.com/office/drawing/2014/main" xmlns="" id="{0FB01746-9608-4794-A42F-3ED38FA734C5}"/>
                </a:ext>
              </a:extLst>
            </p:cNvPr>
            <p:cNvSpPr/>
            <p:nvPr/>
          </p:nvSpPr>
          <p:spPr bwMode="auto">
            <a:xfrm>
              <a:off x="2358331" y="3307598"/>
              <a:ext cx="1751666" cy="1158487"/>
            </a:xfrm>
            <a:prstGeom prst="rect">
              <a:avLst/>
            </a:prstGeom>
            <a:noFill/>
            <a:ln w="9525" cap="flat" cmpd="sng" algn="ctr">
              <a:solidFill>
                <a:schemeClr val="bg1">
                  <a:lumMod val="85000"/>
                </a:schemeClr>
              </a:solidFill>
              <a:prstDash val="solid"/>
              <a:round/>
              <a:headEnd type="none" w="med" len="med"/>
              <a:tailEnd type="none" w="med" len="med"/>
            </a:ln>
            <a:effectLst/>
            <a:extLst/>
          </p:spPr>
          <p:txBody>
            <a:bodyPr vert="horz" wrap="square" lIns="54000" tIns="54000" rIns="54000" bIns="54000" numCol="1" rtlCol="0" anchor="ctr" anchorCtr="0" compatLnSpc="1">
              <a:prstTxWarp prst="textNoShape">
                <a:avLst/>
              </a:prstTxWarp>
              <a:noAutofit/>
            </a:bodyPr>
            <a:lstStyle/>
            <a:p>
              <a:pPr algn="ctr" defTabSz="914377"/>
              <a:endParaRPr lang="de-AT" sz="1600" dirty="0" err="1">
                <a:latin typeface="DB Office" pitchFamily="34" charset="0"/>
              </a:endParaRPr>
            </a:p>
          </p:txBody>
        </p:sp>
      </p:grpSp>
      <p:grpSp>
        <p:nvGrpSpPr>
          <p:cNvPr id="4" name="Gruppieren 3">
            <a:extLst>
              <a:ext uri="{FF2B5EF4-FFF2-40B4-BE49-F238E27FC236}">
                <a16:creationId xmlns:a16="http://schemas.microsoft.com/office/drawing/2014/main" xmlns="" id="{6C75049B-3197-45E7-83FE-FDF955D192A4}"/>
              </a:ext>
            </a:extLst>
          </p:cNvPr>
          <p:cNvGrpSpPr/>
          <p:nvPr/>
        </p:nvGrpSpPr>
        <p:grpSpPr>
          <a:xfrm>
            <a:off x="3470001" y="1812855"/>
            <a:ext cx="1751667" cy="1158487"/>
            <a:chOff x="2324620" y="1620832"/>
            <a:chExt cx="1751666" cy="1158487"/>
          </a:xfrm>
        </p:grpSpPr>
        <p:grpSp>
          <p:nvGrpSpPr>
            <p:cNvPr id="24" name="Gruppieren 23">
              <a:extLst>
                <a:ext uri="{FF2B5EF4-FFF2-40B4-BE49-F238E27FC236}">
                  <a16:creationId xmlns:a16="http://schemas.microsoft.com/office/drawing/2014/main" xmlns="" id="{7CAEAB46-0E32-4DF5-87B6-A73B495FBD20}"/>
                </a:ext>
              </a:extLst>
            </p:cNvPr>
            <p:cNvGrpSpPr/>
            <p:nvPr/>
          </p:nvGrpSpPr>
          <p:grpSpPr>
            <a:xfrm>
              <a:off x="2521592" y="1700807"/>
              <a:ext cx="1368152" cy="914735"/>
              <a:chOff x="2521956" y="5030712"/>
              <a:chExt cx="1368152" cy="914735"/>
            </a:xfrm>
          </p:grpSpPr>
          <p:sp>
            <p:nvSpPr>
              <p:cNvPr id="92" name="Textfeld 91">
                <a:extLst>
                  <a:ext uri="{FF2B5EF4-FFF2-40B4-BE49-F238E27FC236}">
                    <a16:creationId xmlns:a16="http://schemas.microsoft.com/office/drawing/2014/main" xmlns="" id="{6A09806F-F12A-4DCB-9A0C-BB792FD91848}"/>
                  </a:ext>
                </a:extLst>
              </p:cNvPr>
              <p:cNvSpPr txBox="1"/>
              <p:nvPr/>
            </p:nvSpPr>
            <p:spPr>
              <a:xfrm>
                <a:off x="2521956" y="5030712"/>
                <a:ext cx="1368152" cy="338554"/>
              </a:xfrm>
              <a:prstGeom prst="rect">
                <a:avLst/>
              </a:prstGeom>
              <a:noFill/>
            </p:spPr>
            <p:txBody>
              <a:bodyPr wrap="square" lIns="0" tIns="0" rIns="0" bIns="0" rtlCol="0">
                <a:spAutoFit/>
              </a:bodyPr>
              <a:lstStyle/>
              <a:p>
                <a:pPr defTabSz="914377">
                  <a:defRPr/>
                </a:pPr>
                <a:r>
                  <a:rPr lang="de-DE" sz="1100" b="1" dirty="0">
                    <a:solidFill>
                      <a:schemeClr val="tx1">
                        <a:lumMod val="65000"/>
                        <a:lumOff val="35000"/>
                      </a:schemeClr>
                    </a:solidFill>
                    <a:latin typeface="DB Office" pitchFamily="34" charset="0"/>
                  </a:rPr>
                  <a:t>Tickets &amp; </a:t>
                </a:r>
                <a:r>
                  <a:rPr lang="de-DE" sz="1100" b="1" dirty="0" err="1">
                    <a:solidFill>
                      <a:schemeClr val="tx1">
                        <a:lumMod val="65000"/>
                        <a:lumOff val="35000"/>
                      </a:schemeClr>
                    </a:solidFill>
                    <a:latin typeface="DB Office" pitchFamily="34" charset="0"/>
                  </a:rPr>
                  <a:t>Entitlements</a:t>
                </a:r>
                <a:endParaRPr lang="de-DE" sz="1100" b="1" dirty="0">
                  <a:solidFill>
                    <a:schemeClr val="tx1">
                      <a:lumMod val="65000"/>
                      <a:lumOff val="35000"/>
                    </a:schemeClr>
                  </a:solidFill>
                  <a:latin typeface="DB Office" pitchFamily="34" charset="0"/>
                </a:endParaRPr>
              </a:p>
            </p:txBody>
          </p:sp>
          <p:pic>
            <p:nvPicPr>
              <p:cNvPr id="22" name="Grafik 21">
                <a:extLst>
                  <a:ext uri="{FF2B5EF4-FFF2-40B4-BE49-F238E27FC236}">
                    <a16:creationId xmlns:a16="http://schemas.microsoft.com/office/drawing/2014/main" xmlns="" id="{FE6FFA52-0344-40F2-ABD9-74CED03C580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77083" y="5373401"/>
                <a:ext cx="1204306" cy="572046"/>
              </a:xfrm>
              <a:prstGeom prst="rect">
                <a:avLst/>
              </a:prstGeom>
            </p:spPr>
          </p:pic>
        </p:grpSp>
        <p:sp>
          <p:nvSpPr>
            <p:cNvPr id="77" name="Rechteck 76">
              <a:extLst>
                <a:ext uri="{FF2B5EF4-FFF2-40B4-BE49-F238E27FC236}">
                  <a16:creationId xmlns:a16="http://schemas.microsoft.com/office/drawing/2014/main" xmlns="" id="{79F02528-99A1-4D46-ACDA-D9549DD8D2F6}"/>
                </a:ext>
              </a:extLst>
            </p:cNvPr>
            <p:cNvSpPr/>
            <p:nvPr/>
          </p:nvSpPr>
          <p:spPr bwMode="auto">
            <a:xfrm>
              <a:off x="2324620" y="1620832"/>
              <a:ext cx="1751666" cy="1158487"/>
            </a:xfrm>
            <a:prstGeom prst="rect">
              <a:avLst/>
            </a:prstGeom>
            <a:noFill/>
            <a:ln w="9525" cap="flat" cmpd="sng" algn="ctr">
              <a:solidFill>
                <a:schemeClr val="bg1">
                  <a:lumMod val="85000"/>
                </a:schemeClr>
              </a:solidFill>
              <a:prstDash val="solid"/>
              <a:round/>
              <a:headEnd type="none" w="med" len="med"/>
              <a:tailEnd type="none" w="med" len="med"/>
            </a:ln>
            <a:effectLst/>
            <a:extLst/>
          </p:spPr>
          <p:txBody>
            <a:bodyPr vert="horz" wrap="square" lIns="54000" tIns="54000" rIns="54000" bIns="54000" numCol="1" rtlCol="0" anchor="ctr" anchorCtr="0" compatLnSpc="1">
              <a:prstTxWarp prst="textNoShape">
                <a:avLst/>
              </a:prstTxWarp>
              <a:noAutofit/>
            </a:bodyPr>
            <a:lstStyle/>
            <a:p>
              <a:pPr algn="ctr" defTabSz="914377"/>
              <a:endParaRPr lang="de-AT" sz="1600" dirty="0" err="1">
                <a:latin typeface="DB Office" pitchFamily="34" charset="0"/>
              </a:endParaRPr>
            </a:p>
          </p:txBody>
        </p:sp>
      </p:grpSp>
      <p:grpSp>
        <p:nvGrpSpPr>
          <p:cNvPr id="11" name="Gruppieren 10">
            <a:extLst>
              <a:ext uri="{FF2B5EF4-FFF2-40B4-BE49-F238E27FC236}">
                <a16:creationId xmlns:a16="http://schemas.microsoft.com/office/drawing/2014/main" xmlns="" id="{02C8D48F-ADCE-481C-92CD-3AA5B52B8700}"/>
              </a:ext>
            </a:extLst>
          </p:cNvPr>
          <p:cNvGrpSpPr/>
          <p:nvPr/>
        </p:nvGrpSpPr>
        <p:grpSpPr>
          <a:xfrm>
            <a:off x="8806767" y="2642639"/>
            <a:ext cx="1751667" cy="1249971"/>
            <a:chOff x="7661386" y="2510776"/>
            <a:chExt cx="1751666" cy="1249971"/>
          </a:xfrm>
        </p:grpSpPr>
        <p:grpSp>
          <p:nvGrpSpPr>
            <p:cNvPr id="31" name="Gruppieren 30">
              <a:extLst>
                <a:ext uri="{FF2B5EF4-FFF2-40B4-BE49-F238E27FC236}">
                  <a16:creationId xmlns:a16="http://schemas.microsoft.com/office/drawing/2014/main" xmlns="" id="{76F5E16F-32C8-47FD-B243-65E36328BCD8}"/>
                </a:ext>
              </a:extLst>
            </p:cNvPr>
            <p:cNvGrpSpPr/>
            <p:nvPr/>
          </p:nvGrpSpPr>
          <p:grpSpPr>
            <a:xfrm>
              <a:off x="7754253" y="2602622"/>
              <a:ext cx="1551452" cy="1073345"/>
              <a:chOff x="7875401" y="4396835"/>
              <a:chExt cx="1551452" cy="1073345"/>
            </a:xfrm>
          </p:grpSpPr>
          <p:grpSp>
            <p:nvGrpSpPr>
              <p:cNvPr id="174" name="Gruppieren 173">
                <a:extLst>
                  <a:ext uri="{FF2B5EF4-FFF2-40B4-BE49-F238E27FC236}">
                    <a16:creationId xmlns:a16="http://schemas.microsoft.com/office/drawing/2014/main" xmlns="" id="{DD1BEE12-01A1-49C0-99B5-672EF1B113C8}"/>
                  </a:ext>
                </a:extLst>
              </p:cNvPr>
              <p:cNvGrpSpPr/>
              <p:nvPr/>
            </p:nvGrpSpPr>
            <p:grpSpPr>
              <a:xfrm>
                <a:off x="7875401" y="4539041"/>
                <a:ext cx="890942" cy="555565"/>
                <a:chOff x="7305844" y="5932715"/>
                <a:chExt cx="890942" cy="555565"/>
              </a:xfrm>
            </p:grpSpPr>
            <p:pic>
              <p:nvPicPr>
                <p:cNvPr id="132" name="Picture 11" descr="http://www.blumenriviera.co.uk/images_site/DRV-logo.gif">
                  <a:extLst>
                    <a:ext uri="{FF2B5EF4-FFF2-40B4-BE49-F238E27FC236}">
                      <a16:creationId xmlns:a16="http://schemas.microsoft.com/office/drawing/2014/main" xmlns="" id="{A31F6314-6160-430C-B04C-667F0375C89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48996" y="5932715"/>
                  <a:ext cx="847790" cy="264551"/>
                </a:xfrm>
                <a:prstGeom prst="rect">
                  <a:avLst/>
                </a:prstGeom>
                <a:noFill/>
                <a:extLst>
                  <a:ext uri="{909E8E84-426E-40DD-AFC4-6F175D3DCCD1}">
                    <a14:hiddenFill xmlns:a14="http://schemas.microsoft.com/office/drawing/2010/main">
                      <a:solidFill>
                        <a:srgbClr val="FFFFFF"/>
                      </a:solidFill>
                    </a14:hiddenFill>
                  </a:ext>
                </a:extLst>
              </p:spPr>
            </p:pic>
            <p:pic>
              <p:nvPicPr>
                <p:cNvPr id="133" name="Picture 13" descr="https://www.rezgo.com/wp-content/uploads/2009/12/opentravel-logo.png">
                  <a:extLst>
                    <a:ext uri="{FF2B5EF4-FFF2-40B4-BE49-F238E27FC236}">
                      <a16:creationId xmlns:a16="http://schemas.microsoft.com/office/drawing/2014/main" xmlns="" id="{9E3567AD-8887-4599-AEEC-23D86440316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305844" y="6266863"/>
                  <a:ext cx="861320" cy="221417"/>
                </a:xfrm>
                <a:prstGeom prst="rect">
                  <a:avLst/>
                </a:prstGeom>
                <a:noFill/>
                <a:extLst>
                  <a:ext uri="{909E8E84-426E-40DD-AFC4-6F175D3DCCD1}">
                    <a14:hiddenFill xmlns:a14="http://schemas.microsoft.com/office/drawing/2010/main">
                      <a:solidFill>
                        <a:srgbClr val="FFFFFF"/>
                      </a:solidFill>
                    </a14:hiddenFill>
                  </a:ext>
                </a:extLst>
              </p:spPr>
            </p:pic>
          </p:grpSp>
          <p:sp>
            <p:nvSpPr>
              <p:cNvPr id="134" name="Textfeld 133">
                <a:extLst>
                  <a:ext uri="{FF2B5EF4-FFF2-40B4-BE49-F238E27FC236}">
                    <a16:creationId xmlns:a16="http://schemas.microsoft.com/office/drawing/2014/main" xmlns="" id="{39283D85-F247-4683-8321-1EC745889FEB}"/>
                  </a:ext>
                </a:extLst>
              </p:cNvPr>
              <p:cNvSpPr txBox="1"/>
              <p:nvPr/>
            </p:nvSpPr>
            <p:spPr>
              <a:xfrm>
                <a:off x="7902948" y="4396835"/>
                <a:ext cx="1510841" cy="138500"/>
              </a:xfrm>
              <a:prstGeom prst="rect">
                <a:avLst/>
              </a:prstGeom>
              <a:noFill/>
            </p:spPr>
            <p:txBody>
              <a:bodyPr wrap="square" lIns="0" tIns="0" rIns="0" bIns="0" rtlCol="0">
                <a:spAutoFit/>
              </a:bodyPr>
              <a:lstStyle/>
              <a:p>
                <a:pPr algn="l">
                  <a:defRPr/>
                </a:pPr>
                <a:r>
                  <a:rPr lang="de-DE" sz="900" dirty="0">
                    <a:solidFill>
                      <a:schemeClr val="tx1">
                        <a:lumMod val="65000"/>
                        <a:lumOff val="35000"/>
                      </a:schemeClr>
                    </a:solidFill>
                  </a:rPr>
                  <a:t>Standards e.g.</a:t>
                </a:r>
              </a:p>
            </p:txBody>
          </p:sp>
          <p:sp>
            <p:nvSpPr>
              <p:cNvPr id="54" name="Textfeld 53">
                <a:extLst>
                  <a:ext uri="{FF2B5EF4-FFF2-40B4-BE49-F238E27FC236}">
                    <a16:creationId xmlns:a16="http://schemas.microsoft.com/office/drawing/2014/main" xmlns="" id="{97DA302F-A8C5-430C-8825-133FB37A5AB8}"/>
                  </a:ext>
                </a:extLst>
              </p:cNvPr>
              <p:cNvSpPr txBox="1"/>
              <p:nvPr/>
            </p:nvSpPr>
            <p:spPr>
              <a:xfrm>
                <a:off x="7916012" y="5193181"/>
                <a:ext cx="1510841" cy="276999"/>
              </a:xfrm>
              <a:prstGeom prst="rect">
                <a:avLst/>
              </a:prstGeom>
              <a:noFill/>
            </p:spPr>
            <p:txBody>
              <a:bodyPr wrap="square" lIns="0" tIns="0" rIns="0" bIns="0" rtlCol="0">
                <a:spAutoFit/>
              </a:bodyPr>
              <a:lstStyle/>
              <a:p>
                <a:pPr algn="l">
                  <a:defRPr/>
                </a:pPr>
                <a:r>
                  <a:rPr lang="de-DE" sz="900" dirty="0">
                    <a:solidFill>
                      <a:schemeClr val="tx1">
                        <a:lumMod val="65000"/>
                        <a:lumOff val="35000"/>
                      </a:schemeClr>
                    </a:solidFill>
                  </a:rPr>
                  <a:t>Global </a:t>
                </a:r>
                <a:r>
                  <a:rPr lang="de-DE" sz="900" dirty="0" err="1">
                    <a:solidFill>
                      <a:schemeClr val="tx1">
                        <a:lumMod val="65000"/>
                        <a:lumOff val="35000"/>
                      </a:schemeClr>
                    </a:solidFill>
                  </a:rPr>
                  <a:t>Types</a:t>
                </a:r>
                <a:r>
                  <a:rPr lang="de-DE" sz="900" dirty="0">
                    <a:solidFill>
                      <a:schemeClr val="tx1">
                        <a:lumMod val="65000"/>
                        <a:lumOff val="35000"/>
                      </a:schemeClr>
                    </a:solidFill>
                  </a:rPr>
                  <a:t> &amp; Attributes Repository</a:t>
                </a:r>
              </a:p>
            </p:txBody>
          </p:sp>
        </p:grpSp>
        <p:sp>
          <p:nvSpPr>
            <p:cNvPr id="72" name="Rechteck 71">
              <a:extLst>
                <a:ext uri="{FF2B5EF4-FFF2-40B4-BE49-F238E27FC236}">
                  <a16:creationId xmlns:a16="http://schemas.microsoft.com/office/drawing/2014/main" xmlns="" id="{383BDD4D-8B1D-4512-9F89-B3D0AAF83C13}"/>
                </a:ext>
              </a:extLst>
            </p:cNvPr>
            <p:cNvSpPr/>
            <p:nvPr/>
          </p:nvSpPr>
          <p:spPr bwMode="auto">
            <a:xfrm>
              <a:off x="7661386" y="2510776"/>
              <a:ext cx="1751666" cy="1249971"/>
            </a:xfrm>
            <a:prstGeom prst="rect">
              <a:avLst/>
            </a:prstGeom>
            <a:noFill/>
            <a:ln w="9525" cap="flat" cmpd="sng" algn="ctr">
              <a:solidFill>
                <a:schemeClr val="bg1">
                  <a:lumMod val="85000"/>
                </a:schemeClr>
              </a:solidFill>
              <a:prstDash val="solid"/>
              <a:round/>
              <a:headEnd type="none" w="med" len="med"/>
              <a:tailEnd type="none" w="med" len="med"/>
            </a:ln>
            <a:effectLst/>
            <a:extLst/>
          </p:spPr>
          <p:txBody>
            <a:bodyPr vert="horz" wrap="square" lIns="54000" tIns="54000" rIns="54000" bIns="54000" numCol="1" rtlCol="0" anchor="ctr" anchorCtr="0" compatLnSpc="1">
              <a:prstTxWarp prst="textNoShape">
                <a:avLst/>
              </a:prstTxWarp>
              <a:noAutofit/>
            </a:bodyPr>
            <a:lstStyle/>
            <a:p>
              <a:pPr algn="ctr" defTabSz="914377"/>
              <a:endParaRPr lang="de-AT" sz="1600" dirty="0" err="1">
                <a:latin typeface="DB Office" pitchFamily="34" charset="0"/>
              </a:endParaRPr>
            </a:p>
          </p:txBody>
        </p:sp>
      </p:grpSp>
      <p:sp>
        <p:nvSpPr>
          <p:cNvPr id="105" name="Pfeil nach links und rechts 54">
            <a:extLst>
              <a:ext uri="{FF2B5EF4-FFF2-40B4-BE49-F238E27FC236}">
                <a16:creationId xmlns:a16="http://schemas.microsoft.com/office/drawing/2014/main" xmlns="" id="{15949794-CDF4-4266-9644-04CB485B41D8}"/>
              </a:ext>
            </a:extLst>
          </p:cNvPr>
          <p:cNvSpPr/>
          <p:nvPr/>
        </p:nvSpPr>
        <p:spPr bwMode="auto">
          <a:xfrm>
            <a:off x="5480452" y="2331740"/>
            <a:ext cx="397811" cy="108225"/>
          </a:xfrm>
          <a:prstGeom prst="leftRightArrow">
            <a:avLst/>
          </a:prstGeom>
          <a:solidFill>
            <a:schemeClr val="accent1"/>
          </a:solidFill>
          <a:ln w="9525" cap="flat" cmpd="sng" algn="ctr">
            <a:noFill/>
            <a:prstDash val="solid"/>
            <a:round/>
            <a:headEnd type="none" w="med" len="med"/>
            <a:tailEnd type="none" w="med" len="med"/>
          </a:ln>
          <a:effectLst/>
          <a:extLst/>
        </p:spPr>
        <p:txBody>
          <a:bodyPr vert="horz" wrap="square" lIns="77961" tIns="77961" rIns="77961" bIns="77961" numCol="1" rtlCol="0" anchor="ctr" anchorCtr="0" compatLnSpc="1">
            <a:prstTxWarp prst="textNoShape">
              <a:avLst/>
            </a:prstTxWarp>
            <a:noAutofit/>
          </a:bodyPr>
          <a:lstStyle/>
          <a:p>
            <a:pPr algn="ctr" defTabSz="990087">
              <a:defRPr/>
            </a:pPr>
            <a:endParaRPr lang="de-DE" sz="1700" dirty="0" err="1">
              <a:solidFill>
                <a:srgbClr val="000000"/>
              </a:solidFill>
              <a:latin typeface="DB Office" pitchFamily="34" charset="0"/>
            </a:endParaRPr>
          </a:p>
        </p:txBody>
      </p:sp>
      <p:sp>
        <p:nvSpPr>
          <p:cNvPr id="74" name="Pfeil nach links und rechts 54">
            <a:extLst>
              <a:ext uri="{FF2B5EF4-FFF2-40B4-BE49-F238E27FC236}">
                <a16:creationId xmlns:a16="http://schemas.microsoft.com/office/drawing/2014/main" xmlns="" id="{0E794CF3-247B-41A6-B1F0-66E58C01CAE8}"/>
              </a:ext>
            </a:extLst>
          </p:cNvPr>
          <p:cNvSpPr/>
          <p:nvPr/>
        </p:nvSpPr>
        <p:spPr bwMode="auto">
          <a:xfrm rot="1800000">
            <a:off x="8328480" y="2975700"/>
            <a:ext cx="397811" cy="108225"/>
          </a:xfrm>
          <a:prstGeom prst="leftRightArrow">
            <a:avLst/>
          </a:prstGeom>
          <a:solidFill>
            <a:schemeClr val="accent1"/>
          </a:solidFill>
          <a:ln w="9525" cap="flat" cmpd="sng" algn="ctr">
            <a:noFill/>
            <a:prstDash val="solid"/>
            <a:round/>
            <a:headEnd type="none" w="med" len="med"/>
            <a:tailEnd type="none" w="med" len="med"/>
          </a:ln>
          <a:effectLst/>
          <a:extLst/>
        </p:spPr>
        <p:txBody>
          <a:bodyPr vert="horz" wrap="square" lIns="77961" tIns="77961" rIns="77961" bIns="77961" numCol="1" rtlCol="0" anchor="ctr" anchorCtr="0" compatLnSpc="1">
            <a:prstTxWarp prst="textNoShape">
              <a:avLst/>
            </a:prstTxWarp>
            <a:noAutofit/>
          </a:bodyPr>
          <a:lstStyle/>
          <a:p>
            <a:pPr algn="ctr" defTabSz="990087">
              <a:defRPr/>
            </a:pPr>
            <a:endParaRPr lang="de-DE" sz="1700" dirty="0" err="1">
              <a:solidFill>
                <a:srgbClr val="000000"/>
              </a:solidFill>
              <a:latin typeface="DB Office" pitchFamily="34" charset="0"/>
            </a:endParaRPr>
          </a:p>
        </p:txBody>
      </p:sp>
      <p:sp>
        <p:nvSpPr>
          <p:cNvPr id="75" name="Pfeil nach links und rechts 54">
            <a:extLst>
              <a:ext uri="{FF2B5EF4-FFF2-40B4-BE49-F238E27FC236}">
                <a16:creationId xmlns:a16="http://schemas.microsoft.com/office/drawing/2014/main" xmlns="" id="{7CED52C6-E558-47D6-B828-A3FB6426D03E}"/>
              </a:ext>
            </a:extLst>
          </p:cNvPr>
          <p:cNvSpPr/>
          <p:nvPr/>
        </p:nvSpPr>
        <p:spPr bwMode="auto">
          <a:xfrm rot="19800000">
            <a:off x="8328481" y="3321742"/>
            <a:ext cx="397811" cy="108225"/>
          </a:xfrm>
          <a:prstGeom prst="leftRightArrow">
            <a:avLst/>
          </a:prstGeom>
          <a:solidFill>
            <a:schemeClr val="accent1"/>
          </a:solidFill>
          <a:ln w="9525" cap="flat" cmpd="sng" algn="ctr">
            <a:noFill/>
            <a:prstDash val="solid"/>
            <a:round/>
            <a:headEnd type="none" w="med" len="med"/>
            <a:tailEnd type="none" w="med" len="med"/>
          </a:ln>
          <a:effectLst/>
          <a:extLst/>
        </p:spPr>
        <p:txBody>
          <a:bodyPr vert="horz" wrap="square" lIns="77961" tIns="77961" rIns="77961" bIns="77961" numCol="1" rtlCol="0" anchor="ctr" anchorCtr="0" compatLnSpc="1">
            <a:prstTxWarp prst="textNoShape">
              <a:avLst/>
            </a:prstTxWarp>
            <a:noAutofit/>
          </a:bodyPr>
          <a:lstStyle/>
          <a:p>
            <a:pPr algn="ctr" defTabSz="990087">
              <a:defRPr/>
            </a:pPr>
            <a:endParaRPr lang="de-DE" sz="1700" dirty="0" err="1">
              <a:solidFill>
                <a:srgbClr val="000000"/>
              </a:solidFill>
              <a:latin typeface="DB Office" pitchFamily="34" charset="0"/>
            </a:endParaRPr>
          </a:p>
        </p:txBody>
      </p:sp>
      <p:grpSp>
        <p:nvGrpSpPr>
          <p:cNvPr id="14" name="Gruppieren 13">
            <a:extLst>
              <a:ext uri="{FF2B5EF4-FFF2-40B4-BE49-F238E27FC236}">
                <a16:creationId xmlns:a16="http://schemas.microsoft.com/office/drawing/2014/main" xmlns="" id="{74B2F1FC-61C5-46C0-8AD1-AEE7E758B1F8}"/>
              </a:ext>
            </a:extLst>
          </p:cNvPr>
          <p:cNvGrpSpPr/>
          <p:nvPr/>
        </p:nvGrpSpPr>
        <p:grpSpPr>
          <a:xfrm>
            <a:off x="6129697" y="3349803"/>
            <a:ext cx="2308977" cy="3151539"/>
            <a:chOff x="4984314" y="3157781"/>
            <a:chExt cx="2308977" cy="3151539"/>
          </a:xfrm>
        </p:grpSpPr>
        <p:sp>
          <p:nvSpPr>
            <p:cNvPr id="6" name="Rechteck 5">
              <a:extLst>
                <a:ext uri="{FF2B5EF4-FFF2-40B4-BE49-F238E27FC236}">
                  <a16:creationId xmlns:a16="http://schemas.microsoft.com/office/drawing/2014/main" xmlns="" id="{FBAA8A1A-FE1C-47BE-98F3-C4A9196CF14C}"/>
                </a:ext>
              </a:extLst>
            </p:cNvPr>
            <p:cNvSpPr/>
            <p:nvPr/>
          </p:nvSpPr>
          <p:spPr bwMode="auto">
            <a:xfrm>
              <a:off x="4988135" y="3384413"/>
              <a:ext cx="2305156" cy="2924907"/>
            </a:xfrm>
            <a:prstGeom prst="rect">
              <a:avLst/>
            </a:prstGeom>
            <a:noFill/>
            <a:ln w="9525" cap="flat" cmpd="sng" algn="ctr">
              <a:solidFill>
                <a:schemeClr val="bg1">
                  <a:lumMod val="85000"/>
                </a:schemeClr>
              </a:solidFill>
              <a:prstDash val="solid"/>
              <a:round/>
              <a:headEnd type="none" w="med" len="med"/>
              <a:tailEnd type="none" w="med" len="med"/>
            </a:ln>
            <a:effectLst/>
            <a:extLst/>
          </p:spPr>
          <p:txBody>
            <a:bodyPr vert="horz" wrap="square" lIns="54000" tIns="54000" rIns="54000" bIns="54000" numCol="1" rtlCol="0" anchor="ctr" anchorCtr="0" compatLnSpc="1">
              <a:prstTxWarp prst="textNoShape">
                <a:avLst/>
              </a:prstTxWarp>
              <a:noAutofit/>
            </a:bodyPr>
            <a:lstStyle/>
            <a:p>
              <a:pPr algn="ctr" defTabSz="914377"/>
              <a:endParaRPr lang="de-AT" sz="1600" dirty="0" err="1">
                <a:latin typeface="DB Office" pitchFamily="34" charset="0"/>
              </a:endParaRPr>
            </a:p>
          </p:txBody>
        </p:sp>
        <p:grpSp>
          <p:nvGrpSpPr>
            <p:cNvPr id="8" name="Gruppieren 7">
              <a:extLst>
                <a:ext uri="{FF2B5EF4-FFF2-40B4-BE49-F238E27FC236}">
                  <a16:creationId xmlns:a16="http://schemas.microsoft.com/office/drawing/2014/main" xmlns="" id="{939646BD-7F86-413F-ADA7-814E52F5EA7C}"/>
                </a:ext>
              </a:extLst>
            </p:cNvPr>
            <p:cNvGrpSpPr/>
            <p:nvPr/>
          </p:nvGrpSpPr>
          <p:grpSpPr>
            <a:xfrm>
              <a:off x="5088849" y="5576104"/>
              <a:ext cx="1887055" cy="585912"/>
              <a:chOff x="5088849" y="5576104"/>
              <a:chExt cx="1887055" cy="585912"/>
            </a:xfrm>
          </p:grpSpPr>
          <p:sp>
            <p:nvSpPr>
              <p:cNvPr id="130" name="Textfeld 129">
                <a:extLst>
                  <a:ext uri="{FF2B5EF4-FFF2-40B4-BE49-F238E27FC236}">
                    <a16:creationId xmlns:a16="http://schemas.microsoft.com/office/drawing/2014/main" xmlns="" id="{57508103-C065-44BC-B342-908DB27F67FA}"/>
                  </a:ext>
                </a:extLst>
              </p:cNvPr>
              <p:cNvSpPr txBox="1"/>
              <p:nvPr/>
            </p:nvSpPr>
            <p:spPr>
              <a:xfrm>
                <a:off x="5625714" y="5731129"/>
                <a:ext cx="1350190" cy="430887"/>
              </a:xfrm>
              <a:prstGeom prst="rect">
                <a:avLst/>
              </a:prstGeom>
              <a:noFill/>
            </p:spPr>
            <p:txBody>
              <a:bodyPr wrap="square" rtlCol="0">
                <a:spAutoFit/>
              </a:bodyPr>
              <a:lstStyle/>
              <a:p>
                <a:pPr defTabSz="914377">
                  <a:defRPr/>
                </a:pPr>
                <a:r>
                  <a:rPr lang="de-DE" sz="1100" b="1" dirty="0">
                    <a:solidFill>
                      <a:schemeClr val="bg1">
                        <a:lumMod val="50000"/>
                      </a:schemeClr>
                    </a:solidFill>
                    <a:latin typeface="DB Office" pitchFamily="34" charset="0"/>
                  </a:rPr>
                  <a:t>Concierge Services</a:t>
                </a:r>
              </a:p>
            </p:txBody>
          </p:sp>
          <p:pic>
            <p:nvPicPr>
              <p:cNvPr id="142" name="Grafik 141">
                <a:extLst>
                  <a:ext uri="{FF2B5EF4-FFF2-40B4-BE49-F238E27FC236}">
                    <a16:creationId xmlns:a16="http://schemas.microsoft.com/office/drawing/2014/main" xmlns="" id="{127CB99A-1B4C-4AD2-A693-FE8FBBF1591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088849" y="5576104"/>
                <a:ext cx="570647" cy="570647"/>
              </a:xfrm>
              <a:prstGeom prst="rect">
                <a:avLst/>
              </a:prstGeom>
            </p:spPr>
          </p:pic>
        </p:grpSp>
        <p:grpSp>
          <p:nvGrpSpPr>
            <p:cNvPr id="10" name="Gruppieren 9">
              <a:extLst>
                <a:ext uri="{FF2B5EF4-FFF2-40B4-BE49-F238E27FC236}">
                  <a16:creationId xmlns:a16="http://schemas.microsoft.com/office/drawing/2014/main" xmlns="" id="{E39DA25A-0777-4473-9802-4A91EC6CA4CD}"/>
                </a:ext>
              </a:extLst>
            </p:cNvPr>
            <p:cNvGrpSpPr/>
            <p:nvPr/>
          </p:nvGrpSpPr>
          <p:grpSpPr>
            <a:xfrm>
              <a:off x="5100997" y="4797152"/>
              <a:ext cx="2022441" cy="694974"/>
              <a:chOff x="7279420" y="3145637"/>
              <a:chExt cx="2022441" cy="694974"/>
            </a:xfrm>
          </p:grpSpPr>
          <p:pic>
            <p:nvPicPr>
              <p:cNvPr id="38" name="Grafik 37">
                <a:extLst>
                  <a:ext uri="{FF2B5EF4-FFF2-40B4-BE49-F238E27FC236}">
                    <a16:creationId xmlns:a16="http://schemas.microsoft.com/office/drawing/2014/main" xmlns="" id="{612F7CEC-989D-4C62-8A72-8B00948A4D2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279420" y="3145637"/>
                <a:ext cx="511739" cy="511739"/>
              </a:xfrm>
              <a:prstGeom prst="rect">
                <a:avLst/>
              </a:prstGeom>
            </p:spPr>
          </p:pic>
          <p:grpSp>
            <p:nvGrpSpPr>
              <p:cNvPr id="172" name="Gruppieren 171">
                <a:extLst>
                  <a:ext uri="{FF2B5EF4-FFF2-40B4-BE49-F238E27FC236}">
                    <a16:creationId xmlns:a16="http://schemas.microsoft.com/office/drawing/2014/main" xmlns="" id="{5798242B-165B-4364-B080-05495249FA0C}"/>
                  </a:ext>
                </a:extLst>
              </p:cNvPr>
              <p:cNvGrpSpPr/>
              <p:nvPr/>
            </p:nvGrpSpPr>
            <p:grpSpPr>
              <a:xfrm>
                <a:off x="7778793" y="3152196"/>
                <a:ext cx="1523068" cy="688415"/>
                <a:chOff x="5343910" y="5165358"/>
                <a:chExt cx="1523068" cy="688415"/>
              </a:xfrm>
            </p:grpSpPr>
            <p:sp>
              <p:nvSpPr>
                <p:cNvPr id="125" name="Textfeld 124">
                  <a:extLst>
                    <a:ext uri="{FF2B5EF4-FFF2-40B4-BE49-F238E27FC236}">
                      <a16:creationId xmlns:a16="http://schemas.microsoft.com/office/drawing/2014/main" xmlns="" id="{78978AF0-1925-4BB8-AE7B-2546D7F1565C}"/>
                    </a:ext>
                  </a:extLst>
                </p:cNvPr>
                <p:cNvSpPr txBox="1"/>
                <p:nvPr/>
              </p:nvSpPr>
              <p:spPr>
                <a:xfrm>
                  <a:off x="5343910" y="5165358"/>
                  <a:ext cx="1523068" cy="430887"/>
                </a:xfrm>
                <a:prstGeom prst="rect">
                  <a:avLst/>
                </a:prstGeom>
                <a:noFill/>
              </p:spPr>
              <p:txBody>
                <a:bodyPr wrap="square" rtlCol="0">
                  <a:spAutoFit/>
                </a:bodyPr>
                <a:lstStyle/>
                <a:p>
                  <a:pPr defTabSz="914377">
                    <a:defRPr/>
                  </a:pPr>
                  <a:r>
                    <a:rPr lang="de-DE" sz="1100" b="1" dirty="0">
                      <a:solidFill>
                        <a:schemeClr val="bg1">
                          <a:lumMod val="50000"/>
                        </a:schemeClr>
                      </a:solidFill>
                      <a:latin typeface="DB Office" pitchFamily="34" charset="0"/>
                    </a:rPr>
                    <a:t>API Interfaces </a:t>
                  </a:r>
                  <a:r>
                    <a:rPr lang="de-DE" sz="1100" b="1" dirty="0" err="1">
                      <a:solidFill>
                        <a:schemeClr val="bg1">
                          <a:lumMod val="50000"/>
                        </a:schemeClr>
                      </a:solidFill>
                      <a:latin typeface="DB Office" pitchFamily="34" charset="0"/>
                    </a:rPr>
                    <a:t>with</a:t>
                  </a:r>
                  <a:r>
                    <a:rPr lang="de-DE" sz="1100" b="1" dirty="0">
                      <a:solidFill>
                        <a:schemeClr val="bg1">
                          <a:lumMod val="50000"/>
                        </a:schemeClr>
                      </a:solidFill>
                      <a:latin typeface="DB Office" pitchFamily="34" charset="0"/>
                    </a:rPr>
                    <a:t> Service Providers</a:t>
                  </a:r>
                </a:p>
              </p:txBody>
            </p:sp>
            <p:pic>
              <p:nvPicPr>
                <p:cNvPr id="149" name="Grafik 148">
                  <a:extLst>
                    <a:ext uri="{FF2B5EF4-FFF2-40B4-BE49-F238E27FC236}">
                      <a16:creationId xmlns:a16="http://schemas.microsoft.com/office/drawing/2014/main" xmlns="" id="{B17BD958-D6DA-4009-99E7-09EE73C351E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414129" y="5555212"/>
                  <a:ext cx="1017464" cy="298561"/>
                </a:xfrm>
                <a:prstGeom prst="rect">
                  <a:avLst/>
                </a:prstGeom>
              </p:spPr>
            </p:pic>
          </p:grpSp>
        </p:grpSp>
        <p:grpSp>
          <p:nvGrpSpPr>
            <p:cNvPr id="7" name="Gruppieren 6">
              <a:extLst>
                <a:ext uri="{FF2B5EF4-FFF2-40B4-BE49-F238E27FC236}">
                  <a16:creationId xmlns:a16="http://schemas.microsoft.com/office/drawing/2014/main" xmlns="" id="{B0D89CEA-2B9A-4ACB-AD45-F8E99938DE53}"/>
                </a:ext>
              </a:extLst>
            </p:cNvPr>
            <p:cNvGrpSpPr/>
            <p:nvPr/>
          </p:nvGrpSpPr>
          <p:grpSpPr>
            <a:xfrm>
              <a:off x="5096930" y="3501008"/>
              <a:ext cx="2135466" cy="1146038"/>
              <a:chOff x="5096930" y="3501008"/>
              <a:chExt cx="2135466" cy="1146038"/>
            </a:xfrm>
          </p:grpSpPr>
          <p:sp>
            <p:nvSpPr>
              <p:cNvPr id="123" name="Textfeld 122">
                <a:extLst>
                  <a:ext uri="{FF2B5EF4-FFF2-40B4-BE49-F238E27FC236}">
                    <a16:creationId xmlns:a16="http://schemas.microsoft.com/office/drawing/2014/main" xmlns="" id="{E6556545-DD44-428E-8889-ACC9D58A679C}"/>
                  </a:ext>
                </a:extLst>
              </p:cNvPr>
              <p:cNvSpPr txBox="1"/>
              <p:nvPr/>
            </p:nvSpPr>
            <p:spPr>
              <a:xfrm>
                <a:off x="5707864" y="3624425"/>
                <a:ext cx="1524532" cy="305127"/>
              </a:xfrm>
              <a:prstGeom prst="rect">
                <a:avLst/>
              </a:prstGeom>
              <a:noFill/>
            </p:spPr>
            <p:txBody>
              <a:bodyPr wrap="square" lIns="0" tIns="0" rIns="0" bIns="0" rtlCol="0">
                <a:spAutoFit/>
              </a:bodyPr>
              <a:lstStyle/>
              <a:p>
                <a:pPr defTabSz="914377">
                  <a:defRPr/>
                </a:pPr>
                <a:r>
                  <a:rPr lang="de-DE" sz="1100" b="1" dirty="0">
                    <a:solidFill>
                      <a:schemeClr val="bg1">
                        <a:lumMod val="50000"/>
                      </a:schemeClr>
                    </a:solidFill>
                    <a:latin typeface="DB Office" pitchFamily="34" charset="0"/>
                  </a:rPr>
                  <a:t>Travel Concierge</a:t>
                </a:r>
              </a:p>
              <a:p>
                <a:pPr defTabSz="914377">
                  <a:defRPr/>
                </a:pPr>
                <a:r>
                  <a:rPr lang="de-DE" sz="900" dirty="0" err="1">
                    <a:solidFill>
                      <a:schemeClr val="bg1">
                        <a:lumMod val="50000"/>
                      </a:schemeClr>
                    </a:solidFill>
                    <a:latin typeface="DB Office" pitchFamily="34" charset="0"/>
                  </a:rPr>
                  <a:t>based</a:t>
                </a:r>
                <a:r>
                  <a:rPr lang="de-DE" sz="900" dirty="0">
                    <a:solidFill>
                      <a:schemeClr val="bg1">
                        <a:lumMod val="50000"/>
                      </a:schemeClr>
                    </a:solidFill>
                    <a:latin typeface="DB Office" pitchFamily="34" charset="0"/>
                  </a:rPr>
                  <a:t> on </a:t>
                </a:r>
                <a:r>
                  <a:rPr lang="de-DE" sz="900" dirty="0" err="1">
                    <a:solidFill>
                      <a:schemeClr val="bg1">
                        <a:lumMod val="50000"/>
                      </a:schemeClr>
                    </a:solidFill>
                    <a:latin typeface="DB Office" pitchFamily="34" charset="0"/>
                  </a:rPr>
                  <a:t>artifical</a:t>
                </a:r>
                <a:r>
                  <a:rPr lang="de-DE" sz="900" dirty="0">
                    <a:solidFill>
                      <a:schemeClr val="bg1">
                        <a:lumMod val="50000"/>
                      </a:schemeClr>
                    </a:solidFill>
                    <a:latin typeface="DB Office" pitchFamily="34" charset="0"/>
                  </a:rPr>
                  <a:t> </a:t>
                </a:r>
                <a:r>
                  <a:rPr lang="de-DE" sz="900" dirty="0" err="1">
                    <a:solidFill>
                      <a:schemeClr val="bg1">
                        <a:lumMod val="50000"/>
                      </a:schemeClr>
                    </a:solidFill>
                    <a:latin typeface="DB Office" pitchFamily="34" charset="0"/>
                  </a:rPr>
                  <a:t>intelligence</a:t>
                </a:r>
                <a:endParaRPr lang="de-DE" sz="900" dirty="0">
                  <a:solidFill>
                    <a:schemeClr val="bg1">
                      <a:lumMod val="50000"/>
                    </a:schemeClr>
                  </a:solidFill>
                  <a:latin typeface="DB Office" pitchFamily="34" charset="0"/>
                </a:endParaRPr>
              </a:p>
            </p:txBody>
          </p:sp>
          <p:pic>
            <p:nvPicPr>
              <p:cNvPr id="36" name="Grafik 35">
                <a:extLst>
                  <a:ext uri="{FF2B5EF4-FFF2-40B4-BE49-F238E27FC236}">
                    <a16:creationId xmlns:a16="http://schemas.microsoft.com/office/drawing/2014/main" xmlns="" id="{52144316-69B7-4F93-BE4E-0B52DE82AB8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096930" y="3501008"/>
                <a:ext cx="555138" cy="555138"/>
              </a:xfrm>
              <a:prstGeom prst="rect">
                <a:avLst/>
              </a:prstGeom>
            </p:spPr>
          </p:pic>
          <p:sp>
            <p:nvSpPr>
              <p:cNvPr id="35" name="Textfeld 34">
                <a:hlinkClick r:id="rId14"/>
                <a:extLst>
                  <a:ext uri="{FF2B5EF4-FFF2-40B4-BE49-F238E27FC236}">
                    <a16:creationId xmlns:a16="http://schemas.microsoft.com/office/drawing/2014/main" xmlns="" id="{ADE85DBC-B584-40EF-A34F-980DC38DADA9}"/>
                  </a:ext>
                </a:extLst>
              </p:cNvPr>
              <p:cNvSpPr txBox="1"/>
              <p:nvPr/>
            </p:nvSpPr>
            <p:spPr>
              <a:xfrm>
                <a:off x="5657749" y="3995088"/>
                <a:ext cx="740588" cy="123111"/>
              </a:xfrm>
              <a:prstGeom prst="rect">
                <a:avLst/>
              </a:prstGeom>
              <a:noFill/>
            </p:spPr>
            <p:txBody>
              <a:bodyPr wrap="none" lIns="0" tIns="0" rIns="0" bIns="0" rtlCol="0">
                <a:spAutoFit/>
              </a:bodyPr>
              <a:lstStyle/>
              <a:p>
                <a:pPr algn="ctr" defTabSz="914377">
                  <a:defRPr/>
                </a:pPr>
                <a:r>
                  <a:rPr lang="de-DE" sz="800" u="sng" dirty="0">
                    <a:solidFill>
                      <a:schemeClr val="tx1">
                        <a:lumMod val="65000"/>
                        <a:lumOff val="35000"/>
                      </a:schemeClr>
                    </a:solidFill>
                    <a:latin typeface="DB Office" pitchFamily="34" charset="0"/>
                  </a:rPr>
                  <a:t>Apps in Echtzeit</a:t>
                </a:r>
              </a:p>
            </p:txBody>
          </p:sp>
          <p:sp>
            <p:nvSpPr>
              <p:cNvPr id="37" name="Textfeld 36">
                <a:hlinkClick r:id="rId15"/>
                <a:extLst>
                  <a:ext uri="{FF2B5EF4-FFF2-40B4-BE49-F238E27FC236}">
                    <a16:creationId xmlns:a16="http://schemas.microsoft.com/office/drawing/2014/main" xmlns="" id="{DBAC67DD-C129-4FB7-8737-457F4F614432}"/>
                  </a:ext>
                </a:extLst>
              </p:cNvPr>
              <p:cNvSpPr txBox="1"/>
              <p:nvPr/>
            </p:nvSpPr>
            <p:spPr>
              <a:xfrm>
                <a:off x="5648932" y="4167707"/>
                <a:ext cx="916919" cy="123111"/>
              </a:xfrm>
              <a:prstGeom prst="rect">
                <a:avLst/>
              </a:prstGeom>
              <a:noFill/>
            </p:spPr>
            <p:txBody>
              <a:bodyPr wrap="none" lIns="0" tIns="0" rIns="0" bIns="0" rtlCol="0">
                <a:spAutoFit/>
              </a:bodyPr>
              <a:lstStyle/>
              <a:p>
                <a:pPr algn="ctr" defTabSz="914377">
                  <a:defRPr/>
                </a:pPr>
                <a:r>
                  <a:rPr lang="de-DE" sz="800" u="sng" dirty="0" err="1">
                    <a:solidFill>
                      <a:schemeClr val="tx1">
                        <a:lumMod val="65000"/>
                        <a:lumOff val="35000"/>
                      </a:schemeClr>
                    </a:solidFill>
                    <a:latin typeface="DB Office" pitchFamily="34" charset="0"/>
                  </a:rPr>
                  <a:t>Redlink</a:t>
                </a:r>
                <a:r>
                  <a:rPr lang="de-DE" sz="800" u="sng" dirty="0">
                    <a:solidFill>
                      <a:schemeClr val="tx1">
                        <a:lumMod val="65000"/>
                        <a:lumOff val="35000"/>
                      </a:schemeClr>
                    </a:solidFill>
                    <a:latin typeface="DB Office" pitchFamily="34" charset="0"/>
                  </a:rPr>
                  <a:t> Demo Bahn</a:t>
                </a:r>
              </a:p>
            </p:txBody>
          </p:sp>
          <p:sp>
            <p:nvSpPr>
              <p:cNvPr id="39" name="Textfeld 38">
                <a:hlinkClick r:id="rId16"/>
                <a:extLst>
                  <a:ext uri="{FF2B5EF4-FFF2-40B4-BE49-F238E27FC236}">
                    <a16:creationId xmlns:a16="http://schemas.microsoft.com/office/drawing/2014/main" xmlns="" id="{D7397E13-EB3A-49AB-96A4-59EB76798AFF}"/>
                  </a:ext>
                </a:extLst>
              </p:cNvPr>
              <p:cNvSpPr txBox="1"/>
              <p:nvPr/>
            </p:nvSpPr>
            <p:spPr>
              <a:xfrm>
                <a:off x="5666565" y="4345821"/>
                <a:ext cx="602729" cy="123111"/>
              </a:xfrm>
              <a:prstGeom prst="rect">
                <a:avLst/>
              </a:prstGeom>
              <a:noFill/>
            </p:spPr>
            <p:txBody>
              <a:bodyPr wrap="none" lIns="0" tIns="0" rIns="0" bIns="0" rtlCol="0">
                <a:spAutoFit/>
              </a:bodyPr>
              <a:lstStyle/>
              <a:p>
                <a:pPr algn="ctr" defTabSz="914377">
                  <a:defRPr/>
                </a:pPr>
                <a:r>
                  <a:rPr lang="de-DE" sz="800" u="sng" dirty="0">
                    <a:solidFill>
                      <a:schemeClr val="tx1">
                        <a:lumMod val="65000"/>
                        <a:lumOff val="35000"/>
                      </a:schemeClr>
                    </a:solidFill>
                    <a:latin typeface="DB Office" pitchFamily="34" charset="0"/>
                  </a:rPr>
                  <a:t>KLM </a:t>
                </a:r>
                <a:r>
                  <a:rPr lang="de-DE" sz="800" u="sng" dirty="0" err="1">
                    <a:solidFill>
                      <a:schemeClr val="tx1">
                        <a:lumMod val="65000"/>
                        <a:lumOff val="35000"/>
                      </a:schemeClr>
                    </a:solidFill>
                    <a:latin typeface="DB Office" pitchFamily="34" charset="0"/>
                  </a:rPr>
                  <a:t>Chatbot</a:t>
                </a:r>
                <a:endParaRPr lang="de-DE" sz="800" u="sng" dirty="0">
                  <a:solidFill>
                    <a:schemeClr val="tx1">
                      <a:lumMod val="65000"/>
                      <a:lumOff val="35000"/>
                    </a:schemeClr>
                  </a:solidFill>
                  <a:latin typeface="DB Office" pitchFamily="34" charset="0"/>
                </a:endParaRPr>
              </a:p>
            </p:txBody>
          </p:sp>
          <p:sp>
            <p:nvSpPr>
              <p:cNvPr id="40" name="Textfeld 39">
                <a:hlinkClick r:id="rId17"/>
                <a:extLst>
                  <a:ext uri="{FF2B5EF4-FFF2-40B4-BE49-F238E27FC236}">
                    <a16:creationId xmlns:a16="http://schemas.microsoft.com/office/drawing/2014/main" xmlns="" id="{C587A41C-B531-4626-9861-1FEDA7A91E15}"/>
                  </a:ext>
                </a:extLst>
              </p:cNvPr>
              <p:cNvSpPr txBox="1"/>
              <p:nvPr/>
            </p:nvSpPr>
            <p:spPr>
              <a:xfrm>
                <a:off x="5657749" y="4523935"/>
                <a:ext cx="764633" cy="123111"/>
              </a:xfrm>
              <a:prstGeom prst="rect">
                <a:avLst/>
              </a:prstGeom>
              <a:noFill/>
            </p:spPr>
            <p:txBody>
              <a:bodyPr wrap="none" lIns="0" tIns="0" rIns="0" bIns="0" rtlCol="0">
                <a:spAutoFit/>
              </a:bodyPr>
              <a:lstStyle/>
              <a:p>
                <a:pPr algn="ctr" defTabSz="914377">
                  <a:defRPr/>
                </a:pPr>
                <a:r>
                  <a:rPr lang="de-DE" sz="800" u="sng" dirty="0">
                    <a:solidFill>
                      <a:schemeClr val="tx1">
                        <a:lumMod val="65000"/>
                        <a:lumOff val="35000"/>
                      </a:schemeClr>
                    </a:solidFill>
                    <a:latin typeface="DB Office" pitchFamily="34" charset="0"/>
                  </a:rPr>
                  <a:t>Expedia </a:t>
                </a:r>
                <a:r>
                  <a:rPr lang="de-DE" sz="800" u="sng" dirty="0" err="1">
                    <a:solidFill>
                      <a:schemeClr val="tx1">
                        <a:lumMod val="65000"/>
                        <a:lumOff val="35000"/>
                      </a:schemeClr>
                    </a:solidFill>
                    <a:latin typeface="DB Office" pitchFamily="34" charset="0"/>
                  </a:rPr>
                  <a:t>Chatbot</a:t>
                </a:r>
                <a:endParaRPr lang="de-DE" sz="800" u="sng" dirty="0">
                  <a:solidFill>
                    <a:schemeClr val="tx1">
                      <a:lumMod val="65000"/>
                      <a:lumOff val="35000"/>
                    </a:schemeClr>
                  </a:solidFill>
                  <a:latin typeface="DB Office" pitchFamily="34" charset="0"/>
                </a:endParaRPr>
              </a:p>
            </p:txBody>
          </p:sp>
        </p:grpSp>
        <p:sp>
          <p:nvSpPr>
            <p:cNvPr id="2" name="Textfeld 1">
              <a:extLst>
                <a:ext uri="{FF2B5EF4-FFF2-40B4-BE49-F238E27FC236}">
                  <a16:creationId xmlns:a16="http://schemas.microsoft.com/office/drawing/2014/main" xmlns="" id="{D2E0CEC5-CC2D-442E-B0AA-E5A28D5A84F0}"/>
                </a:ext>
              </a:extLst>
            </p:cNvPr>
            <p:cNvSpPr txBox="1"/>
            <p:nvPr/>
          </p:nvSpPr>
          <p:spPr>
            <a:xfrm>
              <a:off x="4984314" y="3157781"/>
              <a:ext cx="1195006" cy="184666"/>
            </a:xfrm>
            <a:prstGeom prst="rect">
              <a:avLst/>
            </a:prstGeom>
            <a:noFill/>
          </p:spPr>
          <p:txBody>
            <a:bodyPr wrap="square" lIns="0" tIns="0" rIns="0" bIns="0" rtlCol="0">
              <a:spAutoFit/>
            </a:bodyPr>
            <a:lstStyle/>
            <a:p>
              <a:pPr algn="l"/>
              <a:r>
                <a:rPr lang="de-AT" sz="1200" dirty="0">
                  <a:solidFill>
                    <a:schemeClr val="tx1">
                      <a:lumMod val="65000"/>
                      <a:lumOff val="35000"/>
                    </a:schemeClr>
                  </a:solidFill>
                </a:rPr>
                <a:t>Concierge Module</a:t>
              </a:r>
            </a:p>
          </p:txBody>
        </p:sp>
      </p:grpSp>
    </p:spTree>
    <p:extLst>
      <p:ext uri="{BB962C8B-B14F-4D97-AF65-F5344CB8AC3E}">
        <p14:creationId xmlns:p14="http://schemas.microsoft.com/office/powerpoint/2010/main" val="2879330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fade">
                                      <p:cBhvr>
                                        <p:cTn id="10" dur="500"/>
                                        <p:tgtEl>
                                          <p:spTgt spid="41"/>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5"/>
                                        </p:tgtEl>
                                        <p:attrNameLst>
                                          <p:attrName>style.visibility</p:attrName>
                                        </p:attrNameLst>
                                      </p:cBhvr>
                                      <p:to>
                                        <p:strVal val="visible"/>
                                      </p:to>
                                    </p:set>
                                    <p:animEffect transition="in" filter="fade">
                                      <p:cBhvr>
                                        <p:cTn id="22" dur="500"/>
                                        <p:tgtEl>
                                          <p:spTgt spid="10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74"/>
                                        </p:tgtEl>
                                        <p:attrNameLst>
                                          <p:attrName>style.visibility</p:attrName>
                                        </p:attrNameLst>
                                      </p:cBhvr>
                                      <p:to>
                                        <p:strVal val="visible"/>
                                      </p:to>
                                    </p:set>
                                    <p:animEffect transition="in" filter="fade">
                                      <p:cBhvr>
                                        <p:cTn id="30" dur="500"/>
                                        <p:tgtEl>
                                          <p:spTgt spid="7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75"/>
                                        </p:tgtEl>
                                        <p:attrNameLst>
                                          <p:attrName>style.visibility</p:attrName>
                                        </p:attrNameLst>
                                      </p:cBhvr>
                                      <p:to>
                                        <p:strVal val="visible"/>
                                      </p:to>
                                    </p:set>
                                    <p:animEffect transition="in" filter="fade">
                                      <p:cBhvr>
                                        <p:cTn id="38" dur="500"/>
                                        <p:tgtEl>
                                          <p:spTgt spid="7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43"/>
                                        </p:tgtEl>
                                        <p:attrNameLst>
                                          <p:attrName>style.visibility</p:attrName>
                                        </p:attrNameLst>
                                      </p:cBhvr>
                                      <p:to>
                                        <p:strVal val="visible"/>
                                      </p:to>
                                    </p:set>
                                    <p:animEffect transition="in" filter="fade">
                                      <p:cBhvr>
                                        <p:cTn id="43" dur="500"/>
                                        <p:tgtEl>
                                          <p:spTgt spid="14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55"/>
                                        </p:tgtEl>
                                        <p:attrNameLst>
                                          <p:attrName>style.visibility</p:attrName>
                                        </p:attrNameLst>
                                      </p:cBhvr>
                                      <p:to>
                                        <p:strVal val="visible"/>
                                      </p:to>
                                    </p:set>
                                    <p:animEffect transition="in" filter="fade">
                                      <p:cBhvr>
                                        <p:cTn id="46"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 grpId="0"/>
      <p:bldP spid="41" grpId="0" animBg="1"/>
      <p:bldP spid="55" grpId="0" animBg="1"/>
      <p:bldP spid="105" grpId="0" animBg="1"/>
      <p:bldP spid="74" grpId="0" animBg="1"/>
      <p:bldP spid="7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528F7F8-D811-43A4-95EC-960156811AB1}"/>
              </a:ext>
            </a:extLst>
          </p:cNvPr>
          <p:cNvSpPr>
            <a:spLocks noGrp="1"/>
          </p:cNvSpPr>
          <p:nvPr>
            <p:ph type="title"/>
          </p:nvPr>
        </p:nvSpPr>
        <p:spPr/>
        <p:txBody>
          <a:bodyPr/>
          <a:lstStyle/>
          <a:p>
            <a:r>
              <a:rPr lang="en-US" dirty="0"/>
              <a:t>OpenTravel is…</a:t>
            </a:r>
          </a:p>
        </p:txBody>
      </p:sp>
      <p:sp>
        <p:nvSpPr>
          <p:cNvPr id="3" name="Content Placeholder 2">
            <a:extLst>
              <a:ext uri="{FF2B5EF4-FFF2-40B4-BE49-F238E27FC236}">
                <a16:creationId xmlns="" xmlns:a16="http://schemas.microsoft.com/office/drawing/2014/main" id="{A62FA4A7-D436-46E3-A286-ABE1DFC4ECD5}"/>
              </a:ext>
            </a:extLst>
          </p:cNvPr>
          <p:cNvSpPr>
            <a:spLocks noGrp="1"/>
          </p:cNvSpPr>
          <p:nvPr>
            <p:ph idx="1"/>
          </p:nvPr>
        </p:nvSpPr>
        <p:spPr>
          <a:xfrm>
            <a:off x="838201" y="1825625"/>
            <a:ext cx="5870944" cy="2124206"/>
          </a:xfrm>
        </p:spPr>
        <p:txBody>
          <a:bodyPr>
            <a:normAutofit lnSpcReduction="10000"/>
          </a:bodyPr>
          <a:lstStyle/>
          <a:p>
            <a:pPr marL="342900" indent="-342900">
              <a:lnSpc>
                <a:spcPct val="110000"/>
              </a:lnSpc>
              <a:spcBef>
                <a:spcPct val="20000"/>
              </a:spcBef>
              <a:buFontTx/>
              <a:buChar char="•"/>
              <a:defRPr/>
            </a:pPr>
            <a:r>
              <a:rPr lang="en-US" b="1" dirty="0">
                <a:solidFill>
                  <a:srgbClr val="C00000"/>
                </a:solidFill>
                <a:latin typeface="+mj-lt"/>
              </a:rPr>
              <a:t>Self-funded, non-profit organization</a:t>
            </a:r>
          </a:p>
          <a:p>
            <a:pPr marL="342900" indent="-342900">
              <a:lnSpc>
                <a:spcPct val="110000"/>
              </a:lnSpc>
              <a:spcBef>
                <a:spcPct val="20000"/>
              </a:spcBef>
              <a:buFontTx/>
              <a:buChar char="•"/>
              <a:defRPr/>
            </a:pPr>
            <a:r>
              <a:rPr lang="en-US" b="1" dirty="0">
                <a:solidFill>
                  <a:srgbClr val="C00000"/>
                </a:solidFill>
                <a:latin typeface="+mj-lt"/>
              </a:rPr>
              <a:t>Founded in 1999</a:t>
            </a:r>
          </a:p>
          <a:p>
            <a:pPr marL="342900" indent="-342900">
              <a:lnSpc>
                <a:spcPct val="110000"/>
              </a:lnSpc>
              <a:spcBef>
                <a:spcPct val="20000"/>
              </a:spcBef>
              <a:buFontTx/>
              <a:buChar char="•"/>
              <a:defRPr/>
            </a:pPr>
            <a:r>
              <a:rPr lang="en-US" b="1" dirty="0">
                <a:solidFill>
                  <a:srgbClr val="C00000"/>
                </a:solidFill>
                <a:latin typeface="+mj-lt"/>
              </a:rPr>
              <a:t>Creator of industry wide, open messaging specifications</a:t>
            </a:r>
          </a:p>
          <a:p>
            <a:endParaRPr lang="en-US" dirty="0"/>
          </a:p>
        </p:txBody>
      </p:sp>
      <p:pic>
        <p:nvPicPr>
          <p:cNvPr id="4098" name="Picture 2" descr="http://files.constantcontact.com/c47eb518401/895c28f0-f676-49e4-9f93-1a4d8f60c550.jpg">
            <a:extLst>
              <a:ext uri="{FF2B5EF4-FFF2-40B4-BE49-F238E27FC236}">
                <a16:creationId xmlns="" xmlns:a16="http://schemas.microsoft.com/office/drawing/2014/main" id="{EE1518C2-D32D-4F56-B915-1BAC373F0B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6491" y="4245024"/>
            <a:ext cx="6473895" cy="172214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 xmlns:a16="http://schemas.microsoft.com/office/drawing/2014/main" id="{A4BDEBC5-A767-42AB-BB96-5B577A2AC0B2}"/>
              </a:ext>
            </a:extLst>
          </p:cNvPr>
          <p:cNvSpPr/>
          <p:nvPr/>
        </p:nvSpPr>
        <p:spPr>
          <a:xfrm>
            <a:off x="6709145" y="1825625"/>
            <a:ext cx="4937700" cy="2534220"/>
          </a:xfrm>
          <a:prstGeom prst="rect">
            <a:avLst/>
          </a:prstGeom>
        </p:spPr>
        <p:txBody>
          <a:bodyPr wrap="square">
            <a:spAutoFit/>
          </a:bodyPr>
          <a:lstStyle/>
          <a:p>
            <a:pPr marL="342900" indent="-342900">
              <a:lnSpc>
                <a:spcPct val="110000"/>
              </a:lnSpc>
              <a:spcBef>
                <a:spcPct val="20000"/>
              </a:spcBef>
              <a:buFontTx/>
              <a:buChar char="•"/>
              <a:defRPr/>
            </a:pPr>
            <a:r>
              <a:rPr lang="en-US" sz="2800" b="1" dirty="0">
                <a:solidFill>
                  <a:srgbClr val="C00000"/>
                </a:solidFill>
                <a:latin typeface="+mj-lt"/>
              </a:rPr>
              <a:t>Promoter of messages</a:t>
            </a:r>
          </a:p>
          <a:p>
            <a:pPr marL="342900" indent="-342900">
              <a:lnSpc>
                <a:spcPct val="110000"/>
              </a:lnSpc>
              <a:spcBef>
                <a:spcPct val="20000"/>
              </a:spcBef>
              <a:buFontTx/>
              <a:buChar char="•"/>
              <a:defRPr/>
            </a:pPr>
            <a:r>
              <a:rPr lang="en-US" sz="2800" b="1" dirty="0">
                <a:solidFill>
                  <a:srgbClr val="C00000"/>
                </a:solidFill>
                <a:latin typeface="+mj-lt"/>
              </a:rPr>
              <a:t>Enabling the future of travel by driving the evolving digital experience for consumers.</a:t>
            </a:r>
          </a:p>
          <a:p>
            <a:pPr marL="342900" indent="-342900">
              <a:lnSpc>
                <a:spcPct val="110000"/>
              </a:lnSpc>
              <a:spcBef>
                <a:spcPct val="20000"/>
              </a:spcBef>
              <a:buFontTx/>
              <a:buChar char="•"/>
              <a:defRPr/>
            </a:pPr>
            <a:endParaRPr lang="en-US" sz="2400" b="1" dirty="0">
              <a:solidFill>
                <a:srgbClr val="C00000"/>
              </a:solidFill>
              <a:latin typeface="+mj-lt"/>
            </a:endParaRPr>
          </a:p>
        </p:txBody>
      </p:sp>
    </p:spTree>
    <p:extLst>
      <p:ext uri="{BB962C8B-B14F-4D97-AF65-F5344CB8AC3E}">
        <p14:creationId xmlns:p14="http://schemas.microsoft.com/office/powerpoint/2010/main" val="233648089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7561040" y="105182"/>
            <a:ext cx="4630960" cy="2626044"/>
          </a:xfrm>
          <a:prstGeom prst="rect">
            <a:avLst/>
          </a:prstGeom>
          <a:solidFill>
            <a:schemeClr val="bg1"/>
          </a:solidFill>
          <a:ln>
            <a:solidFill>
              <a:schemeClr val="bg1"/>
            </a:solidFill>
          </a:ln>
          <a:effectLst/>
          <a:extLst/>
        </p:spPr>
        <p:txBody>
          <a:bodyPr rot="0" spcFirstLastPara="0" vertOverflow="overflow" horzOverflow="overflow" vert="horz" wrap="none" lIns="143996" tIns="62398" rIns="143996" bIns="62398" numCol="1" spcCol="0" rtlCol="0" fromWordArt="0" anchor="t" anchorCtr="0" forceAA="0" compatLnSpc="1">
            <a:prstTxWarp prst="textNoShape">
              <a:avLst/>
            </a:prstTxWarp>
            <a:normAutofit/>
          </a:bodyPr>
          <a:lstStyle/>
          <a:p>
            <a:pPr defTabSz="1219170" eaLnBrk="0" fontAlgn="base" hangingPunct="0">
              <a:spcBef>
                <a:spcPct val="0"/>
              </a:spcBef>
              <a:spcAft>
                <a:spcPct val="0"/>
              </a:spcAft>
              <a:defRPr/>
            </a:pPr>
            <a:endParaRPr lang="pt-PT" sz="2100" dirty="0">
              <a:solidFill>
                <a:srgbClr val="414546"/>
              </a:solidFill>
              <a:latin typeface="Verdana" pitchFamily="34" charset="0"/>
            </a:endParaRPr>
          </a:p>
        </p:txBody>
      </p:sp>
      <p:sp>
        <p:nvSpPr>
          <p:cNvPr id="7" name="Rounded Rectangle 6"/>
          <p:cNvSpPr/>
          <p:nvPr/>
        </p:nvSpPr>
        <p:spPr>
          <a:xfrm>
            <a:off x="7585056" y="4600933"/>
            <a:ext cx="2040107" cy="1420355"/>
          </a:xfrm>
          <a:prstGeom prst="roundRect">
            <a:avLst>
              <a:gd name="adj" fmla="val 11375"/>
            </a:avLst>
          </a:prstGeom>
          <a:solidFill>
            <a:schemeClr val="accent5">
              <a:lumMod val="60000"/>
              <a:lumOff val="40000"/>
              <a:alpha val="24000"/>
            </a:schemeClr>
          </a:solidFill>
          <a:ln w="19050">
            <a:solidFill>
              <a:schemeClr val="accent5">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b" anchorCtr="0" forceAA="0" compatLnSpc="1">
            <a:prstTxWarp prst="textNoShape">
              <a:avLst/>
            </a:prstTxWarp>
            <a:noAutofit/>
          </a:bodyPr>
          <a:lstStyle/>
          <a:p>
            <a:pPr algn="ctr" defTabSz="1219170" eaLnBrk="0" fontAlgn="base" hangingPunct="0">
              <a:defRPr/>
            </a:pPr>
            <a:r>
              <a:rPr lang="en-GB" sz="1900" dirty="0">
                <a:solidFill>
                  <a:srgbClr val="000000"/>
                </a:solidFill>
                <a:latin typeface="Calibri" panose="020F0502020204030204" pitchFamily="34" charset="0"/>
                <a:ea typeface="Calibri"/>
                <a:cs typeface="Times New Roman"/>
              </a:rPr>
              <a:t>API Marketplaces</a:t>
            </a:r>
          </a:p>
        </p:txBody>
      </p:sp>
      <p:sp>
        <p:nvSpPr>
          <p:cNvPr id="8" name="Rounded Rectangle 7"/>
          <p:cNvSpPr/>
          <p:nvPr/>
        </p:nvSpPr>
        <p:spPr>
          <a:xfrm>
            <a:off x="7561040" y="932723"/>
            <a:ext cx="4128245" cy="2014495"/>
          </a:xfrm>
          <a:prstGeom prst="roundRect">
            <a:avLst>
              <a:gd name="adj" fmla="val 11375"/>
            </a:avLst>
          </a:prstGeom>
          <a:solidFill>
            <a:schemeClr val="accent5">
              <a:lumMod val="60000"/>
              <a:lumOff val="40000"/>
              <a:alpha val="24000"/>
            </a:schemeClr>
          </a:solidFill>
          <a:ln w="19050">
            <a:solidFill>
              <a:schemeClr val="accent5">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t" anchorCtr="0" forceAA="0" compatLnSpc="1">
            <a:prstTxWarp prst="textNoShape">
              <a:avLst/>
            </a:prstTxWarp>
            <a:noAutofit/>
          </a:bodyPr>
          <a:lstStyle/>
          <a:p>
            <a:pPr algn="ctr" defTabSz="1219170" eaLnBrk="0" fontAlgn="base" hangingPunct="0">
              <a:defRPr/>
            </a:pPr>
            <a:r>
              <a:rPr lang="en-GB" sz="2700" b="1" dirty="0">
                <a:solidFill>
                  <a:srgbClr val="000000"/>
                </a:solidFill>
                <a:latin typeface="Calibri" panose="020F0502020204030204" pitchFamily="34" charset="0"/>
                <a:ea typeface="Calibri"/>
                <a:cs typeface="Times New Roman"/>
              </a:rPr>
              <a:t>Discovery</a:t>
            </a:r>
          </a:p>
          <a:p>
            <a:pPr algn="ctr" defTabSz="1219170" eaLnBrk="0" fontAlgn="base" hangingPunct="0">
              <a:defRPr/>
            </a:pPr>
            <a:endParaRPr lang="en-GB" sz="2700" b="1" dirty="0">
              <a:solidFill>
                <a:srgbClr val="000000"/>
              </a:solidFill>
              <a:latin typeface="Calibri" panose="020F0502020204030204" pitchFamily="34" charset="0"/>
              <a:ea typeface="Calibri"/>
              <a:cs typeface="Times New Roman"/>
            </a:endParaRPr>
          </a:p>
        </p:txBody>
      </p:sp>
      <p:sp>
        <p:nvSpPr>
          <p:cNvPr id="9" name="Rounded Rectangle 8"/>
          <p:cNvSpPr/>
          <p:nvPr/>
        </p:nvSpPr>
        <p:spPr>
          <a:xfrm>
            <a:off x="573237" y="3285879"/>
            <a:ext cx="6351729" cy="2209660"/>
          </a:xfrm>
          <a:prstGeom prst="roundRect">
            <a:avLst>
              <a:gd name="adj" fmla="val 11375"/>
            </a:avLst>
          </a:prstGeom>
          <a:solidFill>
            <a:schemeClr val="accent5">
              <a:lumMod val="60000"/>
              <a:lumOff val="40000"/>
              <a:alpha val="24000"/>
            </a:schemeClr>
          </a:solidFill>
          <a:ln w="190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t" anchorCtr="0" forceAA="0" compatLnSpc="1">
            <a:prstTxWarp prst="textNoShape">
              <a:avLst/>
            </a:prstTxWarp>
            <a:noAutofit/>
          </a:bodyPr>
          <a:lstStyle/>
          <a:p>
            <a:pPr algn="ctr" defTabSz="1219170" eaLnBrk="0" fontAlgn="base" hangingPunct="0">
              <a:defRPr/>
            </a:pPr>
            <a:r>
              <a:rPr lang="en-GB" sz="2400" b="1" dirty="0">
                <a:solidFill>
                  <a:srgbClr val="000000"/>
                </a:solidFill>
                <a:latin typeface="Calibri" panose="020F0502020204030204" pitchFamily="34" charset="0"/>
                <a:ea typeface="Calibri"/>
                <a:cs typeface="Times New Roman"/>
              </a:rPr>
              <a:t>Concierge Apps &amp; Modules (C)</a:t>
            </a:r>
          </a:p>
          <a:p>
            <a:pPr marL="228594" indent="-228594" defTabSz="1219170" eaLnBrk="0" fontAlgn="base" hangingPunct="0">
              <a:buFontTx/>
              <a:buChar char="-"/>
              <a:defRPr/>
            </a:pPr>
            <a:endParaRPr lang="en-GB" sz="1600" dirty="0">
              <a:solidFill>
                <a:srgbClr val="000000"/>
              </a:solidFill>
              <a:latin typeface="Calibri" panose="020F0502020204030204" pitchFamily="34" charset="0"/>
              <a:ea typeface="Times New Roman"/>
              <a:cs typeface="Times New Roman"/>
            </a:endParaRPr>
          </a:p>
        </p:txBody>
      </p:sp>
      <p:sp>
        <p:nvSpPr>
          <p:cNvPr id="10" name="Rounded Rectangle 9"/>
          <p:cNvSpPr/>
          <p:nvPr/>
        </p:nvSpPr>
        <p:spPr>
          <a:xfrm>
            <a:off x="2978109" y="3759175"/>
            <a:ext cx="1440000" cy="629315"/>
          </a:xfrm>
          <a:prstGeom prst="roundRect">
            <a:avLst/>
          </a:prstGeom>
          <a:solidFill>
            <a:srgbClr val="C00000">
              <a:alpha val="24000"/>
            </a:srgb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defTabSz="1219170" eaLnBrk="0" fontAlgn="base" hangingPunct="0">
              <a:defRPr/>
            </a:pPr>
            <a:r>
              <a:rPr lang="en-GB" sz="2100" b="1" dirty="0">
                <a:solidFill>
                  <a:srgbClr val="000000"/>
                </a:solidFill>
                <a:latin typeface="Calibri" panose="020F0502020204030204" pitchFamily="34" charset="0"/>
                <a:ea typeface="Calibri"/>
                <a:cs typeface="Times New Roman"/>
              </a:rPr>
              <a:t>Folder</a:t>
            </a:r>
            <a:endParaRPr lang="en-GB" sz="1400" b="1" dirty="0">
              <a:solidFill>
                <a:srgbClr val="000000"/>
              </a:solidFill>
              <a:latin typeface="Calibri" panose="020F0502020204030204" pitchFamily="34" charset="0"/>
              <a:ea typeface="Times New Roman"/>
              <a:cs typeface="Times New Roman"/>
            </a:endParaRPr>
          </a:p>
        </p:txBody>
      </p:sp>
      <p:sp>
        <p:nvSpPr>
          <p:cNvPr id="11" name="Rounded Rectangle 10"/>
          <p:cNvSpPr/>
          <p:nvPr/>
        </p:nvSpPr>
        <p:spPr>
          <a:xfrm>
            <a:off x="541289" y="1652928"/>
            <a:ext cx="1920000" cy="925461"/>
          </a:xfrm>
          <a:prstGeom prst="roundRect">
            <a:avLst/>
          </a:prstGeom>
          <a:gradFill>
            <a:gsLst>
              <a:gs pos="35000">
                <a:schemeClr val="accent1">
                  <a:tint val="66000"/>
                  <a:satMod val="160000"/>
                  <a:alpha val="49000"/>
                </a:schemeClr>
              </a:gs>
              <a:gs pos="100000">
                <a:srgbClr val="FF0000">
                  <a:alpha val="31000"/>
                </a:srgbClr>
              </a:gs>
            </a:gsLst>
            <a:lin ang="5400000" scaled="0"/>
          </a:gradFill>
          <a:ln w="190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defTabSz="1219170" eaLnBrk="0" fontAlgn="base" hangingPunct="0">
              <a:defRPr/>
            </a:pPr>
            <a:r>
              <a:rPr lang="en-GB" sz="2400" b="1" dirty="0">
                <a:solidFill>
                  <a:srgbClr val="000000"/>
                </a:solidFill>
                <a:latin typeface="Calibri" panose="020F0502020204030204" pitchFamily="34" charset="0"/>
                <a:ea typeface="Calibri"/>
                <a:cs typeface="Times New Roman"/>
              </a:rPr>
              <a:t>Domains </a:t>
            </a:r>
            <a:r>
              <a:rPr lang="en-GB" sz="1600" dirty="0">
                <a:solidFill>
                  <a:srgbClr val="000000"/>
                </a:solidFill>
                <a:latin typeface="Calibri" panose="020F0502020204030204" pitchFamily="34" charset="0"/>
                <a:ea typeface="Calibri"/>
                <a:cs typeface="Times New Roman"/>
              </a:rPr>
              <a:t>Ontologies &amp; Vocabularies</a:t>
            </a:r>
          </a:p>
        </p:txBody>
      </p:sp>
      <p:sp>
        <p:nvSpPr>
          <p:cNvPr id="12" name="Rounded Rectangle 11"/>
          <p:cNvSpPr/>
          <p:nvPr/>
        </p:nvSpPr>
        <p:spPr>
          <a:xfrm>
            <a:off x="2773128" y="1652928"/>
            <a:ext cx="1920000" cy="925461"/>
          </a:xfrm>
          <a:prstGeom prst="roundRect">
            <a:avLst/>
          </a:prstGeom>
          <a:solidFill>
            <a:srgbClr val="C00000">
              <a:alpha val="24000"/>
            </a:srgb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defTabSz="1219170" eaLnBrk="0" fontAlgn="base" hangingPunct="0">
              <a:defRPr/>
            </a:pPr>
            <a:r>
              <a:rPr lang="en-GB" sz="2400" b="1" dirty="0">
                <a:solidFill>
                  <a:srgbClr val="000000"/>
                </a:solidFill>
                <a:latin typeface="Calibri" panose="020F0502020204030204" pitchFamily="34" charset="0"/>
                <a:ea typeface="Calibri"/>
                <a:cs typeface="Times New Roman"/>
              </a:rPr>
              <a:t>Modelling</a:t>
            </a:r>
            <a:endParaRPr lang="en-GB" sz="1600" dirty="0">
              <a:solidFill>
                <a:srgbClr val="000000"/>
              </a:solidFill>
              <a:latin typeface="Calibri" panose="020F0502020204030204" pitchFamily="34" charset="0"/>
              <a:ea typeface="Times New Roman"/>
              <a:cs typeface="Times New Roman"/>
            </a:endParaRPr>
          </a:p>
        </p:txBody>
      </p:sp>
      <p:sp>
        <p:nvSpPr>
          <p:cNvPr id="13" name="Rounded Rectangle 12"/>
          <p:cNvSpPr/>
          <p:nvPr/>
        </p:nvSpPr>
        <p:spPr>
          <a:xfrm>
            <a:off x="5004967" y="1659434"/>
            <a:ext cx="1920000" cy="919652"/>
          </a:xfrm>
          <a:prstGeom prst="roundRect">
            <a:avLst/>
          </a:prstGeom>
          <a:solidFill>
            <a:srgbClr val="C00000">
              <a:alpha val="24000"/>
            </a:srgb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defTabSz="1219170" eaLnBrk="0" fontAlgn="base" hangingPunct="0">
              <a:defRPr/>
            </a:pPr>
            <a:r>
              <a:rPr lang="en-GB" sz="2400" b="1" dirty="0">
                <a:solidFill>
                  <a:srgbClr val="000000"/>
                </a:solidFill>
                <a:latin typeface="Calibri" panose="020F0502020204030204" pitchFamily="34" charset="0"/>
                <a:ea typeface="Calibri"/>
                <a:cs typeface="Times New Roman"/>
              </a:rPr>
              <a:t>Publisher</a:t>
            </a:r>
          </a:p>
          <a:p>
            <a:pPr algn="ctr" defTabSz="1219170" eaLnBrk="0" fontAlgn="base" hangingPunct="0">
              <a:defRPr/>
            </a:pPr>
            <a:endParaRPr lang="en-GB" sz="2400" b="1" dirty="0">
              <a:solidFill>
                <a:srgbClr val="000000"/>
              </a:solidFill>
              <a:latin typeface="Calibri" panose="020F0502020204030204" pitchFamily="34" charset="0"/>
              <a:ea typeface="Calibri"/>
              <a:cs typeface="Times New Roman"/>
            </a:endParaRPr>
          </a:p>
          <a:p>
            <a:pPr marL="228594" indent="-228594" defTabSz="1219170" eaLnBrk="0" fontAlgn="base" hangingPunct="0">
              <a:buFontTx/>
              <a:buChar char="-"/>
              <a:defRPr/>
            </a:pPr>
            <a:endParaRPr lang="en-GB" sz="1600" dirty="0">
              <a:solidFill>
                <a:srgbClr val="000000"/>
              </a:solidFill>
              <a:latin typeface="Calibri" panose="020F0502020204030204" pitchFamily="34" charset="0"/>
              <a:ea typeface="Times New Roman"/>
              <a:cs typeface="Times New Roman"/>
            </a:endParaRPr>
          </a:p>
        </p:txBody>
      </p:sp>
      <p:sp>
        <p:nvSpPr>
          <p:cNvPr id="14" name="Rounded Rectangle 13"/>
          <p:cNvSpPr/>
          <p:nvPr/>
        </p:nvSpPr>
        <p:spPr>
          <a:xfrm>
            <a:off x="7849072" y="1413492"/>
            <a:ext cx="3600213" cy="496275"/>
          </a:xfrm>
          <a:prstGeom prst="roundRect">
            <a:avLst/>
          </a:prstGeom>
          <a:solidFill>
            <a:schemeClr val="accent5">
              <a:lumMod val="60000"/>
              <a:lumOff val="40000"/>
              <a:alpha val="24000"/>
            </a:schemeClr>
          </a:solidFill>
          <a:ln w="190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defTabSz="1219170" eaLnBrk="0" fontAlgn="base" hangingPunct="0">
              <a:defRPr/>
            </a:pPr>
            <a:r>
              <a:rPr lang="en-GB" sz="1900" dirty="0">
                <a:solidFill>
                  <a:srgbClr val="000000"/>
                </a:solidFill>
                <a:latin typeface="Calibri" panose="020F0502020204030204" pitchFamily="34" charset="0"/>
                <a:ea typeface="Calibri"/>
                <a:cs typeface="Times New Roman"/>
              </a:rPr>
              <a:t>Directory Engine (Centralized)</a:t>
            </a:r>
          </a:p>
        </p:txBody>
      </p:sp>
      <p:sp>
        <p:nvSpPr>
          <p:cNvPr id="15" name="Rounded Rectangle 14"/>
          <p:cNvSpPr/>
          <p:nvPr/>
        </p:nvSpPr>
        <p:spPr>
          <a:xfrm>
            <a:off x="7849072" y="2365182"/>
            <a:ext cx="3600213" cy="489444"/>
          </a:xfrm>
          <a:prstGeom prst="roundRect">
            <a:avLst/>
          </a:prstGeom>
          <a:solidFill>
            <a:schemeClr val="accent5">
              <a:lumMod val="60000"/>
              <a:lumOff val="40000"/>
              <a:alpha val="24000"/>
            </a:schemeClr>
          </a:solidFill>
          <a:ln w="19050">
            <a:solidFill>
              <a:schemeClr val="accent5">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defTabSz="1219170" eaLnBrk="0" fontAlgn="base" hangingPunct="0">
              <a:defRPr/>
            </a:pPr>
            <a:r>
              <a:rPr lang="en-GB" sz="1900" dirty="0">
                <a:solidFill>
                  <a:srgbClr val="000000"/>
                </a:solidFill>
                <a:latin typeface="Calibri" panose="020F0502020204030204" pitchFamily="34" charset="0"/>
                <a:ea typeface="Calibri"/>
                <a:cs typeface="Times New Roman"/>
              </a:rPr>
              <a:t>Search Engines (Distributed)</a:t>
            </a:r>
            <a:endParaRPr lang="en-GB" sz="1300" dirty="0">
              <a:solidFill>
                <a:srgbClr val="000000"/>
              </a:solidFill>
              <a:latin typeface="Calibri" panose="020F0502020204030204" pitchFamily="34" charset="0"/>
              <a:ea typeface="Times New Roman"/>
              <a:cs typeface="Times New Roman"/>
            </a:endParaRPr>
          </a:p>
        </p:txBody>
      </p:sp>
      <p:sp>
        <p:nvSpPr>
          <p:cNvPr id="16" name="Rounded Rectangle 15"/>
          <p:cNvSpPr/>
          <p:nvPr/>
        </p:nvSpPr>
        <p:spPr>
          <a:xfrm>
            <a:off x="7585056" y="3285881"/>
            <a:ext cx="4128245" cy="2209660"/>
          </a:xfrm>
          <a:prstGeom prst="roundRect">
            <a:avLst>
              <a:gd name="adj" fmla="val 11375"/>
            </a:avLst>
          </a:prstGeom>
          <a:solidFill>
            <a:schemeClr val="accent5">
              <a:lumMod val="60000"/>
              <a:lumOff val="40000"/>
              <a:alpha val="24000"/>
            </a:schemeClr>
          </a:solidFill>
          <a:ln w="190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t" anchorCtr="0" forceAA="0" compatLnSpc="1">
            <a:prstTxWarp prst="textNoShape">
              <a:avLst/>
            </a:prstTxWarp>
            <a:noAutofit/>
          </a:bodyPr>
          <a:lstStyle/>
          <a:p>
            <a:pPr algn="ctr" defTabSz="1219170" eaLnBrk="0" fontAlgn="base" hangingPunct="0">
              <a:defRPr/>
            </a:pPr>
            <a:r>
              <a:rPr lang="en-GB" sz="2400" b="1" dirty="0">
                <a:solidFill>
                  <a:srgbClr val="000000"/>
                </a:solidFill>
                <a:latin typeface="Calibri" panose="020F0502020204030204" pitchFamily="34" charset="0"/>
                <a:ea typeface="Calibri"/>
                <a:cs typeface="Times New Roman"/>
              </a:rPr>
              <a:t>Service Provider (SP)</a:t>
            </a:r>
          </a:p>
          <a:p>
            <a:pPr algn="ctr" defTabSz="1219170" eaLnBrk="0" fontAlgn="base" hangingPunct="0">
              <a:defRPr/>
            </a:pPr>
            <a:endParaRPr lang="en-GB" sz="2400" b="1" dirty="0">
              <a:solidFill>
                <a:srgbClr val="000000"/>
              </a:solidFill>
              <a:latin typeface="Calibri" panose="020F0502020204030204" pitchFamily="34" charset="0"/>
              <a:ea typeface="Calibri"/>
              <a:cs typeface="Times New Roman"/>
            </a:endParaRPr>
          </a:p>
        </p:txBody>
      </p:sp>
      <p:sp>
        <p:nvSpPr>
          <p:cNvPr id="17" name="Rounded Rectangle 16"/>
          <p:cNvSpPr/>
          <p:nvPr/>
        </p:nvSpPr>
        <p:spPr>
          <a:xfrm>
            <a:off x="9985269" y="3948543"/>
            <a:ext cx="1440000" cy="1406859"/>
          </a:xfrm>
          <a:prstGeom prst="roundRect">
            <a:avLst/>
          </a:prstGeom>
          <a:solidFill>
            <a:schemeClr val="accent5">
              <a:lumMod val="60000"/>
              <a:lumOff val="40000"/>
              <a:alpha val="24000"/>
            </a:schemeClr>
          </a:solidFill>
          <a:ln w="190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defTabSz="1219170" eaLnBrk="0" fontAlgn="base" hangingPunct="0">
              <a:defRPr/>
            </a:pPr>
            <a:r>
              <a:rPr lang="en-GB" sz="1900" b="1" dirty="0">
                <a:solidFill>
                  <a:srgbClr val="000000"/>
                </a:solidFill>
                <a:latin typeface="Calibri" panose="020F0502020204030204" pitchFamily="34" charset="0"/>
                <a:ea typeface="Calibri"/>
                <a:cs typeface="Times New Roman"/>
              </a:rPr>
              <a:t>SP Service</a:t>
            </a:r>
            <a:endParaRPr lang="en-GB" sz="1300" dirty="0">
              <a:solidFill>
                <a:srgbClr val="000000"/>
              </a:solidFill>
              <a:latin typeface="Calibri" panose="020F0502020204030204" pitchFamily="34" charset="0"/>
              <a:ea typeface="Times New Roman"/>
              <a:cs typeface="Times New Roman"/>
            </a:endParaRPr>
          </a:p>
        </p:txBody>
      </p:sp>
      <p:sp>
        <p:nvSpPr>
          <p:cNvPr id="18" name="Rounded Rectangle 17"/>
          <p:cNvSpPr/>
          <p:nvPr/>
        </p:nvSpPr>
        <p:spPr>
          <a:xfrm>
            <a:off x="2978109" y="4764759"/>
            <a:ext cx="1440000" cy="615876"/>
          </a:xfrm>
          <a:prstGeom prst="roundRect">
            <a:avLst/>
          </a:prstGeom>
          <a:solidFill>
            <a:srgbClr val="C00000">
              <a:alpha val="24000"/>
            </a:srgbClr>
          </a:solid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defTabSz="1219170" eaLnBrk="0" fontAlgn="base" hangingPunct="0">
              <a:defRPr/>
            </a:pPr>
            <a:r>
              <a:rPr lang="en-GB" sz="2100" b="1" dirty="0">
                <a:solidFill>
                  <a:srgbClr val="000000"/>
                </a:solidFill>
                <a:latin typeface="Calibri" panose="020F0502020204030204" pitchFamily="34" charset="0"/>
                <a:ea typeface="Calibri"/>
                <a:cs typeface="Times New Roman"/>
              </a:rPr>
              <a:t>Semantic </a:t>
            </a:r>
            <a:br>
              <a:rPr lang="en-GB" sz="2100" b="1" dirty="0">
                <a:solidFill>
                  <a:srgbClr val="000000"/>
                </a:solidFill>
                <a:latin typeface="Calibri" panose="020F0502020204030204" pitchFamily="34" charset="0"/>
                <a:ea typeface="Calibri"/>
                <a:cs typeface="Times New Roman"/>
              </a:rPr>
            </a:br>
            <a:r>
              <a:rPr lang="en-GB" sz="2100" b="1" dirty="0">
                <a:solidFill>
                  <a:srgbClr val="000000"/>
                </a:solidFill>
                <a:latin typeface="Calibri" panose="020F0502020204030204" pitchFamily="34" charset="0"/>
                <a:ea typeface="Calibri"/>
                <a:cs typeface="Times New Roman"/>
              </a:rPr>
              <a:t>Bots &amp; AI</a:t>
            </a:r>
          </a:p>
        </p:txBody>
      </p:sp>
      <p:sp>
        <p:nvSpPr>
          <p:cNvPr id="19" name="Rounded Rectangle 18"/>
          <p:cNvSpPr/>
          <p:nvPr/>
        </p:nvSpPr>
        <p:spPr>
          <a:xfrm>
            <a:off x="781289" y="4767132"/>
            <a:ext cx="1440000" cy="629315"/>
          </a:xfrm>
          <a:prstGeom prst="roundRect">
            <a:avLst/>
          </a:prstGeom>
          <a:solidFill>
            <a:srgbClr val="C00000">
              <a:alpha val="24000"/>
            </a:srgbClr>
          </a:solid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defTabSz="1219170" eaLnBrk="0" fontAlgn="base" hangingPunct="0">
              <a:defRPr/>
            </a:pPr>
            <a:r>
              <a:rPr lang="en-GB" sz="2100" b="1" dirty="0">
                <a:solidFill>
                  <a:srgbClr val="000000"/>
                </a:solidFill>
                <a:latin typeface="Calibri" panose="020F0502020204030204" pitchFamily="34" charset="0"/>
                <a:ea typeface="Calibri"/>
                <a:cs typeface="Times New Roman"/>
              </a:rPr>
              <a:t>Chat Bots</a:t>
            </a:r>
          </a:p>
        </p:txBody>
      </p:sp>
      <p:sp>
        <p:nvSpPr>
          <p:cNvPr id="20" name="Rounded Rectangle 19"/>
          <p:cNvSpPr/>
          <p:nvPr/>
        </p:nvSpPr>
        <p:spPr>
          <a:xfrm>
            <a:off x="7825056" y="3855803"/>
            <a:ext cx="1440000" cy="629315"/>
          </a:xfrm>
          <a:prstGeom prst="roundRect">
            <a:avLst/>
          </a:prstGeom>
          <a:solidFill>
            <a:srgbClr val="C00000">
              <a:alpha val="24000"/>
            </a:srgb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defTabSz="1219170" eaLnBrk="0" fontAlgn="base" hangingPunct="0">
              <a:defRPr/>
            </a:pPr>
            <a:r>
              <a:rPr lang="en-GB" sz="1900" b="1" dirty="0">
                <a:solidFill>
                  <a:srgbClr val="000000"/>
                </a:solidFill>
                <a:latin typeface="Calibri" panose="020F0502020204030204" pitchFamily="34" charset="0"/>
                <a:ea typeface="Calibri"/>
                <a:cs typeface="Times New Roman"/>
              </a:rPr>
              <a:t>SP Descriptors </a:t>
            </a:r>
          </a:p>
        </p:txBody>
      </p:sp>
      <p:sp>
        <p:nvSpPr>
          <p:cNvPr id="21" name="Rounded Rectangle 20"/>
          <p:cNvSpPr/>
          <p:nvPr/>
        </p:nvSpPr>
        <p:spPr>
          <a:xfrm>
            <a:off x="7825056" y="4767132"/>
            <a:ext cx="1440000" cy="629315"/>
          </a:xfrm>
          <a:prstGeom prst="roundRect">
            <a:avLst/>
          </a:prstGeom>
          <a:solidFill>
            <a:schemeClr val="accent5">
              <a:lumMod val="60000"/>
              <a:lumOff val="40000"/>
              <a:alpha val="24000"/>
            </a:schemeClr>
          </a:solidFill>
          <a:ln w="190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defTabSz="1219170" eaLnBrk="0" fontAlgn="base" hangingPunct="0">
              <a:defRPr/>
            </a:pPr>
            <a:r>
              <a:rPr lang="en-GB" sz="1900" b="1" dirty="0">
                <a:solidFill>
                  <a:srgbClr val="000000"/>
                </a:solidFill>
                <a:latin typeface="Calibri" panose="020F0502020204030204" pitchFamily="34" charset="0"/>
                <a:ea typeface="Calibri"/>
                <a:cs typeface="Times New Roman"/>
              </a:rPr>
              <a:t>SP Interface</a:t>
            </a:r>
          </a:p>
        </p:txBody>
      </p:sp>
      <p:sp>
        <p:nvSpPr>
          <p:cNvPr id="22" name="Rounded Rectangle 21"/>
          <p:cNvSpPr/>
          <p:nvPr/>
        </p:nvSpPr>
        <p:spPr>
          <a:xfrm>
            <a:off x="781289" y="3758929"/>
            <a:ext cx="1440000" cy="629315"/>
          </a:xfrm>
          <a:prstGeom prst="roundRect">
            <a:avLst/>
          </a:prstGeom>
          <a:solidFill>
            <a:schemeClr val="accent5">
              <a:lumMod val="60000"/>
              <a:lumOff val="40000"/>
              <a:alpha val="24000"/>
            </a:schemeClr>
          </a:solidFill>
          <a:ln w="190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defTabSz="1219170" eaLnBrk="0" fontAlgn="base" hangingPunct="0">
              <a:defRPr/>
            </a:pPr>
            <a:r>
              <a:rPr lang="en-GB" sz="2100" b="1" dirty="0">
                <a:solidFill>
                  <a:srgbClr val="000000"/>
                </a:solidFill>
                <a:latin typeface="Calibri" panose="020F0502020204030204" pitchFamily="34" charset="0"/>
                <a:ea typeface="Calibri"/>
                <a:cs typeface="Times New Roman"/>
              </a:rPr>
              <a:t>APPs</a:t>
            </a:r>
            <a:endParaRPr lang="en-GB" sz="1400" b="1" dirty="0">
              <a:solidFill>
                <a:srgbClr val="000000"/>
              </a:solidFill>
              <a:latin typeface="Calibri" panose="020F0502020204030204" pitchFamily="34" charset="0"/>
              <a:ea typeface="Times New Roman"/>
              <a:cs typeface="Times New Roman"/>
            </a:endParaRPr>
          </a:p>
        </p:txBody>
      </p:sp>
      <p:sp>
        <p:nvSpPr>
          <p:cNvPr id="23" name="Rounded Rectangle 22"/>
          <p:cNvSpPr/>
          <p:nvPr/>
        </p:nvSpPr>
        <p:spPr>
          <a:xfrm>
            <a:off x="5264205" y="3943796"/>
            <a:ext cx="1440000" cy="1379984"/>
          </a:xfrm>
          <a:prstGeom prst="roundRect">
            <a:avLst/>
          </a:prstGeom>
          <a:solidFill>
            <a:srgbClr val="C00000">
              <a:alpha val="24000"/>
            </a:srgbClr>
          </a:solid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defTabSz="1219170" eaLnBrk="0" fontAlgn="base" hangingPunct="0">
              <a:defRPr/>
            </a:pPr>
            <a:r>
              <a:rPr lang="en-GB" sz="2400" b="1" dirty="0">
                <a:solidFill>
                  <a:srgbClr val="000000"/>
                </a:solidFill>
                <a:latin typeface="Calibri" panose="020F0502020204030204" pitchFamily="34" charset="0"/>
                <a:ea typeface="Calibri"/>
                <a:cs typeface="Times New Roman"/>
              </a:rPr>
              <a:t>SDK</a:t>
            </a:r>
          </a:p>
        </p:txBody>
      </p:sp>
      <p:cxnSp>
        <p:nvCxnSpPr>
          <p:cNvPr id="24" name="Straight Arrow Connector 23"/>
          <p:cNvCxnSpPr>
            <a:stCxn id="12" idx="1"/>
            <a:endCxn id="11" idx="3"/>
          </p:cNvCxnSpPr>
          <p:nvPr/>
        </p:nvCxnSpPr>
        <p:spPr>
          <a:xfrm flipH="1">
            <a:off x="2461290" y="2115659"/>
            <a:ext cx="311839" cy="0"/>
          </a:xfrm>
          <a:prstGeom prst="straightConnector1">
            <a:avLst/>
          </a:prstGeom>
          <a:ln w="38100">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25" name="Rounded Rectangle 24"/>
          <p:cNvSpPr/>
          <p:nvPr/>
        </p:nvSpPr>
        <p:spPr>
          <a:xfrm>
            <a:off x="5264207" y="2100920"/>
            <a:ext cx="1440000" cy="397009"/>
          </a:xfrm>
          <a:prstGeom prst="roundRect">
            <a:avLst/>
          </a:prstGeom>
          <a:solidFill>
            <a:srgbClr val="C00000">
              <a:alpha val="24000"/>
            </a:srgb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defTabSz="1219170" eaLnBrk="0" fontAlgn="base" hangingPunct="0">
              <a:defRPr/>
            </a:pPr>
            <a:r>
              <a:rPr lang="en-GB" sz="1900" dirty="0">
                <a:solidFill>
                  <a:srgbClr val="000000"/>
                </a:solidFill>
                <a:latin typeface="Calibri" panose="020F0502020204030204" pitchFamily="34" charset="0"/>
                <a:ea typeface="Calibri"/>
                <a:cs typeface="Times New Roman"/>
              </a:rPr>
              <a:t>Descriptors</a:t>
            </a:r>
          </a:p>
        </p:txBody>
      </p:sp>
      <p:cxnSp>
        <p:nvCxnSpPr>
          <p:cNvPr id="26" name="Straight Arrow Connector 25"/>
          <p:cNvCxnSpPr/>
          <p:nvPr/>
        </p:nvCxnSpPr>
        <p:spPr>
          <a:xfrm flipH="1" flipV="1">
            <a:off x="4703461" y="1873503"/>
            <a:ext cx="311839" cy="3767"/>
          </a:xfrm>
          <a:prstGeom prst="straightConnector1">
            <a:avLst/>
          </a:prstGeom>
          <a:ln w="38100">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14" idx="1"/>
            <a:endCxn id="13" idx="3"/>
          </p:cNvCxnSpPr>
          <p:nvPr/>
        </p:nvCxnSpPr>
        <p:spPr>
          <a:xfrm flipH="1">
            <a:off x="6924968" y="1661630"/>
            <a:ext cx="924105" cy="457631"/>
          </a:xfrm>
          <a:prstGeom prst="straightConnector1">
            <a:avLst/>
          </a:prstGeom>
          <a:ln w="38100">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20" idx="1"/>
            <a:endCxn id="13" idx="3"/>
          </p:cNvCxnSpPr>
          <p:nvPr/>
        </p:nvCxnSpPr>
        <p:spPr>
          <a:xfrm flipH="1" flipV="1">
            <a:off x="6924968" y="2119260"/>
            <a:ext cx="900089" cy="2051200"/>
          </a:xfrm>
          <a:prstGeom prst="straightConnector1">
            <a:avLst/>
          </a:prstGeom>
          <a:ln w="38100">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5" idx="2"/>
            <a:endCxn id="20" idx="0"/>
          </p:cNvCxnSpPr>
          <p:nvPr/>
        </p:nvCxnSpPr>
        <p:spPr>
          <a:xfrm flipH="1">
            <a:off x="8545056" y="2854626"/>
            <a:ext cx="1104123" cy="1001177"/>
          </a:xfrm>
          <a:prstGeom prst="straightConnector1">
            <a:avLst/>
          </a:prstGeom>
          <a:ln w="38100">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23" idx="0"/>
            <a:endCxn id="25" idx="2"/>
          </p:cNvCxnSpPr>
          <p:nvPr/>
        </p:nvCxnSpPr>
        <p:spPr>
          <a:xfrm flipV="1">
            <a:off x="5984206" y="2497929"/>
            <a:ext cx="1" cy="1445868"/>
          </a:xfrm>
          <a:prstGeom prst="straightConnector1">
            <a:avLst/>
          </a:prstGeom>
          <a:ln w="38100">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V="1">
            <a:off x="2221289" y="4302270"/>
            <a:ext cx="2995731" cy="522724"/>
          </a:xfrm>
          <a:prstGeom prst="straightConnector1">
            <a:avLst/>
          </a:prstGeom>
          <a:ln w="38100">
            <a:solidFill>
              <a:schemeClr val="accent5">
                <a:lumMod val="60000"/>
                <a:lumOff val="40000"/>
              </a:schemeClr>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2221290" y="4302267"/>
            <a:ext cx="3042917" cy="0"/>
          </a:xfrm>
          <a:prstGeom prst="straightConnector1">
            <a:avLst/>
          </a:prstGeom>
          <a:ln w="38100">
            <a:solidFill>
              <a:schemeClr val="accent5">
                <a:lumMod val="60000"/>
                <a:lumOff val="40000"/>
              </a:schemeClr>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V="1">
            <a:off x="2221289" y="5166363"/>
            <a:ext cx="756820" cy="8712"/>
          </a:xfrm>
          <a:prstGeom prst="straightConnector1">
            <a:avLst/>
          </a:prstGeom>
          <a:ln w="38100">
            <a:solidFill>
              <a:schemeClr val="accent5">
                <a:lumMod val="60000"/>
                <a:lumOff val="40000"/>
              </a:schemeClr>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18" idx="3"/>
            <a:endCxn id="23" idx="1"/>
          </p:cNvCxnSpPr>
          <p:nvPr/>
        </p:nvCxnSpPr>
        <p:spPr>
          <a:xfrm flipV="1">
            <a:off x="4418109" y="4633788"/>
            <a:ext cx="846096" cy="438909"/>
          </a:xfrm>
          <a:prstGeom prst="straightConnector1">
            <a:avLst/>
          </a:prstGeom>
          <a:ln w="38100">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23" idx="3"/>
            <a:endCxn id="41" idx="0"/>
          </p:cNvCxnSpPr>
          <p:nvPr/>
        </p:nvCxnSpPr>
        <p:spPr>
          <a:xfrm>
            <a:off x="6704205" y="4633788"/>
            <a:ext cx="913083" cy="438907"/>
          </a:xfrm>
          <a:prstGeom prst="straightConnector1">
            <a:avLst/>
          </a:prstGeom>
          <a:ln w="38100">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21" idx="3"/>
            <a:endCxn id="17" idx="1"/>
          </p:cNvCxnSpPr>
          <p:nvPr/>
        </p:nvCxnSpPr>
        <p:spPr>
          <a:xfrm flipV="1">
            <a:off x="9265056" y="4651973"/>
            <a:ext cx="720213" cy="429817"/>
          </a:xfrm>
          <a:prstGeom prst="straightConnector1">
            <a:avLst/>
          </a:prstGeom>
          <a:ln w="38100">
            <a:solidFill>
              <a:schemeClr val="accent5">
                <a:lumMod val="60000"/>
                <a:lumOff val="40000"/>
              </a:schemeClr>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10" idx="3"/>
            <a:endCxn id="25" idx="2"/>
          </p:cNvCxnSpPr>
          <p:nvPr/>
        </p:nvCxnSpPr>
        <p:spPr>
          <a:xfrm flipV="1">
            <a:off x="4418110" y="2497928"/>
            <a:ext cx="1566097" cy="1575904"/>
          </a:xfrm>
          <a:prstGeom prst="straightConnector1">
            <a:avLst/>
          </a:prstGeom>
          <a:ln w="38100">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V="1">
            <a:off x="6704207" y="2717807"/>
            <a:ext cx="1009091" cy="1390235"/>
          </a:xfrm>
          <a:prstGeom prst="straightConnector1">
            <a:avLst/>
          </a:prstGeom>
          <a:ln w="38100">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V="1">
            <a:off x="2221290" y="3918224"/>
            <a:ext cx="756820" cy="8712"/>
          </a:xfrm>
          <a:prstGeom prst="straightConnector1">
            <a:avLst/>
          </a:prstGeom>
          <a:ln w="38100">
            <a:solidFill>
              <a:schemeClr val="accent5">
                <a:lumMod val="60000"/>
                <a:lumOff val="40000"/>
              </a:schemeClr>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endCxn id="10" idx="1"/>
          </p:cNvCxnSpPr>
          <p:nvPr/>
        </p:nvCxnSpPr>
        <p:spPr>
          <a:xfrm flipV="1">
            <a:off x="2144679" y="4073832"/>
            <a:ext cx="833431" cy="612480"/>
          </a:xfrm>
          <a:prstGeom prst="straightConnector1">
            <a:avLst/>
          </a:prstGeom>
          <a:ln w="38100">
            <a:solidFill>
              <a:schemeClr val="accent5">
                <a:lumMod val="60000"/>
                <a:lumOff val="40000"/>
              </a:schemeClr>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41" name="Rounded Rectangle 40"/>
          <p:cNvSpPr/>
          <p:nvPr/>
        </p:nvSpPr>
        <p:spPr>
          <a:xfrm rot="16200000">
            <a:off x="7408552" y="4973493"/>
            <a:ext cx="615875" cy="198404"/>
          </a:xfrm>
          <a:prstGeom prst="roundRect">
            <a:avLst/>
          </a:prstGeom>
          <a:solidFill>
            <a:srgbClr val="C00000">
              <a:alpha val="24000"/>
            </a:srgb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t" anchorCtr="0" forceAA="0" compatLnSpc="1">
            <a:prstTxWarp prst="textNoShape">
              <a:avLst/>
            </a:prstTxWarp>
            <a:noAutofit/>
          </a:bodyPr>
          <a:lstStyle/>
          <a:p>
            <a:pPr algn="ctr" defTabSz="1219170" eaLnBrk="0" fontAlgn="base" hangingPunct="0">
              <a:defRPr/>
            </a:pPr>
            <a:r>
              <a:rPr lang="en-GB" sz="1100" dirty="0">
                <a:solidFill>
                  <a:srgbClr val="000000"/>
                </a:solidFill>
                <a:latin typeface="Calibri" panose="020F0502020204030204" pitchFamily="34" charset="0"/>
                <a:ea typeface="Times New Roman"/>
                <a:cs typeface="Times New Roman"/>
              </a:rPr>
              <a:t>Swagger</a:t>
            </a:r>
          </a:p>
        </p:txBody>
      </p:sp>
      <p:cxnSp>
        <p:nvCxnSpPr>
          <p:cNvPr id="42" name="Straight Arrow Connector 41"/>
          <p:cNvCxnSpPr/>
          <p:nvPr/>
        </p:nvCxnSpPr>
        <p:spPr>
          <a:xfrm flipV="1">
            <a:off x="4693129" y="2357324"/>
            <a:ext cx="311839" cy="1"/>
          </a:xfrm>
          <a:prstGeom prst="straightConnector1">
            <a:avLst/>
          </a:prstGeom>
          <a:ln w="38100">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43" name="Rounded Rectangle 42"/>
          <p:cNvSpPr/>
          <p:nvPr/>
        </p:nvSpPr>
        <p:spPr>
          <a:xfrm>
            <a:off x="541289" y="5733257"/>
            <a:ext cx="2020104" cy="333713"/>
          </a:xfrm>
          <a:prstGeom prst="roundRect">
            <a:avLst/>
          </a:prstGeom>
          <a:solidFill>
            <a:srgbClr val="C00000">
              <a:alpha val="24000"/>
            </a:srgb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47999" defTabSz="1219170" eaLnBrk="0" fontAlgn="base" hangingPunct="0">
              <a:defRPr/>
            </a:pPr>
            <a:r>
              <a:rPr lang="en-GB" sz="1600" b="1" dirty="0">
                <a:solidFill>
                  <a:srgbClr val="000000"/>
                </a:solidFill>
                <a:latin typeface="Calibri" panose="020F0502020204030204" pitchFamily="34" charset="0"/>
                <a:ea typeface="Calibri"/>
                <a:cs typeface="Times New Roman"/>
              </a:rPr>
              <a:t>MASAI + OTA </a:t>
            </a:r>
            <a:r>
              <a:rPr lang="en-GB" sz="1600" dirty="0">
                <a:solidFill>
                  <a:srgbClr val="000000"/>
                </a:solidFill>
                <a:latin typeface="Calibri" panose="020F0502020204030204" pitchFamily="34" charset="0"/>
                <a:ea typeface="Calibri"/>
                <a:cs typeface="Times New Roman"/>
              </a:rPr>
              <a:t>provides</a:t>
            </a:r>
            <a:endParaRPr lang="en-GB" sz="1200" dirty="0">
              <a:solidFill>
                <a:srgbClr val="000000"/>
              </a:solidFill>
              <a:latin typeface="Calibri" panose="020F0502020204030204" pitchFamily="34" charset="0"/>
              <a:ea typeface="Times New Roman"/>
              <a:cs typeface="Times New Roman"/>
            </a:endParaRPr>
          </a:p>
        </p:txBody>
      </p:sp>
      <p:sp>
        <p:nvSpPr>
          <p:cNvPr id="44" name="Rounded Rectangle 43"/>
          <p:cNvSpPr/>
          <p:nvPr/>
        </p:nvSpPr>
        <p:spPr>
          <a:xfrm>
            <a:off x="2617209" y="5733257"/>
            <a:ext cx="4307756" cy="333713"/>
          </a:xfrm>
          <a:prstGeom prst="roundRect">
            <a:avLst/>
          </a:prstGeom>
          <a:solidFill>
            <a:schemeClr val="accent5">
              <a:lumMod val="60000"/>
              <a:lumOff val="40000"/>
              <a:alpha val="24000"/>
            </a:schemeClr>
          </a:solidFill>
          <a:ln w="190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47999" defTabSz="1219170" eaLnBrk="0" fontAlgn="base" hangingPunct="0">
              <a:defRPr/>
            </a:pPr>
            <a:r>
              <a:rPr lang="en-GB" sz="1600" b="1" dirty="0">
                <a:solidFill>
                  <a:srgbClr val="000000"/>
                </a:solidFill>
                <a:latin typeface="Calibri" panose="020F0502020204030204" pitchFamily="34" charset="0"/>
                <a:ea typeface="Calibri"/>
                <a:cs typeface="Times New Roman"/>
              </a:rPr>
              <a:t>Opportunities for 3</a:t>
            </a:r>
            <a:r>
              <a:rPr lang="en-GB" sz="1600" b="1" baseline="30000" dirty="0">
                <a:solidFill>
                  <a:srgbClr val="000000"/>
                </a:solidFill>
                <a:latin typeface="Calibri" panose="020F0502020204030204" pitchFamily="34" charset="0"/>
                <a:ea typeface="Calibri"/>
                <a:cs typeface="Times New Roman"/>
              </a:rPr>
              <a:t>rd</a:t>
            </a:r>
            <a:r>
              <a:rPr lang="en-GB" sz="1600" b="1" dirty="0">
                <a:solidFill>
                  <a:srgbClr val="000000"/>
                </a:solidFill>
                <a:latin typeface="Calibri" panose="020F0502020204030204" pitchFamily="34" charset="0"/>
                <a:ea typeface="Calibri"/>
                <a:cs typeface="Times New Roman"/>
              </a:rPr>
              <a:t> Parties </a:t>
            </a:r>
            <a:r>
              <a:rPr lang="en-GB" sz="1600" dirty="0">
                <a:solidFill>
                  <a:srgbClr val="000000"/>
                </a:solidFill>
                <a:latin typeface="Calibri" panose="020F0502020204030204" pitchFamily="34" charset="0"/>
                <a:ea typeface="Calibri"/>
                <a:cs typeface="Times New Roman"/>
              </a:rPr>
              <a:t>facilitated by MASAI</a:t>
            </a:r>
            <a:endParaRPr lang="en-GB" sz="1400" dirty="0">
              <a:solidFill>
                <a:srgbClr val="000000"/>
              </a:solidFill>
              <a:latin typeface="Calibri" panose="020F0502020204030204" pitchFamily="34" charset="0"/>
              <a:ea typeface="Calibri"/>
              <a:cs typeface="Times New Roman"/>
            </a:endParaRPr>
          </a:p>
        </p:txBody>
      </p:sp>
      <p:sp>
        <p:nvSpPr>
          <p:cNvPr id="45" name="Rectangle 44"/>
          <p:cNvSpPr/>
          <p:nvPr/>
        </p:nvSpPr>
        <p:spPr>
          <a:xfrm>
            <a:off x="7561040" y="2990758"/>
            <a:ext cx="4152261" cy="246221"/>
          </a:xfrm>
          <a:prstGeom prst="rect">
            <a:avLst/>
          </a:prstGeom>
        </p:spPr>
        <p:txBody>
          <a:bodyPr wrap="square" lIns="121917" tIns="60958" rIns="121917" bIns="60958">
            <a:spAutoFit/>
          </a:bodyPr>
          <a:lstStyle/>
          <a:p>
            <a:pPr algn="r" defTabSz="1219170" eaLnBrk="0" fontAlgn="base" hangingPunct="0">
              <a:defRPr/>
            </a:pPr>
            <a:r>
              <a:rPr lang="en-GB" sz="800" i="1" dirty="0">
                <a:solidFill>
                  <a:srgbClr val="000000"/>
                </a:solidFill>
                <a:latin typeface="Calibri" panose="020F0502020204030204" pitchFamily="34" charset="0"/>
                <a:ea typeface="Times New Roman"/>
                <a:cs typeface="Times New Roman"/>
              </a:rPr>
              <a:t>(Need, Disc, Plan)</a:t>
            </a:r>
          </a:p>
        </p:txBody>
      </p:sp>
      <p:pic>
        <p:nvPicPr>
          <p:cNvPr id="46" name="Picture 2" descr="OpenTravel setting the standar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0389" y="2667059"/>
            <a:ext cx="1267615" cy="28016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OpenTravel setting the standar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25761" y="2667057"/>
            <a:ext cx="1267615" cy="280160"/>
          </a:xfrm>
          <a:prstGeom prst="rect">
            <a:avLst/>
          </a:prstGeom>
          <a:noFill/>
          <a:extLst>
            <a:ext uri="{909E8E84-426E-40DD-AFC4-6F175D3DCCD1}">
              <a14:hiddenFill xmlns:a14="http://schemas.microsoft.com/office/drawing/2010/main">
                <a:solidFill>
                  <a:srgbClr val="FFFFFF"/>
                </a:solidFill>
              </a14:hiddenFill>
            </a:ext>
          </a:extLst>
        </p:spPr>
      </p:pic>
      <p:sp>
        <p:nvSpPr>
          <p:cNvPr id="50" name="Rectangle 49"/>
          <p:cNvSpPr/>
          <p:nvPr/>
        </p:nvSpPr>
        <p:spPr>
          <a:xfrm>
            <a:off x="7617287" y="5742427"/>
            <a:ext cx="4152261" cy="492443"/>
          </a:xfrm>
          <a:prstGeom prst="rect">
            <a:avLst/>
          </a:prstGeom>
        </p:spPr>
        <p:txBody>
          <a:bodyPr wrap="square" lIns="121917" tIns="60958" rIns="121917" bIns="60958">
            <a:spAutoFit/>
          </a:bodyPr>
          <a:lstStyle/>
          <a:p>
            <a:pPr algn="r" defTabSz="1219170" eaLnBrk="0" fontAlgn="base" hangingPunct="0">
              <a:defRPr/>
            </a:pPr>
            <a:r>
              <a:rPr lang="en-GB" sz="800" i="1" dirty="0">
                <a:solidFill>
                  <a:srgbClr val="FFFFFF">
                    <a:lumMod val="65000"/>
                  </a:srgbClr>
                </a:solidFill>
                <a:latin typeface="Calibri" panose="020F0502020204030204" pitchFamily="34" charset="0"/>
                <a:ea typeface="Times New Roman"/>
                <a:cs typeface="Times New Roman"/>
              </a:rPr>
              <a:t>(</a:t>
            </a:r>
            <a:r>
              <a:rPr lang="en-US" sz="800" i="1" dirty="0">
                <a:solidFill>
                  <a:srgbClr val="FFFFFF">
                    <a:lumMod val="65000"/>
                  </a:srgbClr>
                </a:solidFill>
                <a:latin typeface="Calibri" panose="020F0502020204030204" pitchFamily="34" charset="0"/>
                <a:ea typeface="Times New Roman"/>
                <a:cs typeface="Times New Roman"/>
              </a:rPr>
              <a:t>Need, Disc, Plan, </a:t>
            </a:r>
          </a:p>
          <a:p>
            <a:pPr algn="r" defTabSz="1219170" eaLnBrk="0" fontAlgn="base" hangingPunct="0">
              <a:defRPr/>
            </a:pPr>
            <a:r>
              <a:rPr lang="en-US" sz="800" i="1" dirty="0">
                <a:solidFill>
                  <a:srgbClr val="000000"/>
                </a:solidFill>
                <a:latin typeface="Calibri" panose="020F0502020204030204" pitchFamily="34" charset="0"/>
                <a:ea typeface="Times New Roman"/>
                <a:cs typeface="Times New Roman"/>
              </a:rPr>
              <a:t>Book, Pre-travel, </a:t>
            </a:r>
          </a:p>
          <a:p>
            <a:pPr algn="r" defTabSz="1219170" eaLnBrk="0" fontAlgn="base" hangingPunct="0">
              <a:defRPr/>
            </a:pPr>
            <a:r>
              <a:rPr lang="en-US" sz="800" i="1" dirty="0">
                <a:solidFill>
                  <a:srgbClr val="000000"/>
                </a:solidFill>
                <a:latin typeface="Calibri" panose="020F0502020204030204" pitchFamily="34" charset="0"/>
                <a:ea typeface="Times New Roman"/>
                <a:cs typeface="Times New Roman"/>
              </a:rPr>
              <a:t>Travel, Reschedule, Post</a:t>
            </a:r>
            <a:r>
              <a:rPr lang="en-GB" sz="800" i="1" dirty="0">
                <a:solidFill>
                  <a:srgbClr val="000000"/>
                </a:solidFill>
                <a:latin typeface="Calibri" panose="020F0502020204030204" pitchFamily="34" charset="0"/>
                <a:ea typeface="Times New Roman"/>
                <a:cs typeface="Times New Roman"/>
              </a:rPr>
              <a:t>)</a:t>
            </a:r>
          </a:p>
        </p:txBody>
      </p:sp>
      <p:sp>
        <p:nvSpPr>
          <p:cNvPr id="5" name="Title 4"/>
          <p:cNvSpPr>
            <a:spLocks noGrp="1"/>
          </p:cNvSpPr>
          <p:nvPr>
            <p:ph type="title"/>
          </p:nvPr>
        </p:nvSpPr>
        <p:spPr>
          <a:xfrm>
            <a:off x="527381" y="279235"/>
            <a:ext cx="10515600" cy="1325563"/>
          </a:xfrm>
        </p:spPr>
        <p:txBody>
          <a:bodyPr vert="horz" lIns="121904" tIns="60958" rIns="121904" bIns="60958" rtlCol="0" anchor="ctr">
            <a:noAutofit/>
          </a:bodyPr>
          <a:lstStyle/>
          <a:p>
            <a:pPr fontAlgn="base">
              <a:spcBef>
                <a:spcPts val="1000"/>
              </a:spcBef>
              <a:spcAft>
                <a:spcPct val="0"/>
              </a:spcAft>
              <a:buFont typeface="Arial" panose="020B0604020202020204" pitchFamily="34" charset="0"/>
            </a:pPr>
            <a:r>
              <a:rPr lang="de-DE" sz="4300" cap="small" dirty="0">
                <a:solidFill>
                  <a:srgbClr val="E95B2B"/>
                </a:solidFill>
                <a:latin typeface="+mn-lt"/>
                <a:ea typeface="+mn-ea"/>
                <a:cs typeface="+mn-cs"/>
              </a:rPr>
              <a:t>MASAI: in the Mobility &amp; Tourism Ecosystem</a:t>
            </a:r>
            <a:br>
              <a:rPr lang="de-DE" sz="4300" cap="small" dirty="0">
                <a:solidFill>
                  <a:srgbClr val="E95B2B"/>
                </a:solidFill>
                <a:latin typeface="+mn-lt"/>
                <a:ea typeface="+mn-ea"/>
                <a:cs typeface="+mn-cs"/>
              </a:rPr>
            </a:br>
            <a:endParaRPr lang="pt-PT" sz="4300" cap="small" dirty="0">
              <a:solidFill>
                <a:srgbClr val="E95B2B"/>
              </a:solidFill>
              <a:latin typeface="+mn-lt"/>
              <a:ea typeface="+mn-ea"/>
              <a:cs typeface="+mn-cs"/>
            </a:endParaRPr>
          </a:p>
        </p:txBody>
      </p:sp>
    </p:spTree>
    <p:extLst>
      <p:ext uri="{BB962C8B-B14F-4D97-AF65-F5344CB8AC3E}">
        <p14:creationId xmlns:p14="http://schemas.microsoft.com/office/powerpoint/2010/main" val="2371105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1000"/>
                                        <p:tgtEl>
                                          <p:spTgt spid="36"/>
                                        </p:tgtEl>
                                      </p:cBhvr>
                                    </p:animEffect>
                                    <p:anim calcmode="lin" valueType="num">
                                      <p:cBhvr>
                                        <p:cTn id="23" dur="1000" fill="hold"/>
                                        <p:tgtEl>
                                          <p:spTgt spid="36"/>
                                        </p:tgtEl>
                                        <p:attrNameLst>
                                          <p:attrName>ppt_x</p:attrName>
                                        </p:attrNameLst>
                                      </p:cBhvr>
                                      <p:tavLst>
                                        <p:tav tm="0">
                                          <p:val>
                                            <p:strVal val="#ppt_x"/>
                                          </p:val>
                                        </p:tav>
                                        <p:tav tm="100000">
                                          <p:val>
                                            <p:strVal val="#ppt_x"/>
                                          </p:val>
                                        </p:tav>
                                      </p:tavLst>
                                    </p:anim>
                                    <p:anim calcmode="lin" valueType="num">
                                      <p:cBhvr>
                                        <p:cTn id="24" dur="1000" fill="hold"/>
                                        <p:tgtEl>
                                          <p:spTgt spid="3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50"/>
                                        </p:tgtEl>
                                        <p:attrNameLst>
                                          <p:attrName>style.visibility</p:attrName>
                                        </p:attrNameLst>
                                      </p:cBhvr>
                                      <p:to>
                                        <p:strVal val="visible"/>
                                      </p:to>
                                    </p:set>
                                    <p:animEffect transition="in" filter="fade">
                                      <p:cBhvr>
                                        <p:cTn id="27" dur="1000"/>
                                        <p:tgtEl>
                                          <p:spTgt spid="50"/>
                                        </p:tgtEl>
                                      </p:cBhvr>
                                    </p:animEffect>
                                    <p:anim calcmode="lin" valueType="num">
                                      <p:cBhvr>
                                        <p:cTn id="28" dur="1000" fill="hold"/>
                                        <p:tgtEl>
                                          <p:spTgt spid="50"/>
                                        </p:tgtEl>
                                        <p:attrNameLst>
                                          <p:attrName>ppt_x</p:attrName>
                                        </p:attrNameLst>
                                      </p:cBhvr>
                                      <p:tavLst>
                                        <p:tav tm="0">
                                          <p:val>
                                            <p:strVal val="#ppt_x"/>
                                          </p:val>
                                        </p:tav>
                                        <p:tav tm="100000">
                                          <p:val>
                                            <p:strVal val="#ppt_x"/>
                                          </p:val>
                                        </p:tav>
                                      </p:tavLst>
                                    </p:anim>
                                    <p:anim calcmode="lin" valueType="num">
                                      <p:cBhvr>
                                        <p:cTn id="29"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anim calcmode="lin" valueType="num">
                                      <p:cBhvr>
                                        <p:cTn id="35" dur="1000" fill="hold"/>
                                        <p:tgtEl>
                                          <p:spTgt spid="11"/>
                                        </p:tgtEl>
                                        <p:attrNameLst>
                                          <p:attrName>ppt_x</p:attrName>
                                        </p:attrNameLst>
                                      </p:cBhvr>
                                      <p:tavLst>
                                        <p:tav tm="0">
                                          <p:val>
                                            <p:strVal val="#ppt_x"/>
                                          </p:val>
                                        </p:tav>
                                        <p:tav tm="100000">
                                          <p:val>
                                            <p:strVal val="#ppt_x"/>
                                          </p:val>
                                        </p:tav>
                                      </p:tavLst>
                                    </p:anim>
                                    <p:anim calcmode="lin" valueType="num">
                                      <p:cBhvr>
                                        <p:cTn id="36" dur="1000" fill="hold"/>
                                        <p:tgtEl>
                                          <p:spTgt spid="11"/>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1000"/>
                                        <p:tgtEl>
                                          <p:spTgt spid="12"/>
                                        </p:tgtEl>
                                      </p:cBhvr>
                                    </p:animEffect>
                                    <p:anim calcmode="lin" valueType="num">
                                      <p:cBhvr>
                                        <p:cTn id="40" dur="1000" fill="hold"/>
                                        <p:tgtEl>
                                          <p:spTgt spid="12"/>
                                        </p:tgtEl>
                                        <p:attrNameLst>
                                          <p:attrName>ppt_x</p:attrName>
                                        </p:attrNameLst>
                                      </p:cBhvr>
                                      <p:tavLst>
                                        <p:tav tm="0">
                                          <p:val>
                                            <p:strVal val="#ppt_x"/>
                                          </p:val>
                                        </p:tav>
                                        <p:tav tm="100000">
                                          <p:val>
                                            <p:strVal val="#ppt_x"/>
                                          </p:val>
                                        </p:tav>
                                      </p:tavLst>
                                    </p:anim>
                                    <p:anim calcmode="lin" valueType="num">
                                      <p:cBhvr>
                                        <p:cTn id="41" dur="1000" fill="hold"/>
                                        <p:tgtEl>
                                          <p:spTgt spid="12"/>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1000"/>
                                        <p:tgtEl>
                                          <p:spTgt spid="13"/>
                                        </p:tgtEl>
                                      </p:cBhvr>
                                    </p:animEffect>
                                    <p:anim calcmode="lin" valueType="num">
                                      <p:cBhvr>
                                        <p:cTn id="45" dur="1000" fill="hold"/>
                                        <p:tgtEl>
                                          <p:spTgt spid="13"/>
                                        </p:tgtEl>
                                        <p:attrNameLst>
                                          <p:attrName>ppt_x</p:attrName>
                                        </p:attrNameLst>
                                      </p:cBhvr>
                                      <p:tavLst>
                                        <p:tav tm="0">
                                          <p:val>
                                            <p:strVal val="#ppt_x"/>
                                          </p:val>
                                        </p:tav>
                                        <p:tav tm="100000">
                                          <p:val>
                                            <p:strVal val="#ppt_x"/>
                                          </p:val>
                                        </p:tav>
                                      </p:tavLst>
                                    </p:anim>
                                    <p:anim calcmode="lin" valueType="num">
                                      <p:cBhvr>
                                        <p:cTn id="46" dur="1000" fill="hold"/>
                                        <p:tgtEl>
                                          <p:spTgt spid="13"/>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1000"/>
                                        <p:tgtEl>
                                          <p:spTgt spid="24"/>
                                        </p:tgtEl>
                                      </p:cBhvr>
                                    </p:animEffect>
                                    <p:anim calcmode="lin" valueType="num">
                                      <p:cBhvr>
                                        <p:cTn id="50" dur="1000" fill="hold"/>
                                        <p:tgtEl>
                                          <p:spTgt spid="24"/>
                                        </p:tgtEl>
                                        <p:attrNameLst>
                                          <p:attrName>ppt_x</p:attrName>
                                        </p:attrNameLst>
                                      </p:cBhvr>
                                      <p:tavLst>
                                        <p:tav tm="0">
                                          <p:val>
                                            <p:strVal val="#ppt_x"/>
                                          </p:val>
                                        </p:tav>
                                        <p:tav tm="100000">
                                          <p:val>
                                            <p:strVal val="#ppt_x"/>
                                          </p:val>
                                        </p:tav>
                                      </p:tavLst>
                                    </p:anim>
                                    <p:anim calcmode="lin" valueType="num">
                                      <p:cBhvr>
                                        <p:cTn id="51" dur="1000" fill="hold"/>
                                        <p:tgtEl>
                                          <p:spTgt spid="24"/>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fade">
                                      <p:cBhvr>
                                        <p:cTn id="54" dur="1000"/>
                                        <p:tgtEl>
                                          <p:spTgt spid="25"/>
                                        </p:tgtEl>
                                      </p:cBhvr>
                                    </p:animEffect>
                                    <p:anim calcmode="lin" valueType="num">
                                      <p:cBhvr>
                                        <p:cTn id="55" dur="1000" fill="hold"/>
                                        <p:tgtEl>
                                          <p:spTgt spid="25"/>
                                        </p:tgtEl>
                                        <p:attrNameLst>
                                          <p:attrName>ppt_x</p:attrName>
                                        </p:attrNameLst>
                                      </p:cBhvr>
                                      <p:tavLst>
                                        <p:tav tm="0">
                                          <p:val>
                                            <p:strVal val="#ppt_x"/>
                                          </p:val>
                                        </p:tav>
                                        <p:tav tm="100000">
                                          <p:val>
                                            <p:strVal val="#ppt_x"/>
                                          </p:val>
                                        </p:tav>
                                      </p:tavLst>
                                    </p:anim>
                                    <p:anim calcmode="lin" valueType="num">
                                      <p:cBhvr>
                                        <p:cTn id="56" dur="1000" fill="hold"/>
                                        <p:tgtEl>
                                          <p:spTgt spid="25"/>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fade">
                                      <p:cBhvr>
                                        <p:cTn id="59" dur="1000"/>
                                        <p:tgtEl>
                                          <p:spTgt spid="26"/>
                                        </p:tgtEl>
                                      </p:cBhvr>
                                    </p:animEffect>
                                    <p:anim calcmode="lin" valueType="num">
                                      <p:cBhvr>
                                        <p:cTn id="60" dur="1000" fill="hold"/>
                                        <p:tgtEl>
                                          <p:spTgt spid="26"/>
                                        </p:tgtEl>
                                        <p:attrNameLst>
                                          <p:attrName>ppt_x</p:attrName>
                                        </p:attrNameLst>
                                      </p:cBhvr>
                                      <p:tavLst>
                                        <p:tav tm="0">
                                          <p:val>
                                            <p:strVal val="#ppt_x"/>
                                          </p:val>
                                        </p:tav>
                                        <p:tav tm="100000">
                                          <p:val>
                                            <p:strVal val="#ppt_x"/>
                                          </p:val>
                                        </p:tav>
                                      </p:tavLst>
                                    </p:anim>
                                    <p:anim calcmode="lin" valueType="num">
                                      <p:cBhvr>
                                        <p:cTn id="61" dur="1000" fill="hold"/>
                                        <p:tgtEl>
                                          <p:spTgt spid="26"/>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42"/>
                                        </p:tgtEl>
                                        <p:attrNameLst>
                                          <p:attrName>style.visibility</p:attrName>
                                        </p:attrNameLst>
                                      </p:cBhvr>
                                      <p:to>
                                        <p:strVal val="visible"/>
                                      </p:to>
                                    </p:set>
                                    <p:animEffect transition="in" filter="fade">
                                      <p:cBhvr>
                                        <p:cTn id="64" dur="1000"/>
                                        <p:tgtEl>
                                          <p:spTgt spid="42"/>
                                        </p:tgtEl>
                                      </p:cBhvr>
                                    </p:animEffect>
                                    <p:anim calcmode="lin" valueType="num">
                                      <p:cBhvr>
                                        <p:cTn id="65" dur="1000" fill="hold"/>
                                        <p:tgtEl>
                                          <p:spTgt spid="42"/>
                                        </p:tgtEl>
                                        <p:attrNameLst>
                                          <p:attrName>ppt_x</p:attrName>
                                        </p:attrNameLst>
                                      </p:cBhvr>
                                      <p:tavLst>
                                        <p:tav tm="0">
                                          <p:val>
                                            <p:strVal val="#ppt_x"/>
                                          </p:val>
                                        </p:tav>
                                        <p:tav tm="100000">
                                          <p:val>
                                            <p:strVal val="#ppt_x"/>
                                          </p:val>
                                        </p:tav>
                                      </p:tavLst>
                                    </p:anim>
                                    <p:anim calcmode="lin" valueType="num">
                                      <p:cBhvr>
                                        <p:cTn id="66" dur="1000" fill="hold"/>
                                        <p:tgtEl>
                                          <p:spTgt spid="42"/>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46"/>
                                        </p:tgtEl>
                                        <p:attrNameLst>
                                          <p:attrName>style.visibility</p:attrName>
                                        </p:attrNameLst>
                                      </p:cBhvr>
                                      <p:to>
                                        <p:strVal val="visible"/>
                                      </p:to>
                                    </p:set>
                                    <p:animEffect transition="in" filter="fade">
                                      <p:cBhvr>
                                        <p:cTn id="69" dur="1000"/>
                                        <p:tgtEl>
                                          <p:spTgt spid="46"/>
                                        </p:tgtEl>
                                      </p:cBhvr>
                                    </p:animEffect>
                                    <p:anim calcmode="lin" valueType="num">
                                      <p:cBhvr>
                                        <p:cTn id="70" dur="1000" fill="hold"/>
                                        <p:tgtEl>
                                          <p:spTgt spid="46"/>
                                        </p:tgtEl>
                                        <p:attrNameLst>
                                          <p:attrName>ppt_x</p:attrName>
                                        </p:attrNameLst>
                                      </p:cBhvr>
                                      <p:tavLst>
                                        <p:tav tm="0">
                                          <p:val>
                                            <p:strVal val="#ppt_x"/>
                                          </p:val>
                                        </p:tav>
                                        <p:tav tm="100000">
                                          <p:val>
                                            <p:strVal val="#ppt_x"/>
                                          </p:val>
                                        </p:tav>
                                      </p:tavLst>
                                    </p:anim>
                                    <p:anim calcmode="lin" valueType="num">
                                      <p:cBhvr>
                                        <p:cTn id="71" dur="1000" fill="hold"/>
                                        <p:tgtEl>
                                          <p:spTgt spid="46"/>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49"/>
                                        </p:tgtEl>
                                        <p:attrNameLst>
                                          <p:attrName>style.visibility</p:attrName>
                                        </p:attrNameLst>
                                      </p:cBhvr>
                                      <p:to>
                                        <p:strVal val="visible"/>
                                      </p:to>
                                    </p:set>
                                    <p:animEffect transition="in" filter="fade">
                                      <p:cBhvr>
                                        <p:cTn id="74" dur="1000"/>
                                        <p:tgtEl>
                                          <p:spTgt spid="49"/>
                                        </p:tgtEl>
                                      </p:cBhvr>
                                    </p:animEffect>
                                    <p:anim calcmode="lin" valueType="num">
                                      <p:cBhvr>
                                        <p:cTn id="75" dur="1000" fill="hold"/>
                                        <p:tgtEl>
                                          <p:spTgt spid="49"/>
                                        </p:tgtEl>
                                        <p:attrNameLst>
                                          <p:attrName>ppt_x</p:attrName>
                                        </p:attrNameLst>
                                      </p:cBhvr>
                                      <p:tavLst>
                                        <p:tav tm="0">
                                          <p:val>
                                            <p:strVal val="#ppt_x"/>
                                          </p:val>
                                        </p:tav>
                                        <p:tav tm="100000">
                                          <p:val>
                                            <p:strVal val="#ppt_x"/>
                                          </p:val>
                                        </p:tav>
                                      </p:tavLst>
                                    </p:anim>
                                    <p:anim calcmode="lin" valueType="num">
                                      <p:cBhvr>
                                        <p:cTn id="76"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nodeType="clickEffect">
                                  <p:stCondLst>
                                    <p:cond delay="0"/>
                                  </p:stCondLst>
                                  <p:childTnLst>
                                    <p:set>
                                      <p:cBhvr>
                                        <p:cTn id="80" dur="1" fill="hold">
                                          <p:stCondLst>
                                            <p:cond delay="0"/>
                                          </p:stCondLst>
                                        </p:cTn>
                                        <p:tgtEl>
                                          <p:spTgt spid="28"/>
                                        </p:tgtEl>
                                        <p:attrNameLst>
                                          <p:attrName>style.visibility</p:attrName>
                                        </p:attrNameLst>
                                      </p:cBhvr>
                                      <p:to>
                                        <p:strVal val="visible"/>
                                      </p:to>
                                    </p:set>
                                    <p:animEffect transition="in" filter="fade">
                                      <p:cBhvr>
                                        <p:cTn id="81" dur="1000"/>
                                        <p:tgtEl>
                                          <p:spTgt spid="28"/>
                                        </p:tgtEl>
                                      </p:cBhvr>
                                    </p:animEffect>
                                    <p:anim calcmode="lin" valueType="num">
                                      <p:cBhvr>
                                        <p:cTn id="82" dur="1000" fill="hold"/>
                                        <p:tgtEl>
                                          <p:spTgt spid="28"/>
                                        </p:tgtEl>
                                        <p:attrNameLst>
                                          <p:attrName>ppt_x</p:attrName>
                                        </p:attrNameLst>
                                      </p:cBhvr>
                                      <p:tavLst>
                                        <p:tav tm="0">
                                          <p:val>
                                            <p:strVal val="#ppt_x"/>
                                          </p:val>
                                        </p:tav>
                                        <p:tav tm="100000">
                                          <p:val>
                                            <p:strVal val="#ppt_x"/>
                                          </p:val>
                                        </p:tav>
                                      </p:tavLst>
                                    </p:anim>
                                    <p:anim calcmode="lin" valueType="num">
                                      <p:cBhvr>
                                        <p:cTn id="83" dur="1000" fill="hold"/>
                                        <p:tgtEl>
                                          <p:spTgt spid="28"/>
                                        </p:tgtEl>
                                        <p:attrNameLst>
                                          <p:attrName>ppt_y</p:attrName>
                                        </p:attrNameLst>
                                      </p:cBhvr>
                                      <p:tavLst>
                                        <p:tav tm="0">
                                          <p:val>
                                            <p:strVal val="#ppt_y+.1"/>
                                          </p:val>
                                        </p:tav>
                                        <p:tav tm="100000">
                                          <p:val>
                                            <p:strVal val="#ppt_y"/>
                                          </p:val>
                                        </p:tav>
                                      </p:tavLst>
                                    </p:anim>
                                  </p:childTnLst>
                                </p:cTn>
                              </p:par>
                              <p:par>
                                <p:cTn id="84" presetID="42" presetClass="entr" presetSubtype="0" fill="hold" grpId="0" nodeType="withEffect">
                                  <p:stCondLst>
                                    <p:cond delay="0"/>
                                  </p:stCondLst>
                                  <p:childTnLst>
                                    <p:set>
                                      <p:cBhvr>
                                        <p:cTn id="85" dur="1" fill="hold">
                                          <p:stCondLst>
                                            <p:cond delay="0"/>
                                          </p:stCondLst>
                                        </p:cTn>
                                        <p:tgtEl>
                                          <p:spTgt spid="20"/>
                                        </p:tgtEl>
                                        <p:attrNameLst>
                                          <p:attrName>style.visibility</p:attrName>
                                        </p:attrNameLst>
                                      </p:cBhvr>
                                      <p:to>
                                        <p:strVal val="visible"/>
                                      </p:to>
                                    </p:set>
                                    <p:animEffect transition="in" filter="fade">
                                      <p:cBhvr>
                                        <p:cTn id="86" dur="1000"/>
                                        <p:tgtEl>
                                          <p:spTgt spid="20"/>
                                        </p:tgtEl>
                                      </p:cBhvr>
                                    </p:animEffect>
                                    <p:anim calcmode="lin" valueType="num">
                                      <p:cBhvr>
                                        <p:cTn id="87" dur="1000" fill="hold"/>
                                        <p:tgtEl>
                                          <p:spTgt spid="20"/>
                                        </p:tgtEl>
                                        <p:attrNameLst>
                                          <p:attrName>ppt_x</p:attrName>
                                        </p:attrNameLst>
                                      </p:cBhvr>
                                      <p:tavLst>
                                        <p:tav tm="0">
                                          <p:val>
                                            <p:strVal val="#ppt_x"/>
                                          </p:val>
                                        </p:tav>
                                        <p:tav tm="100000">
                                          <p:val>
                                            <p:strVal val="#ppt_x"/>
                                          </p:val>
                                        </p:tav>
                                      </p:tavLst>
                                    </p:anim>
                                    <p:anim calcmode="lin" valueType="num">
                                      <p:cBhvr>
                                        <p:cTn id="88" dur="1000" fill="hold"/>
                                        <p:tgtEl>
                                          <p:spTgt spid="20"/>
                                        </p:tgtEl>
                                        <p:attrNameLst>
                                          <p:attrName>ppt_y</p:attrName>
                                        </p:attrNameLst>
                                      </p:cBhvr>
                                      <p:tavLst>
                                        <p:tav tm="0">
                                          <p:val>
                                            <p:strVal val="#ppt_y+.1"/>
                                          </p:val>
                                        </p:tav>
                                        <p:tav tm="100000">
                                          <p:val>
                                            <p:strVal val="#ppt_y"/>
                                          </p:val>
                                        </p:tav>
                                      </p:tavLst>
                                    </p:anim>
                                  </p:childTnLst>
                                </p:cTn>
                              </p:par>
                              <p:par>
                                <p:cTn id="89" presetID="42" presetClass="entr" presetSubtype="0" fill="hold" nodeType="withEffect">
                                  <p:stCondLst>
                                    <p:cond delay="0"/>
                                  </p:stCondLst>
                                  <p:childTnLst>
                                    <p:set>
                                      <p:cBhvr>
                                        <p:cTn id="90" dur="1" fill="hold">
                                          <p:stCondLst>
                                            <p:cond delay="0"/>
                                          </p:stCondLst>
                                        </p:cTn>
                                        <p:tgtEl>
                                          <p:spTgt spid="27"/>
                                        </p:tgtEl>
                                        <p:attrNameLst>
                                          <p:attrName>style.visibility</p:attrName>
                                        </p:attrNameLst>
                                      </p:cBhvr>
                                      <p:to>
                                        <p:strVal val="visible"/>
                                      </p:to>
                                    </p:set>
                                    <p:animEffect transition="in" filter="fade">
                                      <p:cBhvr>
                                        <p:cTn id="91" dur="1000"/>
                                        <p:tgtEl>
                                          <p:spTgt spid="27"/>
                                        </p:tgtEl>
                                      </p:cBhvr>
                                    </p:animEffect>
                                    <p:anim calcmode="lin" valueType="num">
                                      <p:cBhvr>
                                        <p:cTn id="92" dur="1000" fill="hold"/>
                                        <p:tgtEl>
                                          <p:spTgt spid="27"/>
                                        </p:tgtEl>
                                        <p:attrNameLst>
                                          <p:attrName>ppt_x</p:attrName>
                                        </p:attrNameLst>
                                      </p:cBhvr>
                                      <p:tavLst>
                                        <p:tav tm="0">
                                          <p:val>
                                            <p:strVal val="#ppt_x"/>
                                          </p:val>
                                        </p:tav>
                                        <p:tav tm="100000">
                                          <p:val>
                                            <p:strVal val="#ppt_x"/>
                                          </p:val>
                                        </p:tav>
                                      </p:tavLst>
                                    </p:anim>
                                    <p:anim calcmode="lin" valueType="num">
                                      <p:cBhvr>
                                        <p:cTn id="93" dur="1000" fill="hold"/>
                                        <p:tgtEl>
                                          <p:spTgt spid="27"/>
                                        </p:tgtEl>
                                        <p:attrNameLst>
                                          <p:attrName>ppt_y</p:attrName>
                                        </p:attrNameLst>
                                      </p:cBhvr>
                                      <p:tavLst>
                                        <p:tav tm="0">
                                          <p:val>
                                            <p:strVal val="#ppt_y+.1"/>
                                          </p:val>
                                        </p:tav>
                                        <p:tav tm="100000">
                                          <p:val>
                                            <p:strVal val="#ppt_y"/>
                                          </p:val>
                                        </p:tav>
                                      </p:tavLst>
                                    </p:anim>
                                  </p:childTnLst>
                                </p:cTn>
                              </p:par>
                              <p:par>
                                <p:cTn id="94" presetID="42" presetClass="entr" presetSubtype="0" fill="hold" grpId="0" nodeType="withEffect">
                                  <p:stCondLst>
                                    <p:cond delay="0"/>
                                  </p:stCondLst>
                                  <p:childTnLst>
                                    <p:set>
                                      <p:cBhvr>
                                        <p:cTn id="95" dur="1" fill="hold">
                                          <p:stCondLst>
                                            <p:cond delay="0"/>
                                          </p:stCondLst>
                                        </p:cTn>
                                        <p:tgtEl>
                                          <p:spTgt spid="14"/>
                                        </p:tgtEl>
                                        <p:attrNameLst>
                                          <p:attrName>style.visibility</p:attrName>
                                        </p:attrNameLst>
                                      </p:cBhvr>
                                      <p:to>
                                        <p:strVal val="visible"/>
                                      </p:to>
                                    </p:set>
                                    <p:animEffect transition="in" filter="fade">
                                      <p:cBhvr>
                                        <p:cTn id="96" dur="1000"/>
                                        <p:tgtEl>
                                          <p:spTgt spid="14"/>
                                        </p:tgtEl>
                                      </p:cBhvr>
                                    </p:animEffect>
                                    <p:anim calcmode="lin" valueType="num">
                                      <p:cBhvr>
                                        <p:cTn id="97" dur="1000" fill="hold"/>
                                        <p:tgtEl>
                                          <p:spTgt spid="14"/>
                                        </p:tgtEl>
                                        <p:attrNameLst>
                                          <p:attrName>ppt_x</p:attrName>
                                        </p:attrNameLst>
                                      </p:cBhvr>
                                      <p:tavLst>
                                        <p:tav tm="0">
                                          <p:val>
                                            <p:strVal val="#ppt_x"/>
                                          </p:val>
                                        </p:tav>
                                        <p:tav tm="100000">
                                          <p:val>
                                            <p:strVal val="#ppt_x"/>
                                          </p:val>
                                        </p:tav>
                                      </p:tavLst>
                                    </p:anim>
                                    <p:anim calcmode="lin" valueType="num">
                                      <p:cBhvr>
                                        <p:cTn id="98" dur="1000" fill="hold"/>
                                        <p:tgtEl>
                                          <p:spTgt spid="14"/>
                                        </p:tgtEl>
                                        <p:attrNameLst>
                                          <p:attrName>ppt_y</p:attrName>
                                        </p:attrNameLst>
                                      </p:cBhvr>
                                      <p:tavLst>
                                        <p:tav tm="0">
                                          <p:val>
                                            <p:strVal val="#ppt_y+.1"/>
                                          </p:val>
                                        </p:tav>
                                        <p:tav tm="100000">
                                          <p:val>
                                            <p:strVal val="#ppt_y"/>
                                          </p:val>
                                        </p:tav>
                                      </p:tavLst>
                                    </p:anim>
                                  </p:childTnLst>
                                </p:cTn>
                              </p:par>
                              <p:par>
                                <p:cTn id="99" presetID="42" presetClass="entr" presetSubtype="0" fill="hold" nodeType="withEffect">
                                  <p:stCondLst>
                                    <p:cond delay="0"/>
                                  </p:stCondLst>
                                  <p:childTnLst>
                                    <p:set>
                                      <p:cBhvr>
                                        <p:cTn id="100" dur="1" fill="hold">
                                          <p:stCondLst>
                                            <p:cond delay="0"/>
                                          </p:stCondLst>
                                        </p:cTn>
                                        <p:tgtEl>
                                          <p:spTgt spid="29"/>
                                        </p:tgtEl>
                                        <p:attrNameLst>
                                          <p:attrName>style.visibility</p:attrName>
                                        </p:attrNameLst>
                                      </p:cBhvr>
                                      <p:to>
                                        <p:strVal val="visible"/>
                                      </p:to>
                                    </p:set>
                                    <p:animEffect transition="in" filter="fade">
                                      <p:cBhvr>
                                        <p:cTn id="101" dur="1000"/>
                                        <p:tgtEl>
                                          <p:spTgt spid="29"/>
                                        </p:tgtEl>
                                      </p:cBhvr>
                                    </p:animEffect>
                                    <p:anim calcmode="lin" valueType="num">
                                      <p:cBhvr>
                                        <p:cTn id="102" dur="1000" fill="hold"/>
                                        <p:tgtEl>
                                          <p:spTgt spid="29"/>
                                        </p:tgtEl>
                                        <p:attrNameLst>
                                          <p:attrName>ppt_x</p:attrName>
                                        </p:attrNameLst>
                                      </p:cBhvr>
                                      <p:tavLst>
                                        <p:tav tm="0">
                                          <p:val>
                                            <p:strVal val="#ppt_x"/>
                                          </p:val>
                                        </p:tav>
                                        <p:tav tm="100000">
                                          <p:val>
                                            <p:strVal val="#ppt_x"/>
                                          </p:val>
                                        </p:tav>
                                      </p:tavLst>
                                    </p:anim>
                                    <p:anim calcmode="lin" valueType="num">
                                      <p:cBhvr>
                                        <p:cTn id="103" dur="1000" fill="hold"/>
                                        <p:tgtEl>
                                          <p:spTgt spid="29"/>
                                        </p:tgtEl>
                                        <p:attrNameLst>
                                          <p:attrName>ppt_y</p:attrName>
                                        </p:attrNameLst>
                                      </p:cBhvr>
                                      <p:tavLst>
                                        <p:tav tm="0">
                                          <p:val>
                                            <p:strVal val="#ppt_y+.1"/>
                                          </p:val>
                                        </p:tav>
                                        <p:tav tm="100000">
                                          <p:val>
                                            <p:strVal val="#ppt_y"/>
                                          </p:val>
                                        </p:tav>
                                      </p:tavLst>
                                    </p:anim>
                                  </p:childTnLst>
                                </p:cTn>
                              </p:par>
                              <p:par>
                                <p:cTn id="104" presetID="42" presetClass="entr" presetSubtype="0" fill="hold" grpId="0" nodeType="withEffect">
                                  <p:stCondLst>
                                    <p:cond delay="0"/>
                                  </p:stCondLst>
                                  <p:childTnLst>
                                    <p:set>
                                      <p:cBhvr>
                                        <p:cTn id="105" dur="1" fill="hold">
                                          <p:stCondLst>
                                            <p:cond delay="0"/>
                                          </p:stCondLst>
                                        </p:cTn>
                                        <p:tgtEl>
                                          <p:spTgt spid="15"/>
                                        </p:tgtEl>
                                        <p:attrNameLst>
                                          <p:attrName>style.visibility</p:attrName>
                                        </p:attrNameLst>
                                      </p:cBhvr>
                                      <p:to>
                                        <p:strVal val="visible"/>
                                      </p:to>
                                    </p:set>
                                    <p:animEffect transition="in" filter="fade">
                                      <p:cBhvr>
                                        <p:cTn id="106" dur="1000"/>
                                        <p:tgtEl>
                                          <p:spTgt spid="15"/>
                                        </p:tgtEl>
                                      </p:cBhvr>
                                    </p:animEffect>
                                    <p:anim calcmode="lin" valueType="num">
                                      <p:cBhvr>
                                        <p:cTn id="107" dur="1000" fill="hold"/>
                                        <p:tgtEl>
                                          <p:spTgt spid="15"/>
                                        </p:tgtEl>
                                        <p:attrNameLst>
                                          <p:attrName>ppt_x</p:attrName>
                                        </p:attrNameLst>
                                      </p:cBhvr>
                                      <p:tavLst>
                                        <p:tav tm="0">
                                          <p:val>
                                            <p:strVal val="#ppt_x"/>
                                          </p:val>
                                        </p:tav>
                                        <p:tav tm="100000">
                                          <p:val>
                                            <p:strVal val="#ppt_x"/>
                                          </p:val>
                                        </p:tav>
                                      </p:tavLst>
                                    </p:anim>
                                    <p:anim calcmode="lin" valueType="num">
                                      <p:cBhvr>
                                        <p:cTn id="108" dur="1000" fill="hold"/>
                                        <p:tgtEl>
                                          <p:spTgt spid="15"/>
                                        </p:tgtEl>
                                        <p:attrNameLst>
                                          <p:attrName>ppt_y</p:attrName>
                                        </p:attrNameLst>
                                      </p:cBhvr>
                                      <p:tavLst>
                                        <p:tav tm="0">
                                          <p:val>
                                            <p:strVal val="#ppt_y+.1"/>
                                          </p:val>
                                        </p:tav>
                                        <p:tav tm="100000">
                                          <p:val>
                                            <p:strVal val="#ppt_y"/>
                                          </p:val>
                                        </p:tav>
                                      </p:tavLst>
                                    </p:anim>
                                  </p:childTnLst>
                                </p:cTn>
                              </p:par>
                              <p:par>
                                <p:cTn id="109" presetID="42" presetClass="entr" presetSubtype="0" fill="hold" grpId="0" nodeType="withEffect">
                                  <p:stCondLst>
                                    <p:cond delay="0"/>
                                  </p:stCondLst>
                                  <p:childTnLst>
                                    <p:set>
                                      <p:cBhvr>
                                        <p:cTn id="110" dur="1" fill="hold">
                                          <p:stCondLst>
                                            <p:cond delay="0"/>
                                          </p:stCondLst>
                                        </p:cTn>
                                        <p:tgtEl>
                                          <p:spTgt spid="45"/>
                                        </p:tgtEl>
                                        <p:attrNameLst>
                                          <p:attrName>style.visibility</p:attrName>
                                        </p:attrNameLst>
                                      </p:cBhvr>
                                      <p:to>
                                        <p:strVal val="visible"/>
                                      </p:to>
                                    </p:set>
                                    <p:animEffect transition="in" filter="fade">
                                      <p:cBhvr>
                                        <p:cTn id="111" dur="1000"/>
                                        <p:tgtEl>
                                          <p:spTgt spid="45"/>
                                        </p:tgtEl>
                                      </p:cBhvr>
                                    </p:animEffect>
                                    <p:anim calcmode="lin" valueType="num">
                                      <p:cBhvr>
                                        <p:cTn id="112" dur="1000" fill="hold"/>
                                        <p:tgtEl>
                                          <p:spTgt spid="45"/>
                                        </p:tgtEl>
                                        <p:attrNameLst>
                                          <p:attrName>ppt_x</p:attrName>
                                        </p:attrNameLst>
                                      </p:cBhvr>
                                      <p:tavLst>
                                        <p:tav tm="0">
                                          <p:val>
                                            <p:strVal val="#ppt_x"/>
                                          </p:val>
                                        </p:tav>
                                        <p:tav tm="100000">
                                          <p:val>
                                            <p:strVal val="#ppt_x"/>
                                          </p:val>
                                        </p:tav>
                                      </p:tavLst>
                                    </p:anim>
                                    <p:anim calcmode="lin" valueType="num">
                                      <p:cBhvr>
                                        <p:cTn id="113" dur="1000" fill="hold"/>
                                        <p:tgtEl>
                                          <p:spTgt spid="45"/>
                                        </p:tgtEl>
                                        <p:attrNameLst>
                                          <p:attrName>ppt_y</p:attrName>
                                        </p:attrNameLst>
                                      </p:cBhvr>
                                      <p:tavLst>
                                        <p:tav tm="0">
                                          <p:val>
                                            <p:strVal val="#ppt_y+.1"/>
                                          </p:val>
                                        </p:tav>
                                        <p:tav tm="100000">
                                          <p:val>
                                            <p:strVal val="#ppt_y"/>
                                          </p:val>
                                        </p:tav>
                                      </p:tavLst>
                                    </p:anim>
                                  </p:childTnLst>
                                </p:cTn>
                              </p:par>
                              <p:par>
                                <p:cTn id="114" presetID="42" presetClass="entr" presetSubtype="0" fill="hold" grpId="0" nodeType="withEffect">
                                  <p:stCondLst>
                                    <p:cond delay="0"/>
                                  </p:stCondLst>
                                  <p:childTnLst>
                                    <p:set>
                                      <p:cBhvr>
                                        <p:cTn id="115" dur="1" fill="hold">
                                          <p:stCondLst>
                                            <p:cond delay="0"/>
                                          </p:stCondLst>
                                        </p:cTn>
                                        <p:tgtEl>
                                          <p:spTgt spid="8"/>
                                        </p:tgtEl>
                                        <p:attrNameLst>
                                          <p:attrName>style.visibility</p:attrName>
                                        </p:attrNameLst>
                                      </p:cBhvr>
                                      <p:to>
                                        <p:strVal val="visible"/>
                                      </p:to>
                                    </p:set>
                                    <p:animEffect transition="in" filter="fade">
                                      <p:cBhvr>
                                        <p:cTn id="116" dur="1000"/>
                                        <p:tgtEl>
                                          <p:spTgt spid="8"/>
                                        </p:tgtEl>
                                      </p:cBhvr>
                                    </p:animEffect>
                                    <p:anim calcmode="lin" valueType="num">
                                      <p:cBhvr>
                                        <p:cTn id="117" dur="1000" fill="hold"/>
                                        <p:tgtEl>
                                          <p:spTgt spid="8"/>
                                        </p:tgtEl>
                                        <p:attrNameLst>
                                          <p:attrName>ppt_x</p:attrName>
                                        </p:attrNameLst>
                                      </p:cBhvr>
                                      <p:tavLst>
                                        <p:tav tm="0">
                                          <p:val>
                                            <p:strVal val="#ppt_x"/>
                                          </p:val>
                                        </p:tav>
                                        <p:tav tm="100000">
                                          <p:val>
                                            <p:strVal val="#ppt_x"/>
                                          </p:val>
                                        </p:tav>
                                      </p:tavLst>
                                    </p:anim>
                                    <p:anim calcmode="lin" valueType="num">
                                      <p:cBhvr>
                                        <p:cTn id="118" dur="1000" fill="hold"/>
                                        <p:tgtEl>
                                          <p:spTgt spid="8"/>
                                        </p:tgtEl>
                                        <p:attrNameLst>
                                          <p:attrName>ppt_y</p:attrName>
                                        </p:attrNameLst>
                                      </p:cBhvr>
                                      <p:tavLst>
                                        <p:tav tm="0">
                                          <p:val>
                                            <p:strVal val="#ppt_y+.1"/>
                                          </p:val>
                                        </p:tav>
                                        <p:tav tm="100000">
                                          <p:val>
                                            <p:strVal val="#ppt_y"/>
                                          </p:val>
                                        </p:tav>
                                      </p:tavLst>
                                    </p:anim>
                                  </p:childTnLst>
                                </p:cTn>
                              </p:par>
                              <p:par>
                                <p:cTn id="119" presetID="42" presetClass="entr" presetSubtype="0" fill="hold" grpId="0" nodeType="withEffect">
                                  <p:stCondLst>
                                    <p:cond delay="0"/>
                                  </p:stCondLst>
                                  <p:childTnLst>
                                    <p:set>
                                      <p:cBhvr>
                                        <p:cTn id="120" dur="1" fill="hold">
                                          <p:stCondLst>
                                            <p:cond delay="0"/>
                                          </p:stCondLst>
                                        </p:cTn>
                                        <p:tgtEl>
                                          <p:spTgt spid="3"/>
                                        </p:tgtEl>
                                        <p:attrNameLst>
                                          <p:attrName>style.visibility</p:attrName>
                                        </p:attrNameLst>
                                      </p:cBhvr>
                                      <p:to>
                                        <p:strVal val="visible"/>
                                      </p:to>
                                    </p:set>
                                    <p:animEffect transition="in" filter="fade">
                                      <p:cBhvr>
                                        <p:cTn id="121" dur="1000"/>
                                        <p:tgtEl>
                                          <p:spTgt spid="3"/>
                                        </p:tgtEl>
                                      </p:cBhvr>
                                    </p:animEffect>
                                    <p:anim calcmode="lin" valueType="num">
                                      <p:cBhvr>
                                        <p:cTn id="122" dur="1000" fill="hold"/>
                                        <p:tgtEl>
                                          <p:spTgt spid="3"/>
                                        </p:tgtEl>
                                        <p:attrNameLst>
                                          <p:attrName>ppt_x</p:attrName>
                                        </p:attrNameLst>
                                      </p:cBhvr>
                                      <p:tavLst>
                                        <p:tav tm="0">
                                          <p:val>
                                            <p:strVal val="#ppt_x"/>
                                          </p:val>
                                        </p:tav>
                                        <p:tav tm="100000">
                                          <p:val>
                                            <p:strVal val="#ppt_x"/>
                                          </p:val>
                                        </p:tav>
                                      </p:tavLst>
                                    </p:anim>
                                    <p:anim calcmode="lin" valueType="num">
                                      <p:cBhvr>
                                        <p:cTn id="1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24" fill="hold">
                      <p:stCondLst>
                        <p:cond delay="indefinite"/>
                      </p:stCondLst>
                      <p:childTnLst>
                        <p:par>
                          <p:cTn id="125" fill="hold">
                            <p:stCondLst>
                              <p:cond delay="0"/>
                            </p:stCondLst>
                            <p:childTnLst>
                              <p:par>
                                <p:cTn id="126" presetID="42" presetClass="entr" presetSubtype="0" fill="hold" grpId="0" nodeType="clickEffect">
                                  <p:stCondLst>
                                    <p:cond delay="0"/>
                                  </p:stCondLst>
                                  <p:childTnLst>
                                    <p:set>
                                      <p:cBhvr>
                                        <p:cTn id="127" dur="1" fill="hold">
                                          <p:stCondLst>
                                            <p:cond delay="0"/>
                                          </p:stCondLst>
                                        </p:cTn>
                                        <p:tgtEl>
                                          <p:spTgt spid="9"/>
                                        </p:tgtEl>
                                        <p:attrNameLst>
                                          <p:attrName>style.visibility</p:attrName>
                                        </p:attrNameLst>
                                      </p:cBhvr>
                                      <p:to>
                                        <p:strVal val="visible"/>
                                      </p:to>
                                    </p:set>
                                    <p:animEffect transition="in" filter="fade">
                                      <p:cBhvr>
                                        <p:cTn id="128" dur="1000"/>
                                        <p:tgtEl>
                                          <p:spTgt spid="9"/>
                                        </p:tgtEl>
                                      </p:cBhvr>
                                    </p:animEffect>
                                    <p:anim calcmode="lin" valueType="num">
                                      <p:cBhvr>
                                        <p:cTn id="129" dur="1000" fill="hold"/>
                                        <p:tgtEl>
                                          <p:spTgt spid="9"/>
                                        </p:tgtEl>
                                        <p:attrNameLst>
                                          <p:attrName>ppt_x</p:attrName>
                                        </p:attrNameLst>
                                      </p:cBhvr>
                                      <p:tavLst>
                                        <p:tav tm="0">
                                          <p:val>
                                            <p:strVal val="#ppt_x"/>
                                          </p:val>
                                        </p:tav>
                                        <p:tav tm="100000">
                                          <p:val>
                                            <p:strVal val="#ppt_x"/>
                                          </p:val>
                                        </p:tav>
                                      </p:tavLst>
                                    </p:anim>
                                    <p:anim calcmode="lin" valueType="num">
                                      <p:cBhvr>
                                        <p:cTn id="130" dur="1000" fill="hold"/>
                                        <p:tgtEl>
                                          <p:spTgt spid="9"/>
                                        </p:tgtEl>
                                        <p:attrNameLst>
                                          <p:attrName>ppt_y</p:attrName>
                                        </p:attrNameLst>
                                      </p:cBhvr>
                                      <p:tavLst>
                                        <p:tav tm="0">
                                          <p:val>
                                            <p:strVal val="#ppt_y+.1"/>
                                          </p:val>
                                        </p:tav>
                                        <p:tav tm="100000">
                                          <p:val>
                                            <p:strVal val="#ppt_y"/>
                                          </p:val>
                                        </p:tav>
                                      </p:tavLst>
                                    </p:anim>
                                  </p:childTnLst>
                                </p:cTn>
                              </p:par>
                              <p:par>
                                <p:cTn id="131" presetID="42" presetClass="entr" presetSubtype="0" fill="hold" grpId="0" nodeType="withEffect">
                                  <p:stCondLst>
                                    <p:cond delay="0"/>
                                  </p:stCondLst>
                                  <p:childTnLst>
                                    <p:set>
                                      <p:cBhvr>
                                        <p:cTn id="132" dur="1" fill="hold">
                                          <p:stCondLst>
                                            <p:cond delay="0"/>
                                          </p:stCondLst>
                                        </p:cTn>
                                        <p:tgtEl>
                                          <p:spTgt spid="22"/>
                                        </p:tgtEl>
                                        <p:attrNameLst>
                                          <p:attrName>style.visibility</p:attrName>
                                        </p:attrNameLst>
                                      </p:cBhvr>
                                      <p:to>
                                        <p:strVal val="visible"/>
                                      </p:to>
                                    </p:set>
                                    <p:animEffect transition="in" filter="fade">
                                      <p:cBhvr>
                                        <p:cTn id="133" dur="1000"/>
                                        <p:tgtEl>
                                          <p:spTgt spid="22"/>
                                        </p:tgtEl>
                                      </p:cBhvr>
                                    </p:animEffect>
                                    <p:anim calcmode="lin" valueType="num">
                                      <p:cBhvr>
                                        <p:cTn id="134" dur="1000" fill="hold"/>
                                        <p:tgtEl>
                                          <p:spTgt spid="22"/>
                                        </p:tgtEl>
                                        <p:attrNameLst>
                                          <p:attrName>ppt_x</p:attrName>
                                        </p:attrNameLst>
                                      </p:cBhvr>
                                      <p:tavLst>
                                        <p:tav tm="0">
                                          <p:val>
                                            <p:strVal val="#ppt_x"/>
                                          </p:val>
                                        </p:tav>
                                        <p:tav tm="100000">
                                          <p:val>
                                            <p:strVal val="#ppt_x"/>
                                          </p:val>
                                        </p:tav>
                                      </p:tavLst>
                                    </p:anim>
                                    <p:anim calcmode="lin" valueType="num">
                                      <p:cBhvr>
                                        <p:cTn id="135" dur="1000" fill="hold"/>
                                        <p:tgtEl>
                                          <p:spTgt spid="22"/>
                                        </p:tgtEl>
                                        <p:attrNameLst>
                                          <p:attrName>ppt_y</p:attrName>
                                        </p:attrNameLst>
                                      </p:cBhvr>
                                      <p:tavLst>
                                        <p:tav tm="0">
                                          <p:val>
                                            <p:strVal val="#ppt_y+.1"/>
                                          </p:val>
                                        </p:tav>
                                        <p:tav tm="100000">
                                          <p:val>
                                            <p:strVal val="#ppt_y"/>
                                          </p:val>
                                        </p:tav>
                                      </p:tavLst>
                                    </p:anim>
                                  </p:childTnLst>
                                </p:cTn>
                              </p:par>
                              <p:par>
                                <p:cTn id="136" presetID="42" presetClass="entr" presetSubtype="0" fill="hold" grpId="0" nodeType="withEffect">
                                  <p:stCondLst>
                                    <p:cond delay="0"/>
                                  </p:stCondLst>
                                  <p:childTnLst>
                                    <p:set>
                                      <p:cBhvr>
                                        <p:cTn id="137" dur="1" fill="hold">
                                          <p:stCondLst>
                                            <p:cond delay="0"/>
                                          </p:stCondLst>
                                        </p:cTn>
                                        <p:tgtEl>
                                          <p:spTgt spid="19"/>
                                        </p:tgtEl>
                                        <p:attrNameLst>
                                          <p:attrName>style.visibility</p:attrName>
                                        </p:attrNameLst>
                                      </p:cBhvr>
                                      <p:to>
                                        <p:strVal val="visible"/>
                                      </p:to>
                                    </p:set>
                                    <p:animEffect transition="in" filter="fade">
                                      <p:cBhvr>
                                        <p:cTn id="138" dur="1000"/>
                                        <p:tgtEl>
                                          <p:spTgt spid="19"/>
                                        </p:tgtEl>
                                      </p:cBhvr>
                                    </p:animEffect>
                                    <p:anim calcmode="lin" valueType="num">
                                      <p:cBhvr>
                                        <p:cTn id="139" dur="1000" fill="hold"/>
                                        <p:tgtEl>
                                          <p:spTgt spid="19"/>
                                        </p:tgtEl>
                                        <p:attrNameLst>
                                          <p:attrName>ppt_x</p:attrName>
                                        </p:attrNameLst>
                                      </p:cBhvr>
                                      <p:tavLst>
                                        <p:tav tm="0">
                                          <p:val>
                                            <p:strVal val="#ppt_x"/>
                                          </p:val>
                                        </p:tav>
                                        <p:tav tm="100000">
                                          <p:val>
                                            <p:strVal val="#ppt_x"/>
                                          </p:val>
                                        </p:tav>
                                      </p:tavLst>
                                    </p:anim>
                                    <p:anim calcmode="lin" valueType="num">
                                      <p:cBhvr>
                                        <p:cTn id="140" dur="1000" fill="hold"/>
                                        <p:tgtEl>
                                          <p:spTgt spid="19"/>
                                        </p:tgtEl>
                                        <p:attrNameLst>
                                          <p:attrName>ppt_y</p:attrName>
                                        </p:attrNameLst>
                                      </p:cBhvr>
                                      <p:tavLst>
                                        <p:tav tm="0">
                                          <p:val>
                                            <p:strVal val="#ppt_y+.1"/>
                                          </p:val>
                                        </p:tav>
                                        <p:tav tm="100000">
                                          <p:val>
                                            <p:strVal val="#ppt_y"/>
                                          </p:val>
                                        </p:tav>
                                      </p:tavLst>
                                    </p:anim>
                                  </p:childTnLst>
                                </p:cTn>
                              </p:par>
                              <p:par>
                                <p:cTn id="141" presetID="42" presetClass="entr" presetSubtype="0" fill="hold" grpId="0" nodeType="withEffect">
                                  <p:stCondLst>
                                    <p:cond delay="0"/>
                                  </p:stCondLst>
                                  <p:childTnLst>
                                    <p:set>
                                      <p:cBhvr>
                                        <p:cTn id="142" dur="1" fill="hold">
                                          <p:stCondLst>
                                            <p:cond delay="0"/>
                                          </p:stCondLst>
                                        </p:cTn>
                                        <p:tgtEl>
                                          <p:spTgt spid="18"/>
                                        </p:tgtEl>
                                        <p:attrNameLst>
                                          <p:attrName>style.visibility</p:attrName>
                                        </p:attrNameLst>
                                      </p:cBhvr>
                                      <p:to>
                                        <p:strVal val="visible"/>
                                      </p:to>
                                    </p:set>
                                    <p:animEffect transition="in" filter="fade">
                                      <p:cBhvr>
                                        <p:cTn id="143" dur="1000"/>
                                        <p:tgtEl>
                                          <p:spTgt spid="18"/>
                                        </p:tgtEl>
                                      </p:cBhvr>
                                    </p:animEffect>
                                    <p:anim calcmode="lin" valueType="num">
                                      <p:cBhvr>
                                        <p:cTn id="144" dur="1000" fill="hold"/>
                                        <p:tgtEl>
                                          <p:spTgt spid="18"/>
                                        </p:tgtEl>
                                        <p:attrNameLst>
                                          <p:attrName>ppt_x</p:attrName>
                                        </p:attrNameLst>
                                      </p:cBhvr>
                                      <p:tavLst>
                                        <p:tav tm="0">
                                          <p:val>
                                            <p:strVal val="#ppt_x"/>
                                          </p:val>
                                        </p:tav>
                                        <p:tav tm="100000">
                                          <p:val>
                                            <p:strVal val="#ppt_x"/>
                                          </p:val>
                                        </p:tav>
                                      </p:tavLst>
                                    </p:anim>
                                    <p:anim calcmode="lin" valueType="num">
                                      <p:cBhvr>
                                        <p:cTn id="145" dur="1000" fill="hold"/>
                                        <p:tgtEl>
                                          <p:spTgt spid="18"/>
                                        </p:tgtEl>
                                        <p:attrNameLst>
                                          <p:attrName>ppt_y</p:attrName>
                                        </p:attrNameLst>
                                      </p:cBhvr>
                                      <p:tavLst>
                                        <p:tav tm="0">
                                          <p:val>
                                            <p:strVal val="#ppt_y+.1"/>
                                          </p:val>
                                        </p:tav>
                                        <p:tav tm="100000">
                                          <p:val>
                                            <p:strVal val="#ppt_y"/>
                                          </p:val>
                                        </p:tav>
                                      </p:tavLst>
                                    </p:anim>
                                  </p:childTnLst>
                                </p:cTn>
                              </p:par>
                              <p:par>
                                <p:cTn id="146" presetID="42" presetClass="entr" presetSubtype="0" fill="hold" nodeType="withEffect">
                                  <p:stCondLst>
                                    <p:cond delay="0"/>
                                  </p:stCondLst>
                                  <p:childTnLst>
                                    <p:set>
                                      <p:cBhvr>
                                        <p:cTn id="147" dur="1" fill="hold">
                                          <p:stCondLst>
                                            <p:cond delay="0"/>
                                          </p:stCondLst>
                                        </p:cTn>
                                        <p:tgtEl>
                                          <p:spTgt spid="33"/>
                                        </p:tgtEl>
                                        <p:attrNameLst>
                                          <p:attrName>style.visibility</p:attrName>
                                        </p:attrNameLst>
                                      </p:cBhvr>
                                      <p:to>
                                        <p:strVal val="visible"/>
                                      </p:to>
                                    </p:set>
                                    <p:animEffect transition="in" filter="fade">
                                      <p:cBhvr>
                                        <p:cTn id="148" dur="1000"/>
                                        <p:tgtEl>
                                          <p:spTgt spid="33"/>
                                        </p:tgtEl>
                                      </p:cBhvr>
                                    </p:animEffect>
                                    <p:anim calcmode="lin" valueType="num">
                                      <p:cBhvr>
                                        <p:cTn id="149" dur="1000" fill="hold"/>
                                        <p:tgtEl>
                                          <p:spTgt spid="33"/>
                                        </p:tgtEl>
                                        <p:attrNameLst>
                                          <p:attrName>ppt_x</p:attrName>
                                        </p:attrNameLst>
                                      </p:cBhvr>
                                      <p:tavLst>
                                        <p:tav tm="0">
                                          <p:val>
                                            <p:strVal val="#ppt_x"/>
                                          </p:val>
                                        </p:tav>
                                        <p:tav tm="100000">
                                          <p:val>
                                            <p:strVal val="#ppt_x"/>
                                          </p:val>
                                        </p:tav>
                                      </p:tavLst>
                                    </p:anim>
                                    <p:anim calcmode="lin" valueType="num">
                                      <p:cBhvr>
                                        <p:cTn id="150"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51" fill="hold">
                      <p:stCondLst>
                        <p:cond delay="indefinite"/>
                      </p:stCondLst>
                      <p:childTnLst>
                        <p:par>
                          <p:cTn id="152" fill="hold">
                            <p:stCondLst>
                              <p:cond delay="0"/>
                            </p:stCondLst>
                            <p:childTnLst>
                              <p:par>
                                <p:cTn id="153" presetID="42" presetClass="entr" presetSubtype="0" fill="hold" nodeType="clickEffect">
                                  <p:stCondLst>
                                    <p:cond delay="0"/>
                                  </p:stCondLst>
                                  <p:childTnLst>
                                    <p:set>
                                      <p:cBhvr>
                                        <p:cTn id="154" dur="1" fill="hold">
                                          <p:stCondLst>
                                            <p:cond delay="0"/>
                                          </p:stCondLst>
                                        </p:cTn>
                                        <p:tgtEl>
                                          <p:spTgt spid="30"/>
                                        </p:tgtEl>
                                        <p:attrNameLst>
                                          <p:attrName>style.visibility</p:attrName>
                                        </p:attrNameLst>
                                      </p:cBhvr>
                                      <p:to>
                                        <p:strVal val="visible"/>
                                      </p:to>
                                    </p:set>
                                    <p:animEffect transition="in" filter="fade">
                                      <p:cBhvr>
                                        <p:cTn id="155" dur="1000"/>
                                        <p:tgtEl>
                                          <p:spTgt spid="30"/>
                                        </p:tgtEl>
                                      </p:cBhvr>
                                    </p:animEffect>
                                    <p:anim calcmode="lin" valueType="num">
                                      <p:cBhvr>
                                        <p:cTn id="156" dur="1000" fill="hold"/>
                                        <p:tgtEl>
                                          <p:spTgt spid="30"/>
                                        </p:tgtEl>
                                        <p:attrNameLst>
                                          <p:attrName>ppt_x</p:attrName>
                                        </p:attrNameLst>
                                      </p:cBhvr>
                                      <p:tavLst>
                                        <p:tav tm="0">
                                          <p:val>
                                            <p:strVal val="#ppt_x"/>
                                          </p:val>
                                        </p:tav>
                                        <p:tav tm="100000">
                                          <p:val>
                                            <p:strVal val="#ppt_x"/>
                                          </p:val>
                                        </p:tav>
                                      </p:tavLst>
                                    </p:anim>
                                    <p:anim calcmode="lin" valueType="num">
                                      <p:cBhvr>
                                        <p:cTn id="157" dur="1000" fill="hold"/>
                                        <p:tgtEl>
                                          <p:spTgt spid="30"/>
                                        </p:tgtEl>
                                        <p:attrNameLst>
                                          <p:attrName>ppt_y</p:attrName>
                                        </p:attrNameLst>
                                      </p:cBhvr>
                                      <p:tavLst>
                                        <p:tav tm="0">
                                          <p:val>
                                            <p:strVal val="#ppt_y+.1"/>
                                          </p:val>
                                        </p:tav>
                                        <p:tav tm="100000">
                                          <p:val>
                                            <p:strVal val="#ppt_y"/>
                                          </p:val>
                                        </p:tav>
                                      </p:tavLst>
                                    </p:anim>
                                  </p:childTnLst>
                                </p:cTn>
                              </p:par>
                              <p:par>
                                <p:cTn id="158" presetID="42" presetClass="entr" presetSubtype="0" fill="hold" grpId="0" nodeType="withEffect">
                                  <p:stCondLst>
                                    <p:cond delay="0"/>
                                  </p:stCondLst>
                                  <p:childTnLst>
                                    <p:set>
                                      <p:cBhvr>
                                        <p:cTn id="159" dur="1" fill="hold">
                                          <p:stCondLst>
                                            <p:cond delay="0"/>
                                          </p:stCondLst>
                                        </p:cTn>
                                        <p:tgtEl>
                                          <p:spTgt spid="23"/>
                                        </p:tgtEl>
                                        <p:attrNameLst>
                                          <p:attrName>style.visibility</p:attrName>
                                        </p:attrNameLst>
                                      </p:cBhvr>
                                      <p:to>
                                        <p:strVal val="visible"/>
                                      </p:to>
                                    </p:set>
                                    <p:animEffect transition="in" filter="fade">
                                      <p:cBhvr>
                                        <p:cTn id="160" dur="1000"/>
                                        <p:tgtEl>
                                          <p:spTgt spid="23"/>
                                        </p:tgtEl>
                                      </p:cBhvr>
                                    </p:animEffect>
                                    <p:anim calcmode="lin" valueType="num">
                                      <p:cBhvr>
                                        <p:cTn id="161" dur="1000" fill="hold"/>
                                        <p:tgtEl>
                                          <p:spTgt spid="23"/>
                                        </p:tgtEl>
                                        <p:attrNameLst>
                                          <p:attrName>ppt_x</p:attrName>
                                        </p:attrNameLst>
                                      </p:cBhvr>
                                      <p:tavLst>
                                        <p:tav tm="0">
                                          <p:val>
                                            <p:strVal val="#ppt_x"/>
                                          </p:val>
                                        </p:tav>
                                        <p:tav tm="100000">
                                          <p:val>
                                            <p:strVal val="#ppt_x"/>
                                          </p:val>
                                        </p:tav>
                                      </p:tavLst>
                                    </p:anim>
                                    <p:anim calcmode="lin" valueType="num">
                                      <p:cBhvr>
                                        <p:cTn id="162" dur="1000" fill="hold"/>
                                        <p:tgtEl>
                                          <p:spTgt spid="23"/>
                                        </p:tgtEl>
                                        <p:attrNameLst>
                                          <p:attrName>ppt_y</p:attrName>
                                        </p:attrNameLst>
                                      </p:cBhvr>
                                      <p:tavLst>
                                        <p:tav tm="0">
                                          <p:val>
                                            <p:strVal val="#ppt_y+.1"/>
                                          </p:val>
                                        </p:tav>
                                        <p:tav tm="100000">
                                          <p:val>
                                            <p:strVal val="#ppt_y"/>
                                          </p:val>
                                        </p:tav>
                                      </p:tavLst>
                                    </p:anim>
                                  </p:childTnLst>
                                </p:cTn>
                              </p:par>
                              <p:par>
                                <p:cTn id="163" presetID="42" presetClass="entr" presetSubtype="0" fill="hold" grpId="0" nodeType="withEffect">
                                  <p:stCondLst>
                                    <p:cond delay="0"/>
                                  </p:stCondLst>
                                  <p:childTnLst>
                                    <p:set>
                                      <p:cBhvr>
                                        <p:cTn id="164" dur="1" fill="hold">
                                          <p:stCondLst>
                                            <p:cond delay="0"/>
                                          </p:stCondLst>
                                        </p:cTn>
                                        <p:tgtEl>
                                          <p:spTgt spid="41"/>
                                        </p:tgtEl>
                                        <p:attrNameLst>
                                          <p:attrName>style.visibility</p:attrName>
                                        </p:attrNameLst>
                                      </p:cBhvr>
                                      <p:to>
                                        <p:strVal val="visible"/>
                                      </p:to>
                                    </p:set>
                                    <p:animEffect transition="in" filter="fade">
                                      <p:cBhvr>
                                        <p:cTn id="165" dur="1000"/>
                                        <p:tgtEl>
                                          <p:spTgt spid="41"/>
                                        </p:tgtEl>
                                      </p:cBhvr>
                                    </p:animEffect>
                                    <p:anim calcmode="lin" valueType="num">
                                      <p:cBhvr>
                                        <p:cTn id="166" dur="1000" fill="hold"/>
                                        <p:tgtEl>
                                          <p:spTgt spid="41"/>
                                        </p:tgtEl>
                                        <p:attrNameLst>
                                          <p:attrName>ppt_x</p:attrName>
                                        </p:attrNameLst>
                                      </p:cBhvr>
                                      <p:tavLst>
                                        <p:tav tm="0">
                                          <p:val>
                                            <p:strVal val="#ppt_x"/>
                                          </p:val>
                                        </p:tav>
                                        <p:tav tm="100000">
                                          <p:val>
                                            <p:strVal val="#ppt_x"/>
                                          </p:val>
                                        </p:tav>
                                      </p:tavLst>
                                    </p:anim>
                                    <p:anim calcmode="lin" valueType="num">
                                      <p:cBhvr>
                                        <p:cTn id="167" dur="1000" fill="hold"/>
                                        <p:tgtEl>
                                          <p:spTgt spid="41"/>
                                        </p:tgtEl>
                                        <p:attrNameLst>
                                          <p:attrName>ppt_y</p:attrName>
                                        </p:attrNameLst>
                                      </p:cBhvr>
                                      <p:tavLst>
                                        <p:tav tm="0">
                                          <p:val>
                                            <p:strVal val="#ppt_y+.1"/>
                                          </p:val>
                                        </p:tav>
                                        <p:tav tm="100000">
                                          <p:val>
                                            <p:strVal val="#ppt_y"/>
                                          </p:val>
                                        </p:tav>
                                      </p:tavLst>
                                    </p:anim>
                                  </p:childTnLst>
                                </p:cTn>
                              </p:par>
                              <p:par>
                                <p:cTn id="168" presetID="42" presetClass="entr" presetSubtype="0" fill="hold" nodeType="withEffect">
                                  <p:stCondLst>
                                    <p:cond delay="0"/>
                                  </p:stCondLst>
                                  <p:childTnLst>
                                    <p:set>
                                      <p:cBhvr>
                                        <p:cTn id="169" dur="1" fill="hold">
                                          <p:stCondLst>
                                            <p:cond delay="0"/>
                                          </p:stCondLst>
                                        </p:cTn>
                                        <p:tgtEl>
                                          <p:spTgt spid="35"/>
                                        </p:tgtEl>
                                        <p:attrNameLst>
                                          <p:attrName>style.visibility</p:attrName>
                                        </p:attrNameLst>
                                      </p:cBhvr>
                                      <p:to>
                                        <p:strVal val="visible"/>
                                      </p:to>
                                    </p:set>
                                    <p:animEffect transition="in" filter="fade">
                                      <p:cBhvr>
                                        <p:cTn id="170" dur="1000"/>
                                        <p:tgtEl>
                                          <p:spTgt spid="35"/>
                                        </p:tgtEl>
                                      </p:cBhvr>
                                    </p:animEffect>
                                    <p:anim calcmode="lin" valueType="num">
                                      <p:cBhvr>
                                        <p:cTn id="171" dur="1000" fill="hold"/>
                                        <p:tgtEl>
                                          <p:spTgt spid="35"/>
                                        </p:tgtEl>
                                        <p:attrNameLst>
                                          <p:attrName>ppt_x</p:attrName>
                                        </p:attrNameLst>
                                      </p:cBhvr>
                                      <p:tavLst>
                                        <p:tav tm="0">
                                          <p:val>
                                            <p:strVal val="#ppt_x"/>
                                          </p:val>
                                        </p:tav>
                                        <p:tav tm="100000">
                                          <p:val>
                                            <p:strVal val="#ppt_x"/>
                                          </p:val>
                                        </p:tav>
                                      </p:tavLst>
                                    </p:anim>
                                    <p:anim calcmode="lin" valueType="num">
                                      <p:cBhvr>
                                        <p:cTn id="172" dur="1000" fill="hold"/>
                                        <p:tgtEl>
                                          <p:spTgt spid="35"/>
                                        </p:tgtEl>
                                        <p:attrNameLst>
                                          <p:attrName>ppt_y</p:attrName>
                                        </p:attrNameLst>
                                      </p:cBhvr>
                                      <p:tavLst>
                                        <p:tav tm="0">
                                          <p:val>
                                            <p:strVal val="#ppt_y+.1"/>
                                          </p:val>
                                        </p:tav>
                                        <p:tav tm="100000">
                                          <p:val>
                                            <p:strVal val="#ppt_y"/>
                                          </p:val>
                                        </p:tav>
                                      </p:tavLst>
                                    </p:anim>
                                  </p:childTnLst>
                                </p:cTn>
                              </p:par>
                              <p:par>
                                <p:cTn id="173" presetID="42" presetClass="entr" presetSubtype="0" fill="hold" nodeType="withEffect">
                                  <p:stCondLst>
                                    <p:cond delay="0"/>
                                  </p:stCondLst>
                                  <p:childTnLst>
                                    <p:set>
                                      <p:cBhvr>
                                        <p:cTn id="174" dur="1" fill="hold">
                                          <p:stCondLst>
                                            <p:cond delay="0"/>
                                          </p:stCondLst>
                                        </p:cTn>
                                        <p:tgtEl>
                                          <p:spTgt spid="38"/>
                                        </p:tgtEl>
                                        <p:attrNameLst>
                                          <p:attrName>style.visibility</p:attrName>
                                        </p:attrNameLst>
                                      </p:cBhvr>
                                      <p:to>
                                        <p:strVal val="visible"/>
                                      </p:to>
                                    </p:set>
                                    <p:animEffect transition="in" filter="fade">
                                      <p:cBhvr>
                                        <p:cTn id="175" dur="1000"/>
                                        <p:tgtEl>
                                          <p:spTgt spid="38"/>
                                        </p:tgtEl>
                                      </p:cBhvr>
                                    </p:animEffect>
                                    <p:anim calcmode="lin" valueType="num">
                                      <p:cBhvr>
                                        <p:cTn id="176" dur="1000" fill="hold"/>
                                        <p:tgtEl>
                                          <p:spTgt spid="38"/>
                                        </p:tgtEl>
                                        <p:attrNameLst>
                                          <p:attrName>ppt_x</p:attrName>
                                        </p:attrNameLst>
                                      </p:cBhvr>
                                      <p:tavLst>
                                        <p:tav tm="0">
                                          <p:val>
                                            <p:strVal val="#ppt_x"/>
                                          </p:val>
                                        </p:tav>
                                        <p:tav tm="100000">
                                          <p:val>
                                            <p:strVal val="#ppt_x"/>
                                          </p:val>
                                        </p:tav>
                                      </p:tavLst>
                                    </p:anim>
                                    <p:anim calcmode="lin" valueType="num">
                                      <p:cBhvr>
                                        <p:cTn id="177" dur="1000" fill="hold"/>
                                        <p:tgtEl>
                                          <p:spTgt spid="38"/>
                                        </p:tgtEl>
                                        <p:attrNameLst>
                                          <p:attrName>ppt_y</p:attrName>
                                        </p:attrNameLst>
                                      </p:cBhvr>
                                      <p:tavLst>
                                        <p:tav tm="0">
                                          <p:val>
                                            <p:strVal val="#ppt_y+.1"/>
                                          </p:val>
                                        </p:tav>
                                        <p:tav tm="100000">
                                          <p:val>
                                            <p:strVal val="#ppt_y"/>
                                          </p:val>
                                        </p:tav>
                                      </p:tavLst>
                                    </p:anim>
                                  </p:childTnLst>
                                </p:cTn>
                              </p:par>
                              <p:par>
                                <p:cTn id="178" presetID="42" presetClass="entr" presetSubtype="0" fill="hold" grpId="0" nodeType="withEffect">
                                  <p:stCondLst>
                                    <p:cond delay="0"/>
                                  </p:stCondLst>
                                  <p:childTnLst>
                                    <p:set>
                                      <p:cBhvr>
                                        <p:cTn id="179" dur="1" fill="hold">
                                          <p:stCondLst>
                                            <p:cond delay="0"/>
                                          </p:stCondLst>
                                        </p:cTn>
                                        <p:tgtEl>
                                          <p:spTgt spid="7"/>
                                        </p:tgtEl>
                                        <p:attrNameLst>
                                          <p:attrName>style.visibility</p:attrName>
                                        </p:attrNameLst>
                                      </p:cBhvr>
                                      <p:to>
                                        <p:strVal val="visible"/>
                                      </p:to>
                                    </p:set>
                                    <p:animEffect transition="in" filter="fade">
                                      <p:cBhvr>
                                        <p:cTn id="180" dur="1000"/>
                                        <p:tgtEl>
                                          <p:spTgt spid="7"/>
                                        </p:tgtEl>
                                      </p:cBhvr>
                                    </p:animEffect>
                                    <p:anim calcmode="lin" valueType="num">
                                      <p:cBhvr>
                                        <p:cTn id="181" dur="1000" fill="hold"/>
                                        <p:tgtEl>
                                          <p:spTgt spid="7"/>
                                        </p:tgtEl>
                                        <p:attrNameLst>
                                          <p:attrName>ppt_x</p:attrName>
                                        </p:attrNameLst>
                                      </p:cBhvr>
                                      <p:tavLst>
                                        <p:tav tm="0">
                                          <p:val>
                                            <p:strVal val="#ppt_x"/>
                                          </p:val>
                                        </p:tav>
                                        <p:tav tm="100000">
                                          <p:val>
                                            <p:strVal val="#ppt_x"/>
                                          </p:val>
                                        </p:tav>
                                      </p:tavLst>
                                    </p:anim>
                                    <p:anim calcmode="lin" valueType="num">
                                      <p:cBhvr>
                                        <p:cTn id="182" dur="1000" fill="hold"/>
                                        <p:tgtEl>
                                          <p:spTgt spid="7"/>
                                        </p:tgtEl>
                                        <p:attrNameLst>
                                          <p:attrName>ppt_y</p:attrName>
                                        </p:attrNameLst>
                                      </p:cBhvr>
                                      <p:tavLst>
                                        <p:tav tm="0">
                                          <p:val>
                                            <p:strVal val="#ppt_y+.1"/>
                                          </p:val>
                                        </p:tav>
                                        <p:tav tm="100000">
                                          <p:val>
                                            <p:strVal val="#ppt_y"/>
                                          </p:val>
                                        </p:tav>
                                      </p:tavLst>
                                    </p:anim>
                                  </p:childTnLst>
                                </p:cTn>
                              </p:par>
                              <p:par>
                                <p:cTn id="183" presetID="42" presetClass="entr" presetSubtype="0" fill="hold" nodeType="withEffect">
                                  <p:stCondLst>
                                    <p:cond delay="0"/>
                                  </p:stCondLst>
                                  <p:childTnLst>
                                    <p:set>
                                      <p:cBhvr>
                                        <p:cTn id="184" dur="1" fill="hold">
                                          <p:stCondLst>
                                            <p:cond delay="0"/>
                                          </p:stCondLst>
                                        </p:cTn>
                                        <p:tgtEl>
                                          <p:spTgt spid="32"/>
                                        </p:tgtEl>
                                        <p:attrNameLst>
                                          <p:attrName>style.visibility</p:attrName>
                                        </p:attrNameLst>
                                      </p:cBhvr>
                                      <p:to>
                                        <p:strVal val="visible"/>
                                      </p:to>
                                    </p:set>
                                    <p:animEffect transition="in" filter="fade">
                                      <p:cBhvr>
                                        <p:cTn id="185" dur="1000"/>
                                        <p:tgtEl>
                                          <p:spTgt spid="32"/>
                                        </p:tgtEl>
                                      </p:cBhvr>
                                    </p:animEffect>
                                    <p:anim calcmode="lin" valueType="num">
                                      <p:cBhvr>
                                        <p:cTn id="186" dur="1000" fill="hold"/>
                                        <p:tgtEl>
                                          <p:spTgt spid="32"/>
                                        </p:tgtEl>
                                        <p:attrNameLst>
                                          <p:attrName>ppt_x</p:attrName>
                                        </p:attrNameLst>
                                      </p:cBhvr>
                                      <p:tavLst>
                                        <p:tav tm="0">
                                          <p:val>
                                            <p:strVal val="#ppt_x"/>
                                          </p:val>
                                        </p:tav>
                                        <p:tav tm="100000">
                                          <p:val>
                                            <p:strVal val="#ppt_x"/>
                                          </p:val>
                                        </p:tav>
                                      </p:tavLst>
                                    </p:anim>
                                    <p:anim calcmode="lin" valueType="num">
                                      <p:cBhvr>
                                        <p:cTn id="187" dur="1000" fill="hold"/>
                                        <p:tgtEl>
                                          <p:spTgt spid="32"/>
                                        </p:tgtEl>
                                        <p:attrNameLst>
                                          <p:attrName>ppt_y</p:attrName>
                                        </p:attrNameLst>
                                      </p:cBhvr>
                                      <p:tavLst>
                                        <p:tav tm="0">
                                          <p:val>
                                            <p:strVal val="#ppt_y+.1"/>
                                          </p:val>
                                        </p:tav>
                                        <p:tav tm="100000">
                                          <p:val>
                                            <p:strVal val="#ppt_y"/>
                                          </p:val>
                                        </p:tav>
                                      </p:tavLst>
                                    </p:anim>
                                  </p:childTnLst>
                                </p:cTn>
                              </p:par>
                              <p:par>
                                <p:cTn id="188" presetID="42" presetClass="entr" presetSubtype="0" fill="hold" nodeType="withEffect">
                                  <p:stCondLst>
                                    <p:cond delay="0"/>
                                  </p:stCondLst>
                                  <p:childTnLst>
                                    <p:set>
                                      <p:cBhvr>
                                        <p:cTn id="189" dur="1" fill="hold">
                                          <p:stCondLst>
                                            <p:cond delay="0"/>
                                          </p:stCondLst>
                                        </p:cTn>
                                        <p:tgtEl>
                                          <p:spTgt spid="31"/>
                                        </p:tgtEl>
                                        <p:attrNameLst>
                                          <p:attrName>style.visibility</p:attrName>
                                        </p:attrNameLst>
                                      </p:cBhvr>
                                      <p:to>
                                        <p:strVal val="visible"/>
                                      </p:to>
                                    </p:set>
                                    <p:animEffect transition="in" filter="fade">
                                      <p:cBhvr>
                                        <p:cTn id="190" dur="1000"/>
                                        <p:tgtEl>
                                          <p:spTgt spid="31"/>
                                        </p:tgtEl>
                                      </p:cBhvr>
                                    </p:animEffect>
                                    <p:anim calcmode="lin" valueType="num">
                                      <p:cBhvr>
                                        <p:cTn id="191" dur="1000" fill="hold"/>
                                        <p:tgtEl>
                                          <p:spTgt spid="31"/>
                                        </p:tgtEl>
                                        <p:attrNameLst>
                                          <p:attrName>ppt_x</p:attrName>
                                        </p:attrNameLst>
                                      </p:cBhvr>
                                      <p:tavLst>
                                        <p:tav tm="0">
                                          <p:val>
                                            <p:strVal val="#ppt_x"/>
                                          </p:val>
                                        </p:tav>
                                        <p:tav tm="100000">
                                          <p:val>
                                            <p:strVal val="#ppt_x"/>
                                          </p:val>
                                        </p:tav>
                                      </p:tavLst>
                                    </p:anim>
                                    <p:anim calcmode="lin" valueType="num">
                                      <p:cBhvr>
                                        <p:cTn id="192" dur="1000" fill="hold"/>
                                        <p:tgtEl>
                                          <p:spTgt spid="31"/>
                                        </p:tgtEl>
                                        <p:attrNameLst>
                                          <p:attrName>ppt_y</p:attrName>
                                        </p:attrNameLst>
                                      </p:cBhvr>
                                      <p:tavLst>
                                        <p:tav tm="0">
                                          <p:val>
                                            <p:strVal val="#ppt_y+.1"/>
                                          </p:val>
                                        </p:tav>
                                        <p:tav tm="100000">
                                          <p:val>
                                            <p:strVal val="#ppt_y"/>
                                          </p:val>
                                        </p:tav>
                                      </p:tavLst>
                                    </p:anim>
                                  </p:childTnLst>
                                </p:cTn>
                              </p:par>
                              <p:par>
                                <p:cTn id="193" presetID="42" presetClass="entr" presetSubtype="0" fill="hold" nodeType="withEffect">
                                  <p:stCondLst>
                                    <p:cond delay="0"/>
                                  </p:stCondLst>
                                  <p:childTnLst>
                                    <p:set>
                                      <p:cBhvr>
                                        <p:cTn id="194" dur="1" fill="hold">
                                          <p:stCondLst>
                                            <p:cond delay="0"/>
                                          </p:stCondLst>
                                        </p:cTn>
                                        <p:tgtEl>
                                          <p:spTgt spid="34"/>
                                        </p:tgtEl>
                                        <p:attrNameLst>
                                          <p:attrName>style.visibility</p:attrName>
                                        </p:attrNameLst>
                                      </p:cBhvr>
                                      <p:to>
                                        <p:strVal val="visible"/>
                                      </p:to>
                                    </p:set>
                                    <p:animEffect transition="in" filter="fade">
                                      <p:cBhvr>
                                        <p:cTn id="195" dur="1000"/>
                                        <p:tgtEl>
                                          <p:spTgt spid="34"/>
                                        </p:tgtEl>
                                      </p:cBhvr>
                                    </p:animEffect>
                                    <p:anim calcmode="lin" valueType="num">
                                      <p:cBhvr>
                                        <p:cTn id="196" dur="1000" fill="hold"/>
                                        <p:tgtEl>
                                          <p:spTgt spid="34"/>
                                        </p:tgtEl>
                                        <p:attrNameLst>
                                          <p:attrName>ppt_x</p:attrName>
                                        </p:attrNameLst>
                                      </p:cBhvr>
                                      <p:tavLst>
                                        <p:tav tm="0">
                                          <p:val>
                                            <p:strVal val="#ppt_x"/>
                                          </p:val>
                                        </p:tav>
                                        <p:tav tm="100000">
                                          <p:val>
                                            <p:strVal val="#ppt_x"/>
                                          </p:val>
                                        </p:tav>
                                      </p:tavLst>
                                    </p:anim>
                                    <p:anim calcmode="lin" valueType="num">
                                      <p:cBhvr>
                                        <p:cTn id="197" dur="1000" fill="hold"/>
                                        <p:tgtEl>
                                          <p:spTgt spid="34"/>
                                        </p:tgtEl>
                                        <p:attrNameLst>
                                          <p:attrName>ppt_y</p:attrName>
                                        </p:attrNameLst>
                                      </p:cBhvr>
                                      <p:tavLst>
                                        <p:tav tm="0">
                                          <p:val>
                                            <p:strVal val="#ppt_y+.1"/>
                                          </p:val>
                                        </p:tav>
                                        <p:tav tm="100000">
                                          <p:val>
                                            <p:strVal val="#ppt_y"/>
                                          </p:val>
                                        </p:tav>
                                      </p:tavLst>
                                    </p:anim>
                                  </p:childTnLst>
                                </p:cTn>
                              </p:par>
                            </p:childTnLst>
                          </p:cTn>
                        </p:par>
                        <p:par>
                          <p:cTn id="198" fill="hold">
                            <p:stCondLst>
                              <p:cond delay="1000"/>
                            </p:stCondLst>
                            <p:childTnLst>
                              <p:par>
                                <p:cTn id="199" presetID="42" presetClass="entr" presetSubtype="0" fill="hold" nodeType="afterEffect">
                                  <p:stCondLst>
                                    <p:cond delay="0"/>
                                  </p:stCondLst>
                                  <p:childTnLst>
                                    <p:set>
                                      <p:cBhvr>
                                        <p:cTn id="200" dur="1" fill="hold">
                                          <p:stCondLst>
                                            <p:cond delay="0"/>
                                          </p:stCondLst>
                                        </p:cTn>
                                        <p:tgtEl>
                                          <p:spTgt spid="37"/>
                                        </p:tgtEl>
                                        <p:attrNameLst>
                                          <p:attrName>style.visibility</p:attrName>
                                        </p:attrNameLst>
                                      </p:cBhvr>
                                      <p:to>
                                        <p:strVal val="visible"/>
                                      </p:to>
                                    </p:set>
                                    <p:animEffect transition="in" filter="fade">
                                      <p:cBhvr>
                                        <p:cTn id="201" dur="1000"/>
                                        <p:tgtEl>
                                          <p:spTgt spid="37"/>
                                        </p:tgtEl>
                                      </p:cBhvr>
                                    </p:animEffect>
                                    <p:anim calcmode="lin" valueType="num">
                                      <p:cBhvr>
                                        <p:cTn id="202" dur="1000" fill="hold"/>
                                        <p:tgtEl>
                                          <p:spTgt spid="37"/>
                                        </p:tgtEl>
                                        <p:attrNameLst>
                                          <p:attrName>ppt_x</p:attrName>
                                        </p:attrNameLst>
                                      </p:cBhvr>
                                      <p:tavLst>
                                        <p:tav tm="0">
                                          <p:val>
                                            <p:strVal val="#ppt_x"/>
                                          </p:val>
                                        </p:tav>
                                        <p:tav tm="100000">
                                          <p:val>
                                            <p:strVal val="#ppt_x"/>
                                          </p:val>
                                        </p:tav>
                                      </p:tavLst>
                                    </p:anim>
                                    <p:anim calcmode="lin" valueType="num">
                                      <p:cBhvr>
                                        <p:cTn id="203" dur="1000" fill="hold"/>
                                        <p:tgtEl>
                                          <p:spTgt spid="37"/>
                                        </p:tgtEl>
                                        <p:attrNameLst>
                                          <p:attrName>ppt_y</p:attrName>
                                        </p:attrNameLst>
                                      </p:cBhvr>
                                      <p:tavLst>
                                        <p:tav tm="0">
                                          <p:val>
                                            <p:strVal val="#ppt_y+.1"/>
                                          </p:val>
                                        </p:tav>
                                        <p:tav tm="100000">
                                          <p:val>
                                            <p:strVal val="#ppt_y"/>
                                          </p:val>
                                        </p:tav>
                                      </p:tavLst>
                                    </p:anim>
                                  </p:childTnLst>
                                </p:cTn>
                              </p:par>
                              <p:par>
                                <p:cTn id="204" presetID="42" presetClass="entr" presetSubtype="0" fill="hold" grpId="0" nodeType="withEffect">
                                  <p:stCondLst>
                                    <p:cond delay="0"/>
                                  </p:stCondLst>
                                  <p:childTnLst>
                                    <p:set>
                                      <p:cBhvr>
                                        <p:cTn id="205" dur="1" fill="hold">
                                          <p:stCondLst>
                                            <p:cond delay="0"/>
                                          </p:stCondLst>
                                        </p:cTn>
                                        <p:tgtEl>
                                          <p:spTgt spid="10"/>
                                        </p:tgtEl>
                                        <p:attrNameLst>
                                          <p:attrName>style.visibility</p:attrName>
                                        </p:attrNameLst>
                                      </p:cBhvr>
                                      <p:to>
                                        <p:strVal val="visible"/>
                                      </p:to>
                                    </p:set>
                                    <p:animEffect transition="in" filter="fade">
                                      <p:cBhvr>
                                        <p:cTn id="206" dur="1000"/>
                                        <p:tgtEl>
                                          <p:spTgt spid="10"/>
                                        </p:tgtEl>
                                      </p:cBhvr>
                                    </p:animEffect>
                                    <p:anim calcmode="lin" valueType="num">
                                      <p:cBhvr>
                                        <p:cTn id="207" dur="1000" fill="hold"/>
                                        <p:tgtEl>
                                          <p:spTgt spid="10"/>
                                        </p:tgtEl>
                                        <p:attrNameLst>
                                          <p:attrName>ppt_x</p:attrName>
                                        </p:attrNameLst>
                                      </p:cBhvr>
                                      <p:tavLst>
                                        <p:tav tm="0">
                                          <p:val>
                                            <p:strVal val="#ppt_x"/>
                                          </p:val>
                                        </p:tav>
                                        <p:tav tm="100000">
                                          <p:val>
                                            <p:strVal val="#ppt_x"/>
                                          </p:val>
                                        </p:tav>
                                      </p:tavLst>
                                    </p:anim>
                                    <p:anim calcmode="lin" valueType="num">
                                      <p:cBhvr>
                                        <p:cTn id="208" dur="1000" fill="hold"/>
                                        <p:tgtEl>
                                          <p:spTgt spid="10"/>
                                        </p:tgtEl>
                                        <p:attrNameLst>
                                          <p:attrName>ppt_y</p:attrName>
                                        </p:attrNameLst>
                                      </p:cBhvr>
                                      <p:tavLst>
                                        <p:tav tm="0">
                                          <p:val>
                                            <p:strVal val="#ppt_y+.1"/>
                                          </p:val>
                                        </p:tav>
                                        <p:tav tm="100000">
                                          <p:val>
                                            <p:strVal val="#ppt_y"/>
                                          </p:val>
                                        </p:tav>
                                      </p:tavLst>
                                    </p:anim>
                                  </p:childTnLst>
                                </p:cTn>
                              </p:par>
                              <p:par>
                                <p:cTn id="209" presetID="42" presetClass="entr" presetSubtype="0" fill="hold" nodeType="withEffect">
                                  <p:stCondLst>
                                    <p:cond delay="0"/>
                                  </p:stCondLst>
                                  <p:childTnLst>
                                    <p:set>
                                      <p:cBhvr>
                                        <p:cTn id="210" dur="1" fill="hold">
                                          <p:stCondLst>
                                            <p:cond delay="0"/>
                                          </p:stCondLst>
                                        </p:cTn>
                                        <p:tgtEl>
                                          <p:spTgt spid="39"/>
                                        </p:tgtEl>
                                        <p:attrNameLst>
                                          <p:attrName>style.visibility</p:attrName>
                                        </p:attrNameLst>
                                      </p:cBhvr>
                                      <p:to>
                                        <p:strVal val="visible"/>
                                      </p:to>
                                    </p:set>
                                    <p:animEffect transition="in" filter="fade">
                                      <p:cBhvr>
                                        <p:cTn id="211" dur="1000"/>
                                        <p:tgtEl>
                                          <p:spTgt spid="39"/>
                                        </p:tgtEl>
                                      </p:cBhvr>
                                    </p:animEffect>
                                    <p:anim calcmode="lin" valueType="num">
                                      <p:cBhvr>
                                        <p:cTn id="212" dur="1000" fill="hold"/>
                                        <p:tgtEl>
                                          <p:spTgt spid="39"/>
                                        </p:tgtEl>
                                        <p:attrNameLst>
                                          <p:attrName>ppt_x</p:attrName>
                                        </p:attrNameLst>
                                      </p:cBhvr>
                                      <p:tavLst>
                                        <p:tav tm="0">
                                          <p:val>
                                            <p:strVal val="#ppt_x"/>
                                          </p:val>
                                        </p:tav>
                                        <p:tav tm="100000">
                                          <p:val>
                                            <p:strVal val="#ppt_x"/>
                                          </p:val>
                                        </p:tav>
                                      </p:tavLst>
                                    </p:anim>
                                    <p:anim calcmode="lin" valueType="num">
                                      <p:cBhvr>
                                        <p:cTn id="213" dur="1000" fill="hold"/>
                                        <p:tgtEl>
                                          <p:spTgt spid="39"/>
                                        </p:tgtEl>
                                        <p:attrNameLst>
                                          <p:attrName>ppt_y</p:attrName>
                                        </p:attrNameLst>
                                      </p:cBhvr>
                                      <p:tavLst>
                                        <p:tav tm="0">
                                          <p:val>
                                            <p:strVal val="#ppt_y+.1"/>
                                          </p:val>
                                        </p:tav>
                                        <p:tav tm="100000">
                                          <p:val>
                                            <p:strVal val="#ppt_y"/>
                                          </p:val>
                                        </p:tav>
                                      </p:tavLst>
                                    </p:anim>
                                  </p:childTnLst>
                                </p:cTn>
                              </p:par>
                              <p:par>
                                <p:cTn id="214" presetID="42" presetClass="entr" presetSubtype="0" fill="hold" nodeType="withEffect">
                                  <p:stCondLst>
                                    <p:cond delay="0"/>
                                  </p:stCondLst>
                                  <p:childTnLst>
                                    <p:set>
                                      <p:cBhvr>
                                        <p:cTn id="215" dur="1" fill="hold">
                                          <p:stCondLst>
                                            <p:cond delay="0"/>
                                          </p:stCondLst>
                                        </p:cTn>
                                        <p:tgtEl>
                                          <p:spTgt spid="40"/>
                                        </p:tgtEl>
                                        <p:attrNameLst>
                                          <p:attrName>style.visibility</p:attrName>
                                        </p:attrNameLst>
                                      </p:cBhvr>
                                      <p:to>
                                        <p:strVal val="visible"/>
                                      </p:to>
                                    </p:set>
                                    <p:animEffect transition="in" filter="fade">
                                      <p:cBhvr>
                                        <p:cTn id="216" dur="1000"/>
                                        <p:tgtEl>
                                          <p:spTgt spid="40"/>
                                        </p:tgtEl>
                                      </p:cBhvr>
                                    </p:animEffect>
                                    <p:anim calcmode="lin" valueType="num">
                                      <p:cBhvr>
                                        <p:cTn id="217" dur="1000" fill="hold"/>
                                        <p:tgtEl>
                                          <p:spTgt spid="40"/>
                                        </p:tgtEl>
                                        <p:attrNameLst>
                                          <p:attrName>ppt_x</p:attrName>
                                        </p:attrNameLst>
                                      </p:cBhvr>
                                      <p:tavLst>
                                        <p:tav tm="0">
                                          <p:val>
                                            <p:strVal val="#ppt_x"/>
                                          </p:val>
                                        </p:tav>
                                        <p:tav tm="100000">
                                          <p:val>
                                            <p:strVal val="#ppt_x"/>
                                          </p:val>
                                        </p:tav>
                                      </p:tavLst>
                                    </p:anim>
                                    <p:anim calcmode="lin" valueType="num">
                                      <p:cBhvr>
                                        <p:cTn id="218"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5" grpId="0" animBg="1"/>
      <p:bldP spid="41" grpId="0" animBg="1"/>
      <p:bldP spid="45" grpId="0"/>
      <p:bldP spid="50"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6">
            <a:extLst>
              <a:ext uri="{FF2B5EF4-FFF2-40B4-BE49-F238E27FC236}">
                <a16:creationId xmlns:a16="http://schemas.microsoft.com/office/drawing/2014/main" xmlns="" id="{EE2DA5C4-DB4D-49D3-89F6-5402ABF333FF}"/>
              </a:ext>
            </a:extLst>
          </p:cNvPr>
          <p:cNvSpPr>
            <a:spLocks noGrp="1"/>
          </p:cNvSpPr>
          <p:nvPr>
            <p:ph type="title"/>
          </p:nvPr>
        </p:nvSpPr>
        <p:spPr>
          <a:xfrm>
            <a:off x="815413" y="164637"/>
            <a:ext cx="10515600" cy="1325563"/>
          </a:xfrm>
        </p:spPr>
        <p:txBody>
          <a:bodyPr vert="horz" lIns="121904" tIns="60958" rIns="121904" bIns="60958" rtlCol="0" anchor="ctr">
            <a:noAutofit/>
          </a:bodyPr>
          <a:lstStyle/>
          <a:p>
            <a:pPr fontAlgn="base">
              <a:spcBef>
                <a:spcPts val="1000"/>
              </a:spcBef>
              <a:spcAft>
                <a:spcPct val="0"/>
              </a:spcAft>
              <a:buFont typeface="Arial" panose="020B0604020202020204" pitchFamily="34" charset="0"/>
            </a:pPr>
            <a:r>
              <a:rPr lang="en-GB" altLang="de-DE" sz="4300" cap="small" dirty="0">
                <a:solidFill>
                  <a:srgbClr val="E95B2B"/>
                </a:solidFill>
                <a:latin typeface="+mn-lt"/>
                <a:ea typeface="+mn-ea"/>
                <a:cs typeface="+mn-cs"/>
              </a:rPr>
              <a:t>MASAI Mobility Community | Portal &amp; Tools</a:t>
            </a:r>
          </a:p>
        </p:txBody>
      </p:sp>
      <p:sp>
        <p:nvSpPr>
          <p:cNvPr id="23555" name="Content Placeholder 1">
            <a:extLst>
              <a:ext uri="{FF2B5EF4-FFF2-40B4-BE49-F238E27FC236}">
                <a16:creationId xmlns:a16="http://schemas.microsoft.com/office/drawing/2014/main" xmlns="" id="{E9358A9C-47E2-4614-B177-91E66892591A}"/>
              </a:ext>
            </a:extLst>
          </p:cNvPr>
          <p:cNvSpPr>
            <a:spLocks noGrp="1" noChangeArrowheads="1"/>
          </p:cNvSpPr>
          <p:nvPr>
            <p:ph idx="1"/>
          </p:nvPr>
        </p:nvSpPr>
        <p:spPr/>
        <p:txBody>
          <a:bodyPr>
            <a:normAutofit lnSpcReduction="10000"/>
          </a:bodyPr>
          <a:lstStyle/>
          <a:p>
            <a:pPr eaLnBrk="1" hangingPunct="1"/>
            <a:r>
              <a:rPr lang="en-GB" altLang="de-DE" sz="2700" u="sng" dirty="0">
                <a:solidFill>
                  <a:srgbClr val="FF0000"/>
                </a:solidFill>
                <a:latin typeface="Calibri" panose="020F0502020204030204" pitchFamily="34" charset="0"/>
              </a:rPr>
              <a:t>Portal for</a:t>
            </a:r>
            <a:r>
              <a:rPr lang="en-GB" altLang="de-DE" sz="2700" dirty="0">
                <a:latin typeface="Calibri" panose="020F0502020204030204" pitchFamily="34" charset="0"/>
              </a:rPr>
              <a:t>:</a:t>
            </a:r>
          </a:p>
          <a:p>
            <a:pPr lvl="1" eaLnBrk="1" hangingPunct="1"/>
            <a:r>
              <a:rPr lang="en-GB" altLang="de-DE" sz="2100" dirty="0">
                <a:latin typeface="Calibri" panose="020F0502020204030204" pitchFamily="34" charset="0"/>
              </a:rPr>
              <a:t>Service Providers</a:t>
            </a:r>
          </a:p>
          <a:p>
            <a:pPr lvl="1" eaLnBrk="1" hangingPunct="1"/>
            <a:r>
              <a:rPr lang="en-GB" altLang="de-DE" sz="2100" dirty="0">
                <a:latin typeface="Calibri" panose="020F0502020204030204" pitchFamily="34" charset="0"/>
              </a:rPr>
              <a:t>Concierges</a:t>
            </a:r>
          </a:p>
          <a:p>
            <a:pPr lvl="1" eaLnBrk="1" hangingPunct="1"/>
            <a:endParaRPr lang="en-GB" altLang="de-DE" sz="2100" dirty="0">
              <a:latin typeface="Calibri" panose="020F0502020204030204" pitchFamily="34" charset="0"/>
            </a:endParaRPr>
          </a:p>
          <a:p>
            <a:pPr eaLnBrk="1" hangingPunct="1"/>
            <a:r>
              <a:rPr lang="en-GB" altLang="de-DE" sz="2700" dirty="0">
                <a:latin typeface="Calibri" panose="020F0502020204030204" pitchFamily="34" charset="0"/>
              </a:rPr>
              <a:t>Tech Playground</a:t>
            </a:r>
          </a:p>
          <a:p>
            <a:pPr lvl="1" eaLnBrk="1" hangingPunct="1"/>
            <a:r>
              <a:rPr lang="en-GB" altLang="de-DE" sz="2100" dirty="0">
                <a:latin typeface="Calibri" panose="020F0502020204030204" pitchFamily="34" charset="0"/>
              </a:rPr>
              <a:t>White-book</a:t>
            </a:r>
          </a:p>
          <a:p>
            <a:pPr lvl="1" eaLnBrk="1" hangingPunct="1"/>
            <a:r>
              <a:rPr lang="en-GB" altLang="de-DE" sz="2100" dirty="0">
                <a:latin typeface="Calibri" panose="020F0502020204030204" pitchFamily="34" charset="0"/>
              </a:rPr>
              <a:t>Tutorials</a:t>
            </a:r>
          </a:p>
          <a:p>
            <a:pPr lvl="1" eaLnBrk="1" hangingPunct="1"/>
            <a:r>
              <a:rPr lang="en-GB" altLang="de-DE" sz="2100" dirty="0">
                <a:latin typeface="Calibri" panose="020F0502020204030204" pitchFamily="34" charset="0"/>
              </a:rPr>
              <a:t>Specifications</a:t>
            </a:r>
          </a:p>
          <a:p>
            <a:pPr lvl="1" eaLnBrk="1" hangingPunct="1"/>
            <a:r>
              <a:rPr lang="en-GB" altLang="de-DE" sz="2700" u="sng" dirty="0">
                <a:solidFill>
                  <a:srgbClr val="FF0000"/>
                </a:solidFill>
                <a:latin typeface="Calibri" panose="020F0502020204030204" pitchFamily="34" charset="0"/>
              </a:rPr>
              <a:t>Components &amp; Tools </a:t>
            </a:r>
            <a:r>
              <a:rPr lang="en-GB" altLang="de-DE" sz="2700" dirty="0">
                <a:solidFill>
                  <a:srgbClr val="FF0000"/>
                </a:solidFill>
                <a:latin typeface="Calibri" panose="020F0502020204030204" pitchFamily="34" charset="0"/>
              </a:rPr>
              <a:t/>
            </a:r>
            <a:br>
              <a:rPr lang="en-GB" altLang="de-DE" sz="2700" dirty="0">
                <a:solidFill>
                  <a:srgbClr val="FF0000"/>
                </a:solidFill>
                <a:latin typeface="Calibri" panose="020F0502020204030204" pitchFamily="34" charset="0"/>
              </a:rPr>
            </a:br>
            <a:r>
              <a:rPr lang="en-GB" altLang="de-DE" sz="2100" dirty="0">
                <a:solidFill>
                  <a:srgbClr val="FF0000"/>
                </a:solidFill>
                <a:latin typeface="Calibri" panose="020F0502020204030204" pitchFamily="34" charset="0"/>
              </a:rPr>
              <a:t>(Open Source / </a:t>
            </a:r>
            <a:r>
              <a:rPr lang="en-GB" altLang="de-DE" sz="2100" dirty="0" err="1">
                <a:solidFill>
                  <a:srgbClr val="FF0000"/>
                </a:solidFill>
                <a:latin typeface="Calibri" panose="020F0502020204030204" pitchFamily="34" charset="0"/>
              </a:rPr>
              <a:t>Github</a:t>
            </a:r>
            <a:r>
              <a:rPr lang="en-GB" altLang="de-DE" sz="2100" dirty="0">
                <a:solidFill>
                  <a:srgbClr val="FF0000"/>
                </a:solidFill>
                <a:latin typeface="Calibri" panose="020F0502020204030204" pitchFamily="34" charset="0"/>
              </a:rPr>
              <a:t>) </a:t>
            </a:r>
            <a:endParaRPr lang="en-GB" altLang="de-DE" sz="2700" dirty="0">
              <a:solidFill>
                <a:srgbClr val="FF0000"/>
              </a:solidFill>
              <a:latin typeface="Calibri" panose="020F0502020204030204" pitchFamily="34" charset="0"/>
            </a:endParaRPr>
          </a:p>
          <a:p>
            <a:pPr lvl="1" eaLnBrk="1" hangingPunct="1"/>
            <a:r>
              <a:rPr lang="en-GB" altLang="de-DE" sz="2100" dirty="0">
                <a:latin typeface="Calibri" panose="020F0502020204030204" pitchFamily="34" charset="0"/>
              </a:rPr>
              <a:t>Community</a:t>
            </a:r>
          </a:p>
          <a:p>
            <a:pPr lvl="1" eaLnBrk="1" hangingPunct="1"/>
            <a:r>
              <a:rPr lang="en-GB" altLang="de-DE" sz="2100" dirty="0">
                <a:latin typeface="Calibri" panose="020F0502020204030204" pitchFamily="34" charset="0"/>
              </a:rPr>
              <a:t>Proofs of Concept</a:t>
            </a:r>
            <a:endParaRPr lang="en-GB" altLang="de-DE" sz="1600" dirty="0">
              <a:latin typeface="Calibri" panose="020F0502020204030204" pitchFamily="34" charset="0"/>
            </a:endParaRPr>
          </a:p>
        </p:txBody>
      </p:sp>
      <p:sp>
        <p:nvSpPr>
          <p:cNvPr id="10" name="Rounded Rectangle 9">
            <a:extLst>
              <a:ext uri="{FF2B5EF4-FFF2-40B4-BE49-F238E27FC236}">
                <a16:creationId xmlns:a16="http://schemas.microsoft.com/office/drawing/2014/main" xmlns="" id="{589B12BC-014B-4D5F-9FB5-C32916CD04A7}"/>
              </a:ext>
            </a:extLst>
          </p:cNvPr>
          <p:cNvSpPr/>
          <p:nvPr/>
        </p:nvSpPr>
        <p:spPr bwMode="auto">
          <a:xfrm>
            <a:off x="4095994" y="1825626"/>
            <a:ext cx="1200151" cy="647700"/>
          </a:xfrm>
          <a:prstGeom prst="roundRect">
            <a:avLst/>
          </a:prstGeom>
          <a:solidFill>
            <a:srgbClr val="FFC000"/>
          </a:solidFill>
          <a:ln>
            <a:noFill/>
          </a:ln>
          <a:effectLst/>
          <a:extLst/>
        </p:spPr>
        <p:txBody>
          <a:bodyPr wrap="none" lIns="0" tIns="0" rIns="0" bIns="0" anchor="ctr">
            <a:normAutofit/>
          </a:bodyPr>
          <a:lstStyle/>
          <a:p>
            <a:pPr algn="ctr" defTabSz="1219170" eaLnBrk="0" fontAlgn="base" hangingPunct="0">
              <a:spcBef>
                <a:spcPct val="0"/>
              </a:spcBef>
              <a:spcAft>
                <a:spcPct val="0"/>
              </a:spcAft>
              <a:defRPr/>
            </a:pPr>
            <a:r>
              <a:rPr lang="en-GB" sz="1900" b="1" dirty="0">
                <a:solidFill>
                  <a:srgbClr val="C00000"/>
                </a:solidFill>
                <a:latin typeface="Calibri" panose="020F0502020204030204" pitchFamily="34" charset="0"/>
                <a:ea typeface="ＭＳ Ｐゴシック" panose="020B0600070205080204" pitchFamily="34" charset="-128"/>
              </a:rPr>
              <a:t>Model</a:t>
            </a:r>
          </a:p>
        </p:txBody>
      </p:sp>
      <p:sp>
        <p:nvSpPr>
          <p:cNvPr id="16" name="Rounded Rectangle 15">
            <a:extLst>
              <a:ext uri="{FF2B5EF4-FFF2-40B4-BE49-F238E27FC236}">
                <a16:creationId xmlns:a16="http://schemas.microsoft.com/office/drawing/2014/main" xmlns="" id="{55A2F2EA-88CD-4004-8B96-8AB24E970EF4}"/>
              </a:ext>
            </a:extLst>
          </p:cNvPr>
          <p:cNvSpPr/>
          <p:nvPr/>
        </p:nvSpPr>
        <p:spPr bwMode="auto">
          <a:xfrm>
            <a:off x="6195727" y="3358238"/>
            <a:ext cx="1200151" cy="647700"/>
          </a:xfrm>
          <a:prstGeom prst="roundRect">
            <a:avLst/>
          </a:prstGeom>
          <a:solidFill>
            <a:srgbClr val="FF0000"/>
          </a:solidFill>
          <a:ln>
            <a:noFill/>
          </a:ln>
          <a:effectLst/>
          <a:extLst/>
        </p:spPr>
        <p:txBody>
          <a:bodyPr wrap="none" lIns="0" tIns="0" rIns="0" bIns="0" anchor="ctr">
            <a:normAutofit/>
          </a:bodyPr>
          <a:lstStyle/>
          <a:p>
            <a:pPr algn="ctr" defTabSz="1219170" eaLnBrk="0" fontAlgn="base" hangingPunct="0">
              <a:spcBef>
                <a:spcPct val="0"/>
              </a:spcBef>
              <a:spcAft>
                <a:spcPct val="0"/>
              </a:spcAft>
              <a:defRPr/>
            </a:pPr>
            <a:r>
              <a:rPr lang="en-GB" sz="1900" b="1" dirty="0">
                <a:solidFill>
                  <a:srgbClr val="FFFFFF"/>
                </a:solidFill>
                <a:latin typeface="Calibri" panose="020F0502020204030204" pitchFamily="34" charset="0"/>
                <a:ea typeface="ＭＳ Ｐゴシック" panose="020B0600070205080204" pitchFamily="34" charset="-128"/>
              </a:rPr>
              <a:t>Discover</a:t>
            </a:r>
          </a:p>
        </p:txBody>
      </p:sp>
      <p:sp>
        <p:nvSpPr>
          <p:cNvPr id="17" name="Rounded Rectangle 16">
            <a:extLst>
              <a:ext uri="{FF2B5EF4-FFF2-40B4-BE49-F238E27FC236}">
                <a16:creationId xmlns:a16="http://schemas.microsoft.com/office/drawing/2014/main" xmlns="" id="{66B9CCDC-0D98-4EF1-8ACE-A135D595B945}"/>
              </a:ext>
            </a:extLst>
          </p:cNvPr>
          <p:cNvSpPr/>
          <p:nvPr/>
        </p:nvSpPr>
        <p:spPr bwMode="auto">
          <a:xfrm>
            <a:off x="5895161" y="2335791"/>
            <a:ext cx="1200151" cy="649816"/>
          </a:xfrm>
          <a:prstGeom prst="roundRect">
            <a:avLst/>
          </a:prstGeom>
          <a:solidFill>
            <a:srgbClr val="FF0000"/>
          </a:solidFill>
          <a:ln>
            <a:noFill/>
          </a:ln>
          <a:effectLst/>
          <a:extLst/>
        </p:spPr>
        <p:txBody>
          <a:bodyPr wrap="none" lIns="0" tIns="0" rIns="0" bIns="0" anchor="ctr">
            <a:normAutofit/>
          </a:bodyPr>
          <a:lstStyle/>
          <a:p>
            <a:pPr algn="ctr" defTabSz="1219170" eaLnBrk="0" fontAlgn="base" hangingPunct="0">
              <a:spcBef>
                <a:spcPct val="0"/>
              </a:spcBef>
              <a:spcAft>
                <a:spcPct val="0"/>
              </a:spcAft>
              <a:defRPr/>
            </a:pPr>
            <a:r>
              <a:rPr lang="en-GB" sz="1900" b="1" dirty="0">
                <a:solidFill>
                  <a:srgbClr val="FFFFFF"/>
                </a:solidFill>
                <a:latin typeface="Calibri" panose="020F0502020204030204" pitchFamily="34" charset="0"/>
                <a:ea typeface="ＭＳ Ｐゴシック" panose="020B0600070205080204" pitchFamily="34" charset="-128"/>
              </a:rPr>
              <a:t>Publish</a:t>
            </a:r>
          </a:p>
        </p:txBody>
      </p:sp>
      <p:sp>
        <p:nvSpPr>
          <p:cNvPr id="18" name="Rounded Rectangle 17">
            <a:extLst>
              <a:ext uri="{FF2B5EF4-FFF2-40B4-BE49-F238E27FC236}">
                <a16:creationId xmlns:a16="http://schemas.microsoft.com/office/drawing/2014/main" xmlns="" id="{9A2C448E-694E-4921-A285-06C981FCA1C0}"/>
              </a:ext>
            </a:extLst>
          </p:cNvPr>
          <p:cNvSpPr/>
          <p:nvPr/>
        </p:nvSpPr>
        <p:spPr bwMode="auto">
          <a:xfrm>
            <a:off x="6496294" y="4378569"/>
            <a:ext cx="1200151" cy="647700"/>
          </a:xfrm>
          <a:prstGeom prst="roundRect">
            <a:avLst/>
          </a:prstGeom>
          <a:solidFill>
            <a:srgbClr val="FF0000"/>
          </a:solidFill>
          <a:ln>
            <a:noFill/>
          </a:ln>
          <a:effectLst/>
          <a:extLst/>
        </p:spPr>
        <p:txBody>
          <a:bodyPr wrap="none" lIns="0" tIns="0" rIns="0" bIns="0" anchor="ctr">
            <a:normAutofit/>
          </a:bodyPr>
          <a:lstStyle/>
          <a:p>
            <a:pPr algn="ctr" defTabSz="1219170" eaLnBrk="0" fontAlgn="base" hangingPunct="0">
              <a:spcBef>
                <a:spcPct val="0"/>
              </a:spcBef>
              <a:spcAft>
                <a:spcPct val="0"/>
              </a:spcAft>
              <a:defRPr/>
            </a:pPr>
            <a:r>
              <a:rPr lang="en-GB" sz="1900" b="1" dirty="0">
                <a:solidFill>
                  <a:srgbClr val="FFFFFF"/>
                </a:solidFill>
                <a:latin typeface="Calibri" panose="020F0502020204030204" pitchFamily="34" charset="0"/>
                <a:ea typeface="ＭＳ Ｐゴシック" panose="020B0600070205080204" pitchFamily="34" charset="-128"/>
              </a:rPr>
              <a:t>APIs</a:t>
            </a:r>
          </a:p>
        </p:txBody>
      </p:sp>
      <p:sp>
        <p:nvSpPr>
          <p:cNvPr id="19" name="Rounded Rectangle 18">
            <a:extLst>
              <a:ext uri="{FF2B5EF4-FFF2-40B4-BE49-F238E27FC236}">
                <a16:creationId xmlns:a16="http://schemas.microsoft.com/office/drawing/2014/main" xmlns="" id="{124FF6EB-D368-4402-B714-FC600CA4DF3B}"/>
              </a:ext>
            </a:extLst>
          </p:cNvPr>
          <p:cNvSpPr/>
          <p:nvPr/>
        </p:nvSpPr>
        <p:spPr bwMode="auto">
          <a:xfrm>
            <a:off x="6796861" y="5398899"/>
            <a:ext cx="1200151" cy="647700"/>
          </a:xfrm>
          <a:prstGeom prst="roundRect">
            <a:avLst/>
          </a:prstGeom>
          <a:solidFill>
            <a:srgbClr val="FF0000"/>
          </a:solidFill>
          <a:ln>
            <a:noFill/>
          </a:ln>
          <a:effectLst/>
          <a:extLst/>
        </p:spPr>
        <p:txBody>
          <a:bodyPr wrap="none" lIns="0" tIns="0" rIns="0" bIns="0" anchor="ctr"/>
          <a:lstStyle/>
          <a:p>
            <a:pPr algn="ctr" defTabSz="1219170" eaLnBrk="0" fontAlgn="base" hangingPunct="0">
              <a:spcBef>
                <a:spcPct val="0"/>
              </a:spcBef>
              <a:spcAft>
                <a:spcPct val="0"/>
              </a:spcAft>
              <a:defRPr/>
            </a:pPr>
            <a:r>
              <a:rPr lang="en-GB" sz="1900" b="1" dirty="0">
                <a:solidFill>
                  <a:srgbClr val="FFFFFF"/>
                </a:solidFill>
                <a:latin typeface="Calibri" panose="020F0502020204030204" pitchFamily="34" charset="0"/>
                <a:ea typeface="ＭＳ Ｐゴシック" panose="020B0600070205080204" pitchFamily="34" charset="-128"/>
              </a:rPr>
              <a:t>Concierge</a:t>
            </a:r>
          </a:p>
          <a:p>
            <a:pPr algn="ctr" defTabSz="1219170" eaLnBrk="0" fontAlgn="base" hangingPunct="0">
              <a:spcBef>
                <a:spcPct val="0"/>
              </a:spcBef>
              <a:spcAft>
                <a:spcPct val="0"/>
              </a:spcAft>
              <a:defRPr/>
            </a:pPr>
            <a:r>
              <a:rPr lang="en-GB" sz="1900" b="1" dirty="0">
                <a:solidFill>
                  <a:srgbClr val="FFFFFF"/>
                </a:solidFill>
                <a:latin typeface="Calibri" panose="020F0502020204030204" pitchFamily="34" charset="0"/>
                <a:ea typeface="ＭＳ Ｐゴシック" panose="020B0600070205080204" pitchFamily="34" charset="-128"/>
              </a:rPr>
              <a:t>Chat APP</a:t>
            </a:r>
          </a:p>
        </p:txBody>
      </p:sp>
      <p:sp>
        <p:nvSpPr>
          <p:cNvPr id="20" name="Rounded Rectangle 19">
            <a:extLst>
              <a:ext uri="{FF2B5EF4-FFF2-40B4-BE49-F238E27FC236}">
                <a16:creationId xmlns:a16="http://schemas.microsoft.com/office/drawing/2014/main" xmlns="" id="{A27E552E-176C-4E35-8C69-33EDC83C48B9}"/>
              </a:ext>
            </a:extLst>
          </p:cNvPr>
          <p:cNvSpPr/>
          <p:nvPr/>
        </p:nvSpPr>
        <p:spPr bwMode="auto">
          <a:xfrm>
            <a:off x="4995578" y="4888734"/>
            <a:ext cx="1200149" cy="647700"/>
          </a:xfrm>
          <a:prstGeom prst="roundRect">
            <a:avLst/>
          </a:prstGeom>
          <a:solidFill>
            <a:srgbClr val="FF0000"/>
          </a:solidFill>
          <a:ln>
            <a:noFill/>
          </a:ln>
          <a:effectLst/>
          <a:extLst/>
        </p:spPr>
        <p:txBody>
          <a:bodyPr wrap="none" lIns="0" tIns="0" rIns="0" bIns="0" anchor="ctr"/>
          <a:lstStyle/>
          <a:p>
            <a:pPr algn="ctr" defTabSz="1219170" eaLnBrk="0" fontAlgn="base" hangingPunct="0">
              <a:spcBef>
                <a:spcPct val="0"/>
              </a:spcBef>
              <a:spcAft>
                <a:spcPct val="0"/>
              </a:spcAft>
              <a:defRPr/>
            </a:pPr>
            <a:r>
              <a:rPr lang="en-GB" sz="1900" b="1" dirty="0">
                <a:solidFill>
                  <a:srgbClr val="FFFFFF"/>
                </a:solidFill>
                <a:latin typeface="Calibri" panose="020F0502020204030204" pitchFamily="34" charset="0"/>
                <a:ea typeface="ＭＳ Ｐゴシック" panose="020B0600070205080204" pitchFamily="34" charset="-128"/>
              </a:rPr>
              <a:t>Chat</a:t>
            </a:r>
            <a:br>
              <a:rPr lang="en-GB" sz="1900" b="1" dirty="0">
                <a:solidFill>
                  <a:srgbClr val="FFFFFF"/>
                </a:solidFill>
                <a:latin typeface="Calibri" panose="020F0502020204030204" pitchFamily="34" charset="0"/>
                <a:ea typeface="ＭＳ Ｐゴシック" panose="020B0600070205080204" pitchFamily="34" charset="-128"/>
              </a:rPr>
            </a:br>
            <a:r>
              <a:rPr lang="en-GB" sz="1900" b="1" dirty="0">
                <a:solidFill>
                  <a:srgbClr val="FFFFFF"/>
                </a:solidFill>
                <a:latin typeface="Calibri" panose="020F0502020204030204" pitchFamily="34" charset="0"/>
                <a:ea typeface="ＭＳ Ｐゴシック" panose="020B0600070205080204" pitchFamily="34" charset="-128"/>
              </a:rPr>
              <a:t>“Cards”</a:t>
            </a:r>
          </a:p>
        </p:txBody>
      </p:sp>
      <p:sp>
        <p:nvSpPr>
          <p:cNvPr id="21" name="Rounded Rectangle 20">
            <a:extLst>
              <a:ext uri="{FF2B5EF4-FFF2-40B4-BE49-F238E27FC236}">
                <a16:creationId xmlns:a16="http://schemas.microsoft.com/office/drawing/2014/main" xmlns="" id="{C98D0BF8-8724-443B-9729-B550E5668FF1}"/>
              </a:ext>
            </a:extLst>
          </p:cNvPr>
          <p:cNvSpPr/>
          <p:nvPr/>
        </p:nvSpPr>
        <p:spPr bwMode="auto">
          <a:xfrm>
            <a:off x="4396561" y="2848073"/>
            <a:ext cx="1200151" cy="647700"/>
          </a:xfrm>
          <a:prstGeom prst="roundRect">
            <a:avLst/>
          </a:prstGeom>
          <a:solidFill>
            <a:srgbClr val="FF0000"/>
          </a:solidFill>
          <a:ln>
            <a:noFill/>
          </a:ln>
          <a:effectLst/>
          <a:extLst/>
        </p:spPr>
        <p:txBody>
          <a:bodyPr wrap="none" lIns="0" tIns="0" rIns="0" bIns="0" anchor="ctr"/>
          <a:lstStyle/>
          <a:p>
            <a:pPr algn="ctr" defTabSz="1219170" eaLnBrk="0" fontAlgn="base" hangingPunct="0">
              <a:spcBef>
                <a:spcPct val="0"/>
              </a:spcBef>
              <a:spcAft>
                <a:spcPct val="0"/>
              </a:spcAft>
              <a:defRPr/>
            </a:pPr>
            <a:r>
              <a:rPr lang="en-GB" sz="1900" b="1" dirty="0">
                <a:solidFill>
                  <a:srgbClr val="FFFFFF"/>
                </a:solidFill>
                <a:latin typeface="Calibri" panose="020F0502020204030204" pitchFamily="34" charset="0"/>
                <a:ea typeface="ＭＳ Ｐゴシック" panose="020B0600070205080204" pitchFamily="34" charset="-128"/>
              </a:rPr>
              <a:t>Service</a:t>
            </a:r>
            <a:br>
              <a:rPr lang="en-GB" sz="1900" b="1" dirty="0">
                <a:solidFill>
                  <a:srgbClr val="FFFFFF"/>
                </a:solidFill>
                <a:latin typeface="Calibri" panose="020F0502020204030204" pitchFamily="34" charset="0"/>
                <a:ea typeface="ＭＳ Ｐゴシック" panose="020B0600070205080204" pitchFamily="34" charset="-128"/>
              </a:rPr>
            </a:br>
            <a:r>
              <a:rPr lang="en-GB" sz="1900" b="1" dirty="0">
                <a:solidFill>
                  <a:srgbClr val="FFFFFF"/>
                </a:solidFill>
                <a:latin typeface="Calibri" panose="020F0502020204030204" pitchFamily="34" charset="0"/>
                <a:ea typeface="ＭＳ Ｐゴシック" panose="020B0600070205080204" pitchFamily="34" charset="-128"/>
              </a:rPr>
              <a:t>Descriptor</a:t>
            </a:r>
          </a:p>
        </p:txBody>
      </p:sp>
      <p:sp>
        <p:nvSpPr>
          <p:cNvPr id="23" name="Rounded Rectangle 22">
            <a:extLst>
              <a:ext uri="{FF2B5EF4-FFF2-40B4-BE49-F238E27FC236}">
                <a16:creationId xmlns:a16="http://schemas.microsoft.com/office/drawing/2014/main" xmlns="" id="{A75C6AD3-7620-4501-860E-D355D74237F5}"/>
              </a:ext>
            </a:extLst>
          </p:cNvPr>
          <p:cNvSpPr/>
          <p:nvPr/>
        </p:nvSpPr>
        <p:spPr bwMode="auto">
          <a:xfrm>
            <a:off x="4695011" y="3868403"/>
            <a:ext cx="1200149" cy="647700"/>
          </a:xfrm>
          <a:prstGeom prst="roundRect">
            <a:avLst/>
          </a:prstGeom>
          <a:solidFill>
            <a:srgbClr val="FF0000"/>
          </a:solidFill>
          <a:ln>
            <a:noFill/>
          </a:ln>
          <a:effectLst/>
          <a:extLst/>
        </p:spPr>
        <p:txBody>
          <a:bodyPr wrap="none" lIns="0" tIns="0" rIns="0" bIns="0" anchor="ctr">
            <a:normAutofit/>
          </a:bodyPr>
          <a:lstStyle/>
          <a:p>
            <a:pPr algn="ctr" defTabSz="1219170" eaLnBrk="0" fontAlgn="base" hangingPunct="0">
              <a:spcBef>
                <a:spcPct val="0"/>
              </a:spcBef>
              <a:spcAft>
                <a:spcPct val="0"/>
              </a:spcAft>
              <a:defRPr/>
            </a:pPr>
            <a:r>
              <a:rPr lang="en-GB" sz="1900" b="1" dirty="0">
                <a:solidFill>
                  <a:srgbClr val="FFFFFF"/>
                </a:solidFill>
                <a:latin typeface="Calibri" panose="020F0502020204030204" pitchFamily="34" charset="0"/>
                <a:ea typeface="ＭＳ Ｐゴシック" panose="020B0600070205080204" pitchFamily="34" charset="-128"/>
              </a:rPr>
              <a:t>SDK</a:t>
            </a:r>
          </a:p>
        </p:txBody>
      </p:sp>
      <p:sp>
        <p:nvSpPr>
          <p:cNvPr id="24" name="Rounded Rectangle 23">
            <a:extLst>
              <a:ext uri="{FF2B5EF4-FFF2-40B4-BE49-F238E27FC236}">
                <a16:creationId xmlns:a16="http://schemas.microsoft.com/office/drawing/2014/main" xmlns="" id="{1AA52447-5123-46A2-B790-F1615089D2D5}"/>
              </a:ext>
            </a:extLst>
          </p:cNvPr>
          <p:cNvSpPr/>
          <p:nvPr/>
        </p:nvSpPr>
        <p:spPr bwMode="auto">
          <a:xfrm>
            <a:off x="5296144" y="5909067"/>
            <a:ext cx="1200149" cy="647700"/>
          </a:xfrm>
          <a:prstGeom prst="roundRect">
            <a:avLst/>
          </a:prstGeom>
          <a:solidFill>
            <a:srgbClr val="FF0000"/>
          </a:solidFill>
          <a:ln>
            <a:noFill/>
          </a:ln>
          <a:effectLst/>
          <a:extLst/>
        </p:spPr>
        <p:txBody>
          <a:bodyPr wrap="none" lIns="0" tIns="0" rIns="0" bIns="0" anchor="ctr">
            <a:normAutofit/>
          </a:bodyPr>
          <a:lstStyle/>
          <a:p>
            <a:pPr algn="ctr" defTabSz="1219170" eaLnBrk="0" fontAlgn="base" hangingPunct="0">
              <a:spcBef>
                <a:spcPct val="0"/>
              </a:spcBef>
              <a:spcAft>
                <a:spcPct val="0"/>
              </a:spcAft>
              <a:defRPr/>
            </a:pPr>
            <a:r>
              <a:rPr lang="en-GB" sz="1900" b="1" dirty="0">
                <a:solidFill>
                  <a:srgbClr val="FFFFFF"/>
                </a:solidFill>
                <a:latin typeface="Calibri" panose="020F0502020204030204" pitchFamily="34" charset="0"/>
                <a:ea typeface="ＭＳ Ｐゴシック" panose="020B0600070205080204" pitchFamily="34" charset="-128"/>
              </a:rPr>
              <a:t>Folder</a:t>
            </a:r>
          </a:p>
        </p:txBody>
      </p:sp>
      <p:grpSp>
        <p:nvGrpSpPr>
          <p:cNvPr id="22" name="Groupe 125">
            <a:extLst>
              <a:ext uri="{FF2B5EF4-FFF2-40B4-BE49-F238E27FC236}">
                <a16:creationId xmlns:a16="http://schemas.microsoft.com/office/drawing/2014/main" xmlns="" id="{8D3D02B9-5749-43ED-A37B-92BE16C2B3E9}"/>
              </a:ext>
            </a:extLst>
          </p:cNvPr>
          <p:cNvGrpSpPr>
            <a:grpSpLocks noChangeAspect="1"/>
          </p:cNvGrpSpPr>
          <p:nvPr/>
        </p:nvGrpSpPr>
        <p:grpSpPr bwMode="auto">
          <a:xfrm>
            <a:off x="7848844" y="5164593"/>
            <a:ext cx="472016" cy="472016"/>
            <a:chOff x="1336173" y="1029509"/>
            <a:chExt cx="1371176" cy="1371176"/>
          </a:xfrm>
        </p:grpSpPr>
        <p:pic>
          <p:nvPicPr>
            <p:cNvPr id="23571" name="Image 126">
              <a:extLst>
                <a:ext uri="{FF2B5EF4-FFF2-40B4-BE49-F238E27FC236}">
                  <a16:creationId xmlns:a16="http://schemas.microsoft.com/office/drawing/2014/main" xmlns="" id="{3763974C-9C60-4584-86CF-4E20DD88CA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6173" y="1029509"/>
              <a:ext cx="1371176" cy="1371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27">
              <a:extLst>
                <a:ext uri="{FF2B5EF4-FFF2-40B4-BE49-F238E27FC236}">
                  <a16:creationId xmlns:a16="http://schemas.microsoft.com/office/drawing/2014/main" xmlns="" id="{7C888219-8B3F-4A0E-802F-98C7AEE78F7A}"/>
                </a:ext>
              </a:extLst>
            </p:cNvPr>
            <p:cNvSpPr/>
            <p:nvPr/>
          </p:nvSpPr>
          <p:spPr>
            <a:xfrm>
              <a:off x="1698949" y="1324650"/>
              <a:ext cx="657921" cy="842381"/>
            </a:xfrm>
            <a:prstGeom prst="rect">
              <a:avLst/>
            </a:prstGeom>
            <a:solidFill>
              <a:srgbClr val="7676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0" fontAlgn="base" hangingPunct="0">
                <a:spcBef>
                  <a:spcPct val="0"/>
                </a:spcBef>
                <a:spcAft>
                  <a:spcPct val="0"/>
                </a:spcAft>
                <a:defRPr/>
              </a:pPr>
              <a:endParaRPr lang="fr-FR" sz="2100">
                <a:solidFill>
                  <a:srgbClr val="FFFFFF"/>
                </a:solidFill>
                <a:latin typeface="Verdana"/>
              </a:endParaRPr>
            </a:p>
          </p:txBody>
        </p:sp>
        <p:pic>
          <p:nvPicPr>
            <p:cNvPr id="23573" name="Image 128">
              <a:extLst>
                <a:ext uri="{FF2B5EF4-FFF2-40B4-BE49-F238E27FC236}">
                  <a16:creationId xmlns:a16="http://schemas.microsoft.com/office/drawing/2014/main" xmlns="" id="{AB2FBCD3-8917-4044-A9B7-1232BFF5FC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338" t="5376" r="6351" b="4019"/>
            <a:stretch>
              <a:fillRect/>
            </a:stretch>
          </p:blipFill>
          <p:spPr bwMode="auto">
            <a:xfrm>
              <a:off x="1549329" y="1287211"/>
              <a:ext cx="937139" cy="877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74" name="Picture 2" descr="OpenTravel setting the standard">
            <a:extLst>
              <a:ext uri="{FF2B5EF4-FFF2-40B4-BE49-F238E27FC236}">
                <a16:creationId xmlns:a16="http://schemas.microsoft.com/office/drawing/2014/main" xmlns="" id="{23B93B55-D2DA-4DF6-900C-EBD6F22E7AA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327121">
            <a:off x="4517153" y="1725373"/>
            <a:ext cx="1314451" cy="325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70" name="Picture 2">
            <a:extLst>
              <a:ext uri="{FF2B5EF4-FFF2-40B4-BE49-F238E27FC236}">
                <a16:creationId xmlns:a16="http://schemas.microsoft.com/office/drawing/2014/main" xmlns="" id="{BDF8D07F-358E-46E0-B332-F7128943FF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92465" y="1561804"/>
            <a:ext cx="3229979" cy="45058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498873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3074"/>
                                        </p:tgtEl>
                                        <p:attrNameLst>
                                          <p:attrName>style.visibility</p:attrName>
                                        </p:attrNameLst>
                                      </p:cBhvr>
                                      <p:to>
                                        <p:strVal val="visible"/>
                                      </p:to>
                                    </p:set>
                                    <p:anim calcmode="lin" valueType="num">
                                      <p:cBhvr>
                                        <p:cTn id="12" dur="500" fill="hold"/>
                                        <p:tgtEl>
                                          <p:spTgt spid="3074"/>
                                        </p:tgtEl>
                                        <p:attrNameLst>
                                          <p:attrName>ppt_w</p:attrName>
                                        </p:attrNameLst>
                                      </p:cBhvr>
                                      <p:tavLst>
                                        <p:tav tm="0">
                                          <p:val>
                                            <p:fltVal val="0"/>
                                          </p:val>
                                        </p:tav>
                                        <p:tav tm="100000">
                                          <p:val>
                                            <p:strVal val="#ppt_w"/>
                                          </p:val>
                                        </p:tav>
                                      </p:tavLst>
                                    </p:anim>
                                    <p:anim calcmode="lin" valueType="num">
                                      <p:cBhvr>
                                        <p:cTn id="13" dur="500" fill="hold"/>
                                        <p:tgtEl>
                                          <p:spTgt spid="3074"/>
                                        </p:tgtEl>
                                        <p:attrNameLst>
                                          <p:attrName>ppt_h</p:attrName>
                                        </p:attrNameLst>
                                      </p:cBhvr>
                                      <p:tavLst>
                                        <p:tav tm="0">
                                          <p:val>
                                            <p:fltVal val="0"/>
                                          </p:val>
                                        </p:tav>
                                        <p:tav tm="100000">
                                          <p:val>
                                            <p:strVal val="#ppt_h"/>
                                          </p:val>
                                        </p:tav>
                                      </p:tavLst>
                                    </p:anim>
                                    <p:animEffect transition="in" filter="fade">
                                      <p:cBhvr>
                                        <p:cTn id="14" dur="500"/>
                                        <p:tgtEl>
                                          <p:spTgt spid="3074"/>
                                        </p:tgtEl>
                                      </p:cBhvr>
                                    </p:animEffect>
                                  </p:childTnLst>
                                </p:cTn>
                              </p:par>
                            </p:childTnLst>
                          </p:cTn>
                        </p:par>
                        <p:par>
                          <p:cTn id="15" fill="hold" nodeType="afterGroup">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250" fill="hold"/>
                                        <p:tgtEl>
                                          <p:spTgt spid="17"/>
                                        </p:tgtEl>
                                        <p:attrNameLst>
                                          <p:attrName>ppt_w</p:attrName>
                                        </p:attrNameLst>
                                      </p:cBhvr>
                                      <p:tavLst>
                                        <p:tav tm="0">
                                          <p:val>
                                            <p:fltVal val="0"/>
                                          </p:val>
                                        </p:tav>
                                        <p:tav tm="100000">
                                          <p:val>
                                            <p:strVal val="#ppt_w"/>
                                          </p:val>
                                        </p:tav>
                                      </p:tavLst>
                                    </p:anim>
                                    <p:anim calcmode="lin" valueType="num">
                                      <p:cBhvr>
                                        <p:cTn id="19" dur="250" fill="hold"/>
                                        <p:tgtEl>
                                          <p:spTgt spid="17"/>
                                        </p:tgtEl>
                                        <p:attrNameLst>
                                          <p:attrName>ppt_h</p:attrName>
                                        </p:attrNameLst>
                                      </p:cBhvr>
                                      <p:tavLst>
                                        <p:tav tm="0">
                                          <p:val>
                                            <p:fltVal val="0"/>
                                          </p:val>
                                        </p:tav>
                                        <p:tav tm="100000">
                                          <p:val>
                                            <p:strVal val="#ppt_h"/>
                                          </p:val>
                                        </p:tav>
                                      </p:tavLst>
                                    </p:anim>
                                    <p:animEffect transition="in" filter="fade">
                                      <p:cBhvr>
                                        <p:cTn id="20" dur="250"/>
                                        <p:tgtEl>
                                          <p:spTgt spid="17"/>
                                        </p:tgtEl>
                                      </p:cBhvr>
                                    </p:animEffect>
                                  </p:childTnLst>
                                </p:cTn>
                              </p:par>
                            </p:childTnLst>
                          </p:cTn>
                        </p:par>
                        <p:par>
                          <p:cTn id="21" fill="hold" nodeType="afterGroup">
                            <p:stCondLst>
                              <p:cond delay="750"/>
                            </p:stCondLst>
                            <p:childTnLst>
                              <p:par>
                                <p:cTn id="22" presetID="53" presetClass="entr" presetSubtype="16"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250" fill="hold"/>
                                        <p:tgtEl>
                                          <p:spTgt spid="21"/>
                                        </p:tgtEl>
                                        <p:attrNameLst>
                                          <p:attrName>ppt_w</p:attrName>
                                        </p:attrNameLst>
                                      </p:cBhvr>
                                      <p:tavLst>
                                        <p:tav tm="0">
                                          <p:val>
                                            <p:fltVal val="0"/>
                                          </p:val>
                                        </p:tav>
                                        <p:tav tm="100000">
                                          <p:val>
                                            <p:strVal val="#ppt_w"/>
                                          </p:val>
                                        </p:tav>
                                      </p:tavLst>
                                    </p:anim>
                                    <p:anim calcmode="lin" valueType="num">
                                      <p:cBhvr>
                                        <p:cTn id="25" dur="250" fill="hold"/>
                                        <p:tgtEl>
                                          <p:spTgt spid="21"/>
                                        </p:tgtEl>
                                        <p:attrNameLst>
                                          <p:attrName>ppt_h</p:attrName>
                                        </p:attrNameLst>
                                      </p:cBhvr>
                                      <p:tavLst>
                                        <p:tav tm="0">
                                          <p:val>
                                            <p:fltVal val="0"/>
                                          </p:val>
                                        </p:tav>
                                        <p:tav tm="100000">
                                          <p:val>
                                            <p:strVal val="#ppt_h"/>
                                          </p:val>
                                        </p:tav>
                                      </p:tavLst>
                                    </p:anim>
                                    <p:animEffect transition="in" filter="fade">
                                      <p:cBhvr>
                                        <p:cTn id="26" dur="250"/>
                                        <p:tgtEl>
                                          <p:spTgt spid="21"/>
                                        </p:tgtEl>
                                      </p:cBhvr>
                                    </p:animEffect>
                                  </p:childTnLst>
                                </p:cTn>
                              </p:par>
                            </p:childTnLst>
                          </p:cTn>
                        </p:par>
                        <p:par>
                          <p:cTn id="27" fill="hold" nodeType="afterGroup">
                            <p:stCondLst>
                              <p:cond delay="1000"/>
                            </p:stCondLst>
                            <p:childTnLst>
                              <p:par>
                                <p:cTn id="28" presetID="53" presetClass="entr" presetSubtype="16" fill="hold" grpId="0" nodeType="after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p:cTn id="30" dur="250" fill="hold"/>
                                        <p:tgtEl>
                                          <p:spTgt spid="16"/>
                                        </p:tgtEl>
                                        <p:attrNameLst>
                                          <p:attrName>ppt_w</p:attrName>
                                        </p:attrNameLst>
                                      </p:cBhvr>
                                      <p:tavLst>
                                        <p:tav tm="0">
                                          <p:val>
                                            <p:fltVal val="0"/>
                                          </p:val>
                                        </p:tav>
                                        <p:tav tm="100000">
                                          <p:val>
                                            <p:strVal val="#ppt_w"/>
                                          </p:val>
                                        </p:tav>
                                      </p:tavLst>
                                    </p:anim>
                                    <p:anim calcmode="lin" valueType="num">
                                      <p:cBhvr>
                                        <p:cTn id="31" dur="250" fill="hold"/>
                                        <p:tgtEl>
                                          <p:spTgt spid="16"/>
                                        </p:tgtEl>
                                        <p:attrNameLst>
                                          <p:attrName>ppt_h</p:attrName>
                                        </p:attrNameLst>
                                      </p:cBhvr>
                                      <p:tavLst>
                                        <p:tav tm="0">
                                          <p:val>
                                            <p:fltVal val="0"/>
                                          </p:val>
                                        </p:tav>
                                        <p:tav tm="100000">
                                          <p:val>
                                            <p:strVal val="#ppt_h"/>
                                          </p:val>
                                        </p:tav>
                                      </p:tavLst>
                                    </p:anim>
                                    <p:animEffect transition="in" filter="fade">
                                      <p:cBhvr>
                                        <p:cTn id="32" dur="250"/>
                                        <p:tgtEl>
                                          <p:spTgt spid="16"/>
                                        </p:tgtEl>
                                      </p:cBhvr>
                                    </p:animEffect>
                                  </p:childTnLst>
                                </p:cTn>
                              </p:par>
                            </p:childTnLst>
                          </p:cTn>
                        </p:par>
                        <p:par>
                          <p:cTn id="33" fill="hold" nodeType="afterGroup">
                            <p:stCondLst>
                              <p:cond delay="1250"/>
                            </p:stCondLst>
                            <p:childTnLst>
                              <p:par>
                                <p:cTn id="34" presetID="53" presetClass="entr" presetSubtype="16" fill="hold" grpId="0" nodeType="afterEffect">
                                  <p:stCondLst>
                                    <p:cond delay="0"/>
                                  </p:stCondLst>
                                  <p:childTnLst>
                                    <p:set>
                                      <p:cBhvr>
                                        <p:cTn id="35" dur="1" fill="hold">
                                          <p:stCondLst>
                                            <p:cond delay="0"/>
                                          </p:stCondLst>
                                        </p:cTn>
                                        <p:tgtEl>
                                          <p:spTgt spid="23"/>
                                        </p:tgtEl>
                                        <p:attrNameLst>
                                          <p:attrName>style.visibility</p:attrName>
                                        </p:attrNameLst>
                                      </p:cBhvr>
                                      <p:to>
                                        <p:strVal val="visible"/>
                                      </p:to>
                                    </p:set>
                                    <p:anim calcmode="lin" valueType="num">
                                      <p:cBhvr>
                                        <p:cTn id="36" dur="250" fill="hold"/>
                                        <p:tgtEl>
                                          <p:spTgt spid="23"/>
                                        </p:tgtEl>
                                        <p:attrNameLst>
                                          <p:attrName>ppt_w</p:attrName>
                                        </p:attrNameLst>
                                      </p:cBhvr>
                                      <p:tavLst>
                                        <p:tav tm="0">
                                          <p:val>
                                            <p:fltVal val="0"/>
                                          </p:val>
                                        </p:tav>
                                        <p:tav tm="100000">
                                          <p:val>
                                            <p:strVal val="#ppt_w"/>
                                          </p:val>
                                        </p:tav>
                                      </p:tavLst>
                                    </p:anim>
                                    <p:anim calcmode="lin" valueType="num">
                                      <p:cBhvr>
                                        <p:cTn id="37" dur="250" fill="hold"/>
                                        <p:tgtEl>
                                          <p:spTgt spid="23"/>
                                        </p:tgtEl>
                                        <p:attrNameLst>
                                          <p:attrName>ppt_h</p:attrName>
                                        </p:attrNameLst>
                                      </p:cBhvr>
                                      <p:tavLst>
                                        <p:tav tm="0">
                                          <p:val>
                                            <p:fltVal val="0"/>
                                          </p:val>
                                        </p:tav>
                                        <p:tav tm="100000">
                                          <p:val>
                                            <p:strVal val="#ppt_h"/>
                                          </p:val>
                                        </p:tav>
                                      </p:tavLst>
                                    </p:anim>
                                    <p:animEffect transition="in" filter="fade">
                                      <p:cBhvr>
                                        <p:cTn id="38" dur="250"/>
                                        <p:tgtEl>
                                          <p:spTgt spid="23"/>
                                        </p:tgtEl>
                                      </p:cBhvr>
                                    </p:animEffect>
                                  </p:childTnLst>
                                </p:cTn>
                              </p:par>
                            </p:childTnLst>
                          </p:cTn>
                        </p:par>
                        <p:par>
                          <p:cTn id="39" fill="hold" nodeType="afterGroup">
                            <p:stCondLst>
                              <p:cond delay="1500"/>
                            </p:stCondLst>
                            <p:childTnLst>
                              <p:par>
                                <p:cTn id="40" presetID="53" presetClass="entr" presetSubtype="16" fill="hold" grpId="0" nodeType="after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p:cTn id="42" dur="250" fill="hold"/>
                                        <p:tgtEl>
                                          <p:spTgt spid="18"/>
                                        </p:tgtEl>
                                        <p:attrNameLst>
                                          <p:attrName>ppt_w</p:attrName>
                                        </p:attrNameLst>
                                      </p:cBhvr>
                                      <p:tavLst>
                                        <p:tav tm="0">
                                          <p:val>
                                            <p:fltVal val="0"/>
                                          </p:val>
                                        </p:tav>
                                        <p:tav tm="100000">
                                          <p:val>
                                            <p:strVal val="#ppt_w"/>
                                          </p:val>
                                        </p:tav>
                                      </p:tavLst>
                                    </p:anim>
                                    <p:anim calcmode="lin" valueType="num">
                                      <p:cBhvr>
                                        <p:cTn id="43" dur="250" fill="hold"/>
                                        <p:tgtEl>
                                          <p:spTgt spid="18"/>
                                        </p:tgtEl>
                                        <p:attrNameLst>
                                          <p:attrName>ppt_h</p:attrName>
                                        </p:attrNameLst>
                                      </p:cBhvr>
                                      <p:tavLst>
                                        <p:tav tm="0">
                                          <p:val>
                                            <p:fltVal val="0"/>
                                          </p:val>
                                        </p:tav>
                                        <p:tav tm="100000">
                                          <p:val>
                                            <p:strVal val="#ppt_h"/>
                                          </p:val>
                                        </p:tav>
                                      </p:tavLst>
                                    </p:anim>
                                    <p:animEffect transition="in" filter="fade">
                                      <p:cBhvr>
                                        <p:cTn id="44" dur="250"/>
                                        <p:tgtEl>
                                          <p:spTgt spid="18"/>
                                        </p:tgtEl>
                                      </p:cBhvr>
                                    </p:animEffect>
                                  </p:childTnLst>
                                </p:cTn>
                              </p:par>
                            </p:childTnLst>
                          </p:cTn>
                        </p:par>
                        <p:par>
                          <p:cTn id="45" fill="hold" nodeType="afterGroup">
                            <p:stCondLst>
                              <p:cond delay="1750"/>
                            </p:stCondLst>
                            <p:childTnLst>
                              <p:par>
                                <p:cTn id="46" presetID="53" presetClass="entr" presetSubtype="16" fill="hold" grpId="0" nodeType="afterEffect">
                                  <p:stCondLst>
                                    <p:cond delay="0"/>
                                  </p:stCondLst>
                                  <p:childTnLst>
                                    <p:set>
                                      <p:cBhvr>
                                        <p:cTn id="47" dur="1" fill="hold">
                                          <p:stCondLst>
                                            <p:cond delay="0"/>
                                          </p:stCondLst>
                                        </p:cTn>
                                        <p:tgtEl>
                                          <p:spTgt spid="20"/>
                                        </p:tgtEl>
                                        <p:attrNameLst>
                                          <p:attrName>style.visibility</p:attrName>
                                        </p:attrNameLst>
                                      </p:cBhvr>
                                      <p:to>
                                        <p:strVal val="visible"/>
                                      </p:to>
                                    </p:set>
                                    <p:anim calcmode="lin" valueType="num">
                                      <p:cBhvr>
                                        <p:cTn id="48" dur="250" fill="hold"/>
                                        <p:tgtEl>
                                          <p:spTgt spid="20"/>
                                        </p:tgtEl>
                                        <p:attrNameLst>
                                          <p:attrName>ppt_w</p:attrName>
                                        </p:attrNameLst>
                                      </p:cBhvr>
                                      <p:tavLst>
                                        <p:tav tm="0">
                                          <p:val>
                                            <p:fltVal val="0"/>
                                          </p:val>
                                        </p:tav>
                                        <p:tav tm="100000">
                                          <p:val>
                                            <p:strVal val="#ppt_w"/>
                                          </p:val>
                                        </p:tav>
                                      </p:tavLst>
                                    </p:anim>
                                    <p:anim calcmode="lin" valueType="num">
                                      <p:cBhvr>
                                        <p:cTn id="49" dur="250" fill="hold"/>
                                        <p:tgtEl>
                                          <p:spTgt spid="20"/>
                                        </p:tgtEl>
                                        <p:attrNameLst>
                                          <p:attrName>ppt_h</p:attrName>
                                        </p:attrNameLst>
                                      </p:cBhvr>
                                      <p:tavLst>
                                        <p:tav tm="0">
                                          <p:val>
                                            <p:fltVal val="0"/>
                                          </p:val>
                                        </p:tav>
                                        <p:tav tm="100000">
                                          <p:val>
                                            <p:strVal val="#ppt_h"/>
                                          </p:val>
                                        </p:tav>
                                      </p:tavLst>
                                    </p:anim>
                                    <p:animEffect transition="in" filter="fade">
                                      <p:cBhvr>
                                        <p:cTn id="50" dur="250"/>
                                        <p:tgtEl>
                                          <p:spTgt spid="20"/>
                                        </p:tgtEl>
                                      </p:cBhvr>
                                    </p:animEffect>
                                  </p:childTnLst>
                                </p:cTn>
                              </p:par>
                            </p:childTnLst>
                          </p:cTn>
                        </p:par>
                        <p:par>
                          <p:cTn id="51" fill="hold" nodeType="afterGroup">
                            <p:stCondLst>
                              <p:cond delay="2000"/>
                            </p:stCondLst>
                            <p:childTnLst>
                              <p:par>
                                <p:cTn id="52" presetID="53" presetClass="entr" presetSubtype="16" fill="hold" grpId="0" nodeType="afterEffect">
                                  <p:stCondLst>
                                    <p:cond delay="0"/>
                                  </p:stCondLst>
                                  <p:childTnLst>
                                    <p:set>
                                      <p:cBhvr>
                                        <p:cTn id="53" dur="1" fill="hold">
                                          <p:stCondLst>
                                            <p:cond delay="0"/>
                                          </p:stCondLst>
                                        </p:cTn>
                                        <p:tgtEl>
                                          <p:spTgt spid="19"/>
                                        </p:tgtEl>
                                        <p:attrNameLst>
                                          <p:attrName>style.visibility</p:attrName>
                                        </p:attrNameLst>
                                      </p:cBhvr>
                                      <p:to>
                                        <p:strVal val="visible"/>
                                      </p:to>
                                    </p:set>
                                    <p:anim calcmode="lin" valueType="num">
                                      <p:cBhvr>
                                        <p:cTn id="54" dur="250" fill="hold"/>
                                        <p:tgtEl>
                                          <p:spTgt spid="19"/>
                                        </p:tgtEl>
                                        <p:attrNameLst>
                                          <p:attrName>ppt_w</p:attrName>
                                        </p:attrNameLst>
                                      </p:cBhvr>
                                      <p:tavLst>
                                        <p:tav tm="0">
                                          <p:val>
                                            <p:fltVal val="0"/>
                                          </p:val>
                                        </p:tav>
                                        <p:tav tm="100000">
                                          <p:val>
                                            <p:strVal val="#ppt_w"/>
                                          </p:val>
                                        </p:tav>
                                      </p:tavLst>
                                    </p:anim>
                                    <p:anim calcmode="lin" valueType="num">
                                      <p:cBhvr>
                                        <p:cTn id="55" dur="250" fill="hold"/>
                                        <p:tgtEl>
                                          <p:spTgt spid="19"/>
                                        </p:tgtEl>
                                        <p:attrNameLst>
                                          <p:attrName>ppt_h</p:attrName>
                                        </p:attrNameLst>
                                      </p:cBhvr>
                                      <p:tavLst>
                                        <p:tav tm="0">
                                          <p:val>
                                            <p:fltVal val="0"/>
                                          </p:val>
                                        </p:tav>
                                        <p:tav tm="100000">
                                          <p:val>
                                            <p:strVal val="#ppt_h"/>
                                          </p:val>
                                        </p:tav>
                                      </p:tavLst>
                                    </p:anim>
                                    <p:animEffect transition="in" filter="fade">
                                      <p:cBhvr>
                                        <p:cTn id="56" dur="250"/>
                                        <p:tgtEl>
                                          <p:spTgt spid="19"/>
                                        </p:tgtEl>
                                      </p:cBhvr>
                                    </p:animEffect>
                                  </p:childTnLst>
                                </p:cTn>
                              </p:par>
                              <p:par>
                                <p:cTn id="57" presetID="53" presetClass="entr" presetSubtype="16" fill="hold" nodeType="withEffect">
                                  <p:stCondLst>
                                    <p:cond delay="0"/>
                                  </p:stCondLst>
                                  <p:childTnLst>
                                    <p:set>
                                      <p:cBhvr>
                                        <p:cTn id="58" dur="1" fill="hold">
                                          <p:stCondLst>
                                            <p:cond delay="0"/>
                                          </p:stCondLst>
                                        </p:cTn>
                                        <p:tgtEl>
                                          <p:spTgt spid="22"/>
                                        </p:tgtEl>
                                        <p:attrNameLst>
                                          <p:attrName>style.visibility</p:attrName>
                                        </p:attrNameLst>
                                      </p:cBhvr>
                                      <p:to>
                                        <p:strVal val="visible"/>
                                      </p:to>
                                    </p:set>
                                    <p:anim calcmode="lin" valueType="num">
                                      <p:cBhvr>
                                        <p:cTn id="59" dur="500" fill="hold"/>
                                        <p:tgtEl>
                                          <p:spTgt spid="22"/>
                                        </p:tgtEl>
                                        <p:attrNameLst>
                                          <p:attrName>ppt_w</p:attrName>
                                        </p:attrNameLst>
                                      </p:cBhvr>
                                      <p:tavLst>
                                        <p:tav tm="0">
                                          <p:val>
                                            <p:fltVal val="0"/>
                                          </p:val>
                                        </p:tav>
                                        <p:tav tm="100000">
                                          <p:val>
                                            <p:strVal val="#ppt_w"/>
                                          </p:val>
                                        </p:tav>
                                      </p:tavLst>
                                    </p:anim>
                                    <p:anim calcmode="lin" valueType="num">
                                      <p:cBhvr>
                                        <p:cTn id="60" dur="500" fill="hold"/>
                                        <p:tgtEl>
                                          <p:spTgt spid="22"/>
                                        </p:tgtEl>
                                        <p:attrNameLst>
                                          <p:attrName>ppt_h</p:attrName>
                                        </p:attrNameLst>
                                      </p:cBhvr>
                                      <p:tavLst>
                                        <p:tav tm="0">
                                          <p:val>
                                            <p:fltVal val="0"/>
                                          </p:val>
                                        </p:tav>
                                        <p:tav tm="100000">
                                          <p:val>
                                            <p:strVal val="#ppt_h"/>
                                          </p:val>
                                        </p:tav>
                                      </p:tavLst>
                                    </p:anim>
                                    <p:animEffect transition="in" filter="fade">
                                      <p:cBhvr>
                                        <p:cTn id="61" dur="500"/>
                                        <p:tgtEl>
                                          <p:spTgt spid="22"/>
                                        </p:tgtEl>
                                      </p:cBhvr>
                                    </p:animEffect>
                                  </p:childTnLst>
                                </p:cTn>
                              </p:par>
                            </p:childTnLst>
                          </p:cTn>
                        </p:par>
                        <p:par>
                          <p:cTn id="62" fill="hold" nodeType="afterGroup">
                            <p:stCondLst>
                              <p:cond delay="2500"/>
                            </p:stCondLst>
                            <p:childTnLst>
                              <p:par>
                                <p:cTn id="63" presetID="53" presetClass="entr" presetSubtype="16" fill="hold" grpId="0" nodeType="afterEffect">
                                  <p:stCondLst>
                                    <p:cond delay="0"/>
                                  </p:stCondLst>
                                  <p:childTnLst>
                                    <p:set>
                                      <p:cBhvr>
                                        <p:cTn id="64" dur="1" fill="hold">
                                          <p:stCondLst>
                                            <p:cond delay="0"/>
                                          </p:stCondLst>
                                        </p:cTn>
                                        <p:tgtEl>
                                          <p:spTgt spid="24"/>
                                        </p:tgtEl>
                                        <p:attrNameLst>
                                          <p:attrName>style.visibility</p:attrName>
                                        </p:attrNameLst>
                                      </p:cBhvr>
                                      <p:to>
                                        <p:strVal val="visible"/>
                                      </p:to>
                                    </p:set>
                                    <p:anim calcmode="lin" valueType="num">
                                      <p:cBhvr>
                                        <p:cTn id="65" dur="250" fill="hold"/>
                                        <p:tgtEl>
                                          <p:spTgt spid="24"/>
                                        </p:tgtEl>
                                        <p:attrNameLst>
                                          <p:attrName>ppt_w</p:attrName>
                                        </p:attrNameLst>
                                      </p:cBhvr>
                                      <p:tavLst>
                                        <p:tav tm="0">
                                          <p:val>
                                            <p:fltVal val="0"/>
                                          </p:val>
                                        </p:tav>
                                        <p:tav tm="100000">
                                          <p:val>
                                            <p:strVal val="#ppt_w"/>
                                          </p:val>
                                        </p:tav>
                                      </p:tavLst>
                                    </p:anim>
                                    <p:anim calcmode="lin" valueType="num">
                                      <p:cBhvr>
                                        <p:cTn id="66" dur="250" fill="hold"/>
                                        <p:tgtEl>
                                          <p:spTgt spid="24"/>
                                        </p:tgtEl>
                                        <p:attrNameLst>
                                          <p:attrName>ppt_h</p:attrName>
                                        </p:attrNameLst>
                                      </p:cBhvr>
                                      <p:tavLst>
                                        <p:tav tm="0">
                                          <p:val>
                                            <p:fltVal val="0"/>
                                          </p:val>
                                        </p:tav>
                                        <p:tav tm="100000">
                                          <p:val>
                                            <p:strVal val="#ppt_h"/>
                                          </p:val>
                                        </p:tav>
                                      </p:tavLst>
                                    </p:anim>
                                    <p:animEffect transition="in" filter="fade">
                                      <p:cBhvr>
                                        <p:cTn id="67" dur="2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6" grpId="0" animBg="1"/>
      <p:bldP spid="17" grpId="0" animBg="1"/>
      <p:bldP spid="18" grpId="0" animBg="1"/>
      <p:bldP spid="19" grpId="0" animBg="1"/>
      <p:bldP spid="20" grpId="0" animBg="1"/>
      <p:bldP spid="21" grpId="0" animBg="1"/>
      <p:bldP spid="23" grpId="0" animBg="1"/>
      <p:bldP spid="2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xmlns="" id="{D8287B49-B474-435C-ADCF-248177A47817}"/>
              </a:ext>
            </a:extLst>
          </p:cNvPr>
          <p:cNvSpPr/>
          <p:nvPr/>
        </p:nvSpPr>
        <p:spPr>
          <a:xfrm>
            <a:off x="8295764" y="6117299"/>
            <a:ext cx="3887755" cy="67362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121917" tIns="60958" rIns="121917" bIns="60958" rtlCol="0" anchor="ctr"/>
          <a:lstStyle/>
          <a:p>
            <a:pPr algn="ctr"/>
            <a:endParaRPr lang="de-DE"/>
          </a:p>
        </p:txBody>
      </p:sp>
      <p:pic>
        <p:nvPicPr>
          <p:cNvPr id="6" name="Content Placeholder 5">
            <a:extLst>
              <a:ext uri="{FF2B5EF4-FFF2-40B4-BE49-F238E27FC236}">
                <a16:creationId xmlns:a16="http://schemas.microsoft.com/office/drawing/2014/main" xmlns="" id="{E81A8851-9B57-4554-9D6F-E1AED683E939}"/>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98981" y="2220352"/>
            <a:ext cx="2028403" cy="1224801"/>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xmlns="" id="{1EAF8BE3-CB8C-4E71-A0B4-CEEE048DFA5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500" r="19288" b="39055"/>
          <a:stretch/>
        </p:blipFill>
        <p:spPr>
          <a:xfrm>
            <a:off x="2989407" y="2225325"/>
            <a:ext cx="2400267" cy="1184272"/>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xmlns="" id="{3E863D86-9BB1-4439-904A-471417EAE82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676" r="17676"/>
          <a:stretch/>
        </p:blipFill>
        <p:spPr>
          <a:xfrm>
            <a:off x="5897568" y="2225325"/>
            <a:ext cx="2688299" cy="3188147"/>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xmlns="" id="{74FAC206-0EC5-45AD-A88F-2D48CA2881E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8208" r="17312"/>
          <a:stretch/>
        </p:blipFill>
        <p:spPr>
          <a:xfrm>
            <a:off x="9093762" y="2225325"/>
            <a:ext cx="2806292" cy="3188147"/>
          </a:xfrm>
          <a:prstGeom prst="rect">
            <a:avLst/>
          </a:prstGeom>
          <a:ln>
            <a:noFill/>
          </a:ln>
          <a:effectLst>
            <a:outerShdw blurRad="292100" dist="139700" dir="2700000" algn="tl" rotWithShape="0">
              <a:srgbClr val="333333">
                <a:alpha val="65000"/>
              </a:srgbClr>
            </a:outerShdw>
          </a:effectLst>
        </p:spPr>
      </p:pic>
      <p:sp>
        <p:nvSpPr>
          <p:cNvPr id="15" name="TextBox 14">
            <a:extLst>
              <a:ext uri="{FF2B5EF4-FFF2-40B4-BE49-F238E27FC236}">
                <a16:creationId xmlns:a16="http://schemas.microsoft.com/office/drawing/2014/main" xmlns="" id="{29582DD1-F200-4D67-8919-61C345E84DC9}"/>
              </a:ext>
            </a:extLst>
          </p:cNvPr>
          <p:cNvSpPr txBox="1"/>
          <p:nvPr/>
        </p:nvSpPr>
        <p:spPr>
          <a:xfrm>
            <a:off x="143339" y="1604798"/>
            <a:ext cx="2396181" cy="615553"/>
          </a:xfrm>
          <a:prstGeom prst="rect">
            <a:avLst/>
          </a:prstGeom>
          <a:noFill/>
        </p:spPr>
        <p:txBody>
          <a:bodyPr wrap="square" lIns="121917" tIns="60958" rIns="121917" bIns="60958" rtlCol="0">
            <a:spAutoFit/>
          </a:bodyPr>
          <a:lstStyle/>
          <a:p>
            <a:pPr defTabSz="1219170" eaLnBrk="0" fontAlgn="base" hangingPunct="0">
              <a:spcBef>
                <a:spcPct val="0"/>
              </a:spcBef>
              <a:spcAft>
                <a:spcPct val="0"/>
              </a:spcAft>
              <a:defRPr/>
            </a:pPr>
            <a:r>
              <a:rPr lang="pt-PT" sz="1600" b="1" dirty="0">
                <a:solidFill>
                  <a:srgbClr val="737277"/>
                </a:solidFill>
                <a:latin typeface="Calibri" panose="020F0502020204030204" pitchFamily="34" charset="0"/>
                <a:ea typeface="ＭＳ Ｐゴシック" panose="020B0600070205080204" pitchFamily="34" charset="-128"/>
              </a:rPr>
              <a:t>1. </a:t>
            </a:r>
            <a:br>
              <a:rPr lang="pt-PT" sz="1600" b="1" dirty="0">
                <a:solidFill>
                  <a:srgbClr val="737277"/>
                </a:solidFill>
                <a:latin typeface="Calibri" panose="020F0502020204030204" pitchFamily="34" charset="0"/>
                <a:ea typeface="ＭＳ Ｐゴシック" panose="020B0600070205080204" pitchFamily="34" charset="-128"/>
              </a:rPr>
            </a:br>
            <a:r>
              <a:rPr lang="pt-PT" sz="1600" b="1" dirty="0" err="1">
                <a:solidFill>
                  <a:srgbClr val="737277"/>
                </a:solidFill>
                <a:latin typeface="Calibri" panose="020F0502020204030204" pitchFamily="34" charset="0"/>
                <a:ea typeface="ＭＳ Ｐゴシック" panose="020B0600070205080204" pitchFamily="34" charset="-128"/>
              </a:rPr>
              <a:t>Modelling</a:t>
            </a:r>
            <a:r>
              <a:rPr lang="pt-PT" sz="1600" b="1" dirty="0">
                <a:solidFill>
                  <a:srgbClr val="737277"/>
                </a:solidFill>
                <a:latin typeface="Calibri" panose="020F0502020204030204" pitchFamily="34" charset="0"/>
                <a:ea typeface="ＭＳ Ｐゴシック" panose="020B0600070205080204" pitchFamily="34" charset="-128"/>
              </a:rPr>
              <a:t> </a:t>
            </a:r>
            <a:r>
              <a:rPr lang="pt-PT" sz="1600" b="1" dirty="0" err="1">
                <a:solidFill>
                  <a:srgbClr val="737277"/>
                </a:solidFill>
                <a:latin typeface="Calibri" panose="020F0502020204030204" pitchFamily="34" charset="0"/>
                <a:ea typeface="ＭＳ Ｐゴシック" panose="020B0600070205080204" pitchFamily="34" charset="-128"/>
              </a:rPr>
              <a:t>tool</a:t>
            </a:r>
            <a:r>
              <a:rPr lang="pt-PT" sz="1600" b="1" dirty="0">
                <a:solidFill>
                  <a:srgbClr val="737277"/>
                </a:solidFill>
                <a:latin typeface="Calibri" panose="020F0502020204030204" pitchFamily="34" charset="0"/>
                <a:ea typeface="ＭＳ Ｐゴシック" panose="020B0600070205080204" pitchFamily="34" charset="-128"/>
              </a:rPr>
              <a:t> (OTM-DE)</a:t>
            </a:r>
            <a:endParaRPr lang="en-GB" sz="1600" b="1" dirty="0">
              <a:solidFill>
                <a:srgbClr val="737277"/>
              </a:solidFill>
              <a:latin typeface="Calibri" panose="020F0502020204030204" pitchFamily="34" charset="0"/>
              <a:ea typeface="ＭＳ Ｐゴシック" panose="020B0600070205080204" pitchFamily="34" charset="-128"/>
            </a:endParaRPr>
          </a:p>
        </p:txBody>
      </p:sp>
      <p:sp>
        <p:nvSpPr>
          <p:cNvPr id="16" name="TextBox 15">
            <a:extLst>
              <a:ext uri="{FF2B5EF4-FFF2-40B4-BE49-F238E27FC236}">
                <a16:creationId xmlns:a16="http://schemas.microsoft.com/office/drawing/2014/main" xmlns="" id="{B60BFA0A-7B0E-4F2A-9FD3-A23CBB94A852}"/>
              </a:ext>
            </a:extLst>
          </p:cNvPr>
          <p:cNvSpPr txBox="1"/>
          <p:nvPr/>
        </p:nvSpPr>
        <p:spPr>
          <a:xfrm>
            <a:off x="2927649" y="1604798"/>
            <a:ext cx="2313425" cy="615553"/>
          </a:xfrm>
          <a:prstGeom prst="rect">
            <a:avLst/>
          </a:prstGeom>
          <a:noFill/>
        </p:spPr>
        <p:txBody>
          <a:bodyPr wrap="square" lIns="121917" tIns="60958" rIns="121917" bIns="60958" rtlCol="0">
            <a:spAutoFit/>
          </a:bodyPr>
          <a:lstStyle/>
          <a:p>
            <a:pPr defTabSz="1219170" eaLnBrk="0" fontAlgn="base" hangingPunct="0">
              <a:spcBef>
                <a:spcPct val="0"/>
              </a:spcBef>
              <a:spcAft>
                <a:spcPct val="0"/>
              </a:spcAft>
              <a:defRPr/>
            </a:pPr>
            <a:r>
              <a:rPr lang="pt-PT" sz="1600" b="1" dirty="0">
                <a:solidFill>
                  <a:srgbClr val="737277"/>
                </a:solidFill>
                <a:latin typeface="Calibri" panose="020F0502020204030204" pitchFamily="34" charset="0"/>
                <a:ea typeface="ＭＳ Ｐゴシック" panose="020B0600070205080204" pitchFamily="34" charset="-128"/>
              </a:rPr>
              <a:t>2. MASAI </a:t>
            </a:r>
            <a:br>
              <a:rPr lang="pt-PT" sz="1600" b="1" dirty="0">
                <a:solidFill>
                  <a:srgbClr val="737277"/>
                </a:solidFill>
                <a:latin typeface="Calibri" panose="020F0502020204030204" pitchFamily="34" charset="0"/>
                <a:ea typeface="ＭＳ Ｐゴシック" panose="020B0600070205080204" pitchFamily="34" charset="-128"/>
              </a:rPr>
            </a:br>
            <a:r>
              <a:rPr lang="pt-PT" sz="1600" b="1" dirty="0" err="1">
                <a:solidFill>
                  <a:srgbClr val="737277"/>
                </a:solidFill>
                <a:latin typeface="Calibri" panose="020F0502020204030204" pitchFamily="34" charset="0"/>
                <a:ea typeface="ＭＳ Ｐゴシック" panose="020B0600070205080204" pitchFamily="34" charset="-128"/>
              </a:rPr>
              <a:t>Model</a:t>
            </a:r>
            <a:r>
              <a:rPr lang="pt-PT" sz="1600" b="1" dirty="0">
                <a:solidFill>
                  <a:srgbClr val="737277"/>
                </a:solidFill>
                <a:latin typeface="Calibri" panose="020F0502020204030204" pitchFamily="34" charset="0"/>
                <a:ea typeface="ＭＳ Ｐゴシック" panose="020B0600070205080204" pitchFamily="34" charset="-128"/>
              </a:rPr>
              <a:t> </a:t>
            </a:r>
            <a:r>
              <a:rPr lang="pt-PT" sz="1600" b="1" dirty="0" err="1">
                <a:solidFill>
                  <a:srgbClr val="737277"/>
                </a:solidFill>
                <a:latin typeface="Calibri" panose="020F0502020204030204" pitchFamily="34" charset="0"/>
                <a:ea typeface="ＭＳ Ｐゴシック" panose="020B0600070205080204" pitchFamily="34" charset="-128"/>
              </a:rPr>
              <a:t>Importer</a:t>
            </a:r>
            <a:r>
              <a:rPr lang="pt-PT" sz="1600" b="1" dirty="0">
                <a:solidFill>
                  <a:srgbClr val="737277"/>
                </a:solidFill>
                <a:latin typeface="Calibri" panose="020F0502020204030204" pitchFamily="34" charset="0"/>
                <a:ea typeface="ＭＳ Ｐゴシック" panose="020B0600070205080204" pitchFamily="34" charset="-128"/>
              </a:rPr>
              <a:t> </a:t>
            </a:r>
            <a:r>
              <a:rPr lang="pt-PT" sz="1600" b="1" dirty="0" err="1">
                <a:solidFill>
                  <a:srgbClr val="737277"/>
                </a:solidFill>
                <a:latin typeface="Calibri" panose="020F0502020204030204" pitchFamily="34" charset="0"/>
                <a:ea typeface="ＭＳ Ｐゴシック" panose="020B0600070205080204" pitchFamily="34" charset="-128"/>
              </a:rPr>
              <a:t>tool</a:t>
            </a:r>
            <a:endParaRPr lang="en-GB" sz="1600" b="1" dirty="0">
              <a:solidFill>
                <a:srgbClr val="737277"/>
              </a:solidFill>
              <a:latin typeface="Calibri" panose="020F0502020204030204" pitchFamily="34" charset="0"/>
              <a:ea typeface="ＭＳ Ｐゴシック" panose="020B0600070205080204" pitchFamily="34" charset="-128"/>
            </a:endParaRPr>
          </a:p>
        </p:txBody>
      </p:sp>
      <p:sp>
        <p:nvSpPr>
          <p:cNvPr id="17" name="TextBox 16">
            <a:extLst>
              <a:ext uri="{FF2B5EF4-FFF2-40B4-BE49-F238E27FC236}">
                <a16:creationId xmlns:a16="http://schemas.microsoft.com/office/drawing/2014/main" xmlns="" id="{077FBED9-FD73-4AE6-BD78-F63F4D0E1007}"/>
              </a:ext>
            </a:extLst>
          </p:cNvPr>
          <p:cNvSpPr txBox="1"/>
          <p:nvPr/>
        </p:nvSpPr>
        <p:spPr>
          <a:xfrm>
            <a:off x="5807968" y="1604798"/>
            <a:ext cx="2444539" cy="615553"/>
          </a:xfrm>
          <a:prstGeom prst="rect">
            <a:avLst/>
          </a:prstGeom>
          <a:noFill/>
        </p:spPr>
        <p:txBody>
          <a:bodyPr wrap="square" lIns="121917" tIns="60958" rIns="121917" bIns="60958" rtlCol="0">
            <a:spAutoFit/>
          </a:bodyPr>
          <a:lstStyle/>
          <a:p>
            <a:pPr defTabSz="1219170" eaLnBrk="0" fontAlgn="base" hangingPunct="0">
              <a:spcBef>
                <a:spcPct val="0"/>
              </a:spcBef>
              <a:spcAft>
                <a:spcPct val="0"/>
              </a:spcAft>
              <a:defRPr/>
            </a:pPr>
            <a:r>
              <a:rPr lang="pt-PT" sz="1600" b="1" dirty="0">
                <a:solidFill>
                  <a:srgbClr val="737277"/>
                </a:solidFill>
                <a:latin typeface="Calibri" panose="020F0502020204030204" pitchFamily="34" charset="0"/>
                <a:ea typeface="ＭＳ Ｐゴシック" panose="020B0600070205080204" pitchFamily="34" charset="-128"/>
              </a:rPr>
              <a:t>3. MASAI </a:t>
            </a:r>
            <a:br>
              <a:rPr lang="pt-PT" sz="1600" b="1" dirty="0">
                <a:solidFill>
                  <a:srgbClr val="737277"/>
                </a:solidFill>
                <a:latin typeface="Calibri" panose="020F0502020204030204" pitchFamily="34" charset="0"/>
                <a:ea typeface="ＭＳ Ｐゴシック" panose="020B0600070205080204" pitchFamily="34" charset="-128"/>
              </a:rPr>
            </a:br>
            <a:r>
              <a:rPr lang="pt-PT" sz="1600" b="1" dirty="0" err="1">
                <a:solidFill>
                  <a:srgbClr val="737277"/>
                </a:solidFill>
                <a:latin typeface="Calibri" panose="020F0502020204030204" pitchFamily="34" charset="0"/>
                <a:ea typeface="ＭＳ Ｐゴシック" panose="020B0600070205080204" pitchFamily="34" charset="-128"/>
              </a:rPr>
              <a:t>Publishing</a:t>
            </a:r>
            <a:r>
              <a:rPr lang="pt-PT" sz="1600" b="1" dirty="0">
                <a:solidFill>
                  <a:srgbClr val="737277"/>
                </a:solidFill>
                <a:latin typeface="Calibri" panose="020F0502020204030204" pitchFamily="34" charset="0"/>
                <a:ea typeface="ＭＳ Ｐゴシック" panose="020B0600070205080204" pitchFamily="34" charset="-128"/>
              </a:rPr>
              <a:t> </a:t>
            </a:r>
            <a:r>
              <a:rPr lang="pt-PT" sz="1600" b="1" dirty="0" err="1">
                <a:solidFill>
                  <a:srgbClr val="737277"/>
                </a:solidFill>
                <a:latin typeface="Calibri" panose="020F0502020204030204" pitchFamily="34" charset="0"/>
                <a:ea typeface="ＭＳ Ｐゴシック" panose="020B0600070205080204" pitchFamily="34" charset="-128"/>
              </a:rPr>
              <a:t>Wizard</a:t>
            </a:r>
            <a:endParaRPr lang="en-GB" sz="1600" b="1" dirty="0">
              <a:solidFill>
                <a:srgbClr val="737277"/>
              </a:solidFill>
              <a:latin typeface="Calibri" panose="020F0502020204030204" pitchFamily="34" charset="0"/>
              <a:ea typeface="ＭＳ Ｐゴシック" panose="020B0600070205080204" pitchFamily="34" charset="-128"/>
            </a:endParaRPr>
          </a:p>
        </p:txBody>
      </p:sp>
      <p:sp>
        <p:nvSpPr>
          <p:cNvPr id="18" name="TextBox 17">
            <a:extLst>
              <a:ext uri="{FF2B5EF4-FFF2-40B4-BE49-F238E27FC236}">
                <a16:creationId xmlns:a16="http://schemas.microsoft.com/office/drawing/2014/main" xmlns="" id="{7EF0D571-5FB4-432F-B5C6-AA44B510B7DA}"/>
              </a:ext>
            </a:extLst>
          </p:cNvPr>
          <p:cNvSpPr txBox="1"/>
          <p:nvPr/>
        </p:nvSpPr>
        <p:spPr>
          <a:xfrm>
            <a:off x="9072331" y="1604798"/>
            <a:ext cx="2717740" cy="615553"/>
          </a:xfrm>
          <a:prstGeom prst="rect">
            <a:avLst/>
          </a:prstGeom>
          <a:noFill/>
        </p:spPr>
        <p:txBody>
          <a:bodyPr wrap="square" lIns="121917" tIns="60958" rIns="121917" bIns="60958" rtlCol="0">
            <a:spAutoFit/>
          </a:bodyPr>
          <a:lstStyle/>
          <a:p>
            <a:pPr defTabSz="1219170" eaLnBrk="0" fontAlgn="base" hangingPunct="0">
              <a:spcBef>
                <a:spcPct val="0"/>
              </a:spcBef>
              <a:spcAft>
                <a:spcPct val="0"/>
              </a:spcAft>
              <a:defRPr/>
            </a:pPr>
            <a:r>
              <a:rPr lang="pt-PT" sz="1600" b="1" dirty="0">
                <a:solidFill>
                  <a:srgbClr val="737277"/>
                </a:solidFill>
                <a:latin typeface="Calibri" panose="020F0502020204030204" pitchFamily="34" charset="0"/>
                <a:ea typeface="ＭＳ Ｐゴシック" panose="020B0600070205080204" pitchFamily="34" charset="-128"/>
              </a:rPr>
              <a:t>4. MASAI </a:t>
            </a:r>
            <a:br>
              <a:rPr lang="pt-PT" sz="1600" b="1" dirty="0">
                <a:solidFill>
                  <a:srgbClr val="737277"/>
                </a:solidFill>
                <a:latin typeface="Calibri" panose="020F0502020204030204" pitchFamily="34" charset="0"/>
                <a:ea typeface="ＭＳ Ｐゴシック" panose="020B0600070205080204" pitchFamily="34" charset="-128"/>
              </a:rPr>
            </a:br>
            <a:r>
              <a:rPr lang="pt-PT" sz="1600" b="1" dirty="0">
                <a:solidFill>
                  <a:srgbClr val="737277"/>
                </a:solidFill>
                <a:latin typeface="Calibri" panose="020F0502020204030204" pitchFamily="34" charset="0"/>
                <a:ea typeface="ＭＳ Ｐゴシック" panose="020B0600070205080204" pitchFamily="34" charset="-128"/>
              </a:rPr>
              <a:t>Service </a:t>
            </a:r>
            <a:r>
              <a:rPr lang="pt-PT" sz="1600" b="1" dirty="0" err="1">
                <a:solidFill>
                  <a:srgbClr val="737277"/>
                </a:solidFill>
                <a:latin typeface="Calibri" panose="020F0502020204030204" pitchFamily="34" charset="0"/>
                <a:ea typeface="ＭＳ Ｐゴシック" panose="020B0600070205080204" pitchFamily="34" charset="-128"/>
              </a:rPr>
              <a:t>Discovery</a:t>
            </a:r>
            <a:r>
              <a:rPr lang="pt-PT" sz="1600" b="1" dirty="0">
                <a:solidFill>
                  <a:srgbClr val="737277"/>
                </a:solidFill>
                <a:latin typeface="Calibri" panose="020F0502020204030204" pitchFamily="34" charset="0"/>
                <a:ea typeface="ＭＳ Ｐゴシック" panose="020B0600070205080204" pitchFamily="34" charset="-128"/>
              </a:rPr>
              <a:t> Web </a:t>
            </a:r>
            <a:r>
              <a:rPr lang="pt-PT" sz="1600" b="1" dirty="0" err="1">
                <a:solidFill>
                  <a:srgbClr val="737277"/>
                </a:solidFill>
                <a:latin typeface="Calibri" panose="020F0502020204030204" pitchFamily="34" charset="0"/>
                <a:ea typeface="ＭＳ Ｐゴシック" panose="020B0600070205080204" pitchFamily="34" charset="-128"/>
              </a:rPr>
              <a:t>tool</a:t>
            </a:r>
            <a:endParaRPr lang="en-GB" sz="1600" b="1" dirty="0">
              <a:solidFill>
                <a:srgbClr val="737277"/>
              </a:solidFill>
              <a:latin typeface="Calibri" panose="020F0502020204030204" pitchFamily="34" charset="0"/>
              <a:ea typeface="ＭＳ Ｐゴシック" panose="020B0600070205080204" pitchFamily="34" charset="-128"/>
            </a:endParaRPr>
          </a:p>
        </p:txBody>
      </p:sp>
      <p:sp>
        <p:nvSpPr>
          <p:cNvPr id="19" name="Arrow: Right 18">
            <a:extLst>
              <a:ext uri="{FF2B5EF4-FFF2-40B4-BE49-F238E27FC236}">
                <a16:creationId xmlns:a16="http://schemas.microsoft.com/office/drawing/2014/main" xmlns="" id="{264718C1-FACF-4B44-A136-1E6C2E6A342F}"/>
              </a:ext>
            </a:extLst>
          </p:cNvPr>
          <p:cNvSpPr/>
          <p:nvPr/>
        </p:nvSpPr>
        <p:spPr bwMode="auto">
          <a:xfrm>
            <a:off x="2244648" y="2564179"/>
            <a:ext cx="787368" cy="541119"/>
          </a:xfrm>
          <a:prstGeom prst="rightArrow">
            <a:avLst/>
          </a:prstGeom>
          <a:gradFill flip="none" rotWithShape="1">
            <a:gsLst>
              <a:gs pos="0">
                <a:schemeClr val="tx2">
                  <a:lumMod val="60000"/>
                  <a:lumOff val="40000"/>
                </a:schemeClr>
              </a:gs>
              <a:gs pos="100000">
                <a:schemeClr val="tx2">
                  <a:lumMod val="20000"/>
                  <a:lumOff val="80000"/>
                </a:schemeClr>
              </a:gs>
              <a:gs pos="73000">
                <a:schemeClr val="tx2">
                  <a:lumMod val="40000"/>
                  <a:lumOff val="60000"/>
                </a:schemeClr>
              </a:gs>
            </a:gsLst>
            <a:lin ang="16200000" scaled="0"/>
            <a:tileRect/>
          </a:gradFill>
          <a:ln>
            <a:solidFill>
              <a:schemeClr val="tx2"/>
            </a:solidFill>
          </a:ln>
          <a:effectLst/>
          <a:extLst/>
        </p:spPr>
        <p:txBody>
          <a:bodyPr rot="0" spcFirstLastPara="0" vertOverflow="overflow" horzOverflow="overflow" vert="horz" wrap="none" lIns="143996" tIns="62398" rIns="143996" bIns="62398" numCol="1" spcCol="0" rtlCol="0" fromWordArt="0" anchor="t" anchorCtr="0" forceAA="0" compatLnSpc="1">
            <a:prstTxWarp prst="textNoShape">
              <a:avLst/>
            </a:prstTxWarp>
            <a:normAutofit fontScale="47500" lnSpcReduction="20000"/>
          </a:bodyPr>
          <a:lstStyle/>
          <a:p>
            <a:pPr defTabSz="1219170" eaLnBrk="0" fontAlgn="base" hangingPunct="0">
              <a:spcBef>
                <a:spcPct val="0"/>
              </a:spcBef>
              <a:spcAft>
                <a:spcPct val="0"/>
              </a:spcAft>
              <a:defRPr/>
            </a:pPr>
            <a:endParaRPr lang="en-GB" sz="2100" dirty="0">
              <a:solidFill>
                <a:prstClr val="black"/>
              </a:solidFill>
              <a:latin typeface="Calibri" panose="020F0502020204030204" pitchFamily="34" charset="0"/>
              <a:ea typeface="ＭＳ Ｐゴシック" panose="020B0600070205080204" pitchFamily="34" charset="-128"/>
            </a:endParaRPr>
          </a:p>
        </p:txBody>
      </p:sp>
      <p:sp>
        <p:nvSpPr>
          <p:cNvPr id="20" name="Arrow: Right 19">
            <a:extLst>
              <a:ext uri="{FF2B5EF4-FFF2-40B4-BE49-F238E27FC236}">
                <a16:creationId xmlns:a16="http://schemas.microsoft.com/office/drawing/2014/main" xmlns="" id="{C5F830D3-680C-43A9-8AF5-BBB5EA0A0BDB}"/>
              </a:ext>
            </a:extLst>
          </p:cNvPr>
          <p:cNvSpPr/>
          <p:nvPr/>
        </p:nvSpPr>
        <p:spPr bwMode="auto">
          <a:xfrm>
            <a:off x="5301747" y="2564179"/>
            <a:ext cx="787368" cy="541119"/>
          </a:xfrm>
          <a:prstGeom prst="rightArrow">
            <a:avLst/>
          </a:prstGeom>
          <a:gradFill flip="none" rotWithShape="1">
            <a:gsLst>
              <a:gs pos="0">
                <a:schemeClr val="tx2">
                  <a:lumMod val="60000"/>
                  <a:lumOff val="40000"/>
                </a:schemeClr>
              </a:gs>
              <a:gs pos="100000">
                <a:schemeClr val="tx2">
                  <a:lumMod val="20000"/>
                  <a:lumOff val="80000"/>
                </a:schemeClr>
              </a:gs>
              <a:gs pos="73000">
                <a:schemeClr val="tx2">
                  <a:lumMod val="40000"/>
                  <a:lumOff val="60000"/>
                </a:schemeClr>
              </a:gs>
            </a:gsLst>
            <a:lin ang="16200000" scaled="0"/>
            <a:tileRect/>
          </a:gradFill>
          <a:ln>
            <a:solidFill>
              <a:schemeClr val="tx2"/>
            </a:solidFill>
          </a:ln>
          <a:effectLst/>
          <a:extLst/>
        </p:spPr>
        <p:txBody>
          <a:bodyPr rot="0" spcFirstLastPara="0" vertOverflow="overflow" horzOverflow="overflow" vert="horz" wrap="none" lIns="143996" tIns="62398" rIns="143996" bIns="62398" numCol="1" spcCol="0" rtlCol="0" fromWordArt="0" anchor="t" anchorCtr="0" forceAA="0" compatLnSpc="1">
            <a:prstTxWarp prst="textNoShape">
              <a:avLst/>
            </a:prstTxWarp>
            <a:normAutofit fontScale="47500" lnSpcReduction="20000"/>
          </a:bodyPr>
          <a:lstStyle/>
          <a:p>
            <a:pPr defTabSz="1219170" eaLnBrk="0" fontAlgn="base" hangingPunct="0">
              <a:spcBef>
                <a:spcPct val="0"/>
              </a:spcBef>
              <a:spcAft>
                <a:spcPct val="0"/>
              </a:spcAft>
              <a:defRPr/>
            </a:pPr>
            <a:endParaRPr lang="en-GB" sz="2100" dirty="0">
              <a:solidFill>
                <a:prstClr val="black"/>
              </a:solidFill>
              <a:latin typeface="Calibri" panose="020F0502020204030204" pitchFamily="34" charset="0"/>
              <a:ea typeface="ＭＳ Ｐゴシック" panose="020B0600070205080204" pitchFamily="34" charset="-128"/>
            </a:endParaRPr>
          </a:p>
        </p:txBody>
      </p:sp>
      <p:sp>
        <p:nvSpPr>
          <p:cNvPr id="21" name="Arrow: Right 20">
            <a:extLst>
              <a:ext uri="{FF2B5EF4-FFF2-40B4-BE49-F238E27FC236}">
                <a16:creationId xmlns:a16="http://schemas.microsoft.com/office/drawing/2014/main" xmlns="" id="{996E8310-824C-4E61-B442-932B0B1C3D80}"/>
              </a:ext>
            </a:extLst>
          </p:cNvPr>
          <p:cNvSpPr/>
          <p:nvPr/>
        </p:nvSpPr>
        <p:spPr bwMode="auto">
          <a:xfrm>
            <a:off x="8415225" y="2542443"/>
            <a:ext cx="787368" cy="541119"/>
          </a:xfrm>
          <a:prstGeom prst="rightArrow">
            <a:avLst/>
          </a:prstGeom>
          <a:gradFill flip="none" rotWithShape="1">
            <a:gsLst>
              <a:gs pos="0">
                <a:schemeClr val="tx2">
                  <a:lumMod val="60000"/>
                  <a:lumOff val="40000"/>
                </a:schemeClr>
              </a:gs>
              <a:gs pos="100000">
                <a:schemeClr val="tx2">
                  <a:lumMod val="20000"/>
                  <a:lumOff val="80000"/>
                </a:schemeClr>
              </a:gs>
              <a:gs pos="73000">
                <a:schemeClr val="tx2">
                  <a:lumMod val="40000"/>
                  <a:lumOff val="60000"/>
                </a:schemeClr>
              </a:gs>
            </a:gsLst>
            <a:lin ang="16200000" scaled="0"/>
            <a:tileRect/>
          </a:gradFill>
          <a:ln>
            <a:solidFill>
              <a:schemeClr val="tx2"/>
            </a:solidFill>
          </a:ln>
          <a:effectLst/>
          <a:extLst/>
        </p:spPr>
        <p:txBody>
          <a:bodyPr rot="0" spcFirstLastPara="0" vertOverflow="overflow" horzOverflow="overflow" vert="horz" wrap="none" lIns="143996" tIns="62398" rIns="143996" bIns="62398" numCol="1" spcCol="0" rtlCol="0" fromWordArt="0" anchor="t" anchorCtr="0" forceAA="0" compatLnSpc="1">
            <a:prstTxWarp prst="textNoShape">
              <a:avLst/>
            </a:prstTxWarp>
            <a:normAutofit fontScale="47500" lnSpcReduction="20000"/>
          </a:bodyPr>
          <a:lstStyle/>
          <a:p>
            <a:pPr defTabSz="1219170" eaLnBrk="0" fontAlgn="base" hangingPunct="0">
              <a:spcBef>
                <a:spcPct val="0"/>
              </a:spcBef>
              <a:spcAft>
                <a:spcPct val="0"/>
              </a:spcAft>
              <a:defRPr/>
            </a:pPr>
            <a:endParaRPr lang="en-GB" sz="2100" dirty="0">
              <a:solidFill>
                <a:prstClr val="black"/>
              </a:solidFill>
              <a:latin typeface="Calibri" panose="020F0502020204030204" pitchFamily="34" charset="0"/>
              <a:ea typeface="ＭＳ Ｐゴシック" panose="020B0600070205080204" pitchFamily="34" charset="-128"/>
            </a:endParaRPr>
          </a:p>
        </p:txBody>
      </p:sp>
      <p:sp>
        <p:nvSpPr>
          <p:cNvPr id="22" name="TextBox 21">
            <a:extLst>
              <a:ext uri="{FF2B5EF4-FFF2-40B4-BE49-F238E27FC236}">
                <a16:creationId xmlns:a16="http://schemas.microsoft.com/office/drawing/2014/main" xmlns="" id="{71E67EE1-8999-4D27-983A-540585D3617D}"/>
              </a:ext>
            </a:extLst>
          </p:cNvPr>
          <p:cNvSpPr txBox="1"/>
          <p:nvPr/>
        </p:nvSpPr>
        <p:spPr>
          <a:xfrm>
            <a:off x="3011380" y="3643831"/>
            <a:ext cx="2313425" cy="815604"/>
          </a:xfrm>
          <a:prstGeom prst="rect">
            <a:avLst/>
          </a:prstGeom>
          <a:noFill/>
        </p:spPr>
        <p:txBody>
          <a:bodyPr wrap="square" lIns="121917" tIns="60958" rIns="121917" bIns="60958" rtlCol="0">
            <a:spAutoFit/>
          </a:bodyPr>
          <a:lstStyle/>
          <a:p>
            <a:pPr algn="ctr" defTabSz="1219170" eaLnBrk="0" fontAlgn="base" hangingPunct="0">
              <a:spcBef>
                <a:spcPct val="0"/>
              </a:spcBef>
              <a:spcAft>
                <a:spcPct val="0"/>
              </a:spcAft>
              <a:defRPr/>
            </a:pPr>
            <a:r>
              <a:rPr lang="pt-PT" sz="1500" dirty="0">
                <a:solidFill>
                  <a:srgbClr val="737277"/>
                </a:solidFill>
                <a:latin typeface="Calibri" panose="020F0502020204030204" pitchFamily="34" charset="0"/>
                <a:ea typeface="ＭＳ Ｐゴシック" panose="020B0600070205080204" pitchFamily="34" charset="-128"/>
              </a:rPr>
              <a:t>Upload </a:t>
            </a:r>
            <a:r>
              <a:rPr lang="pt-PT" sz="1500" dirty="0" err="1">
                <a:solidFill>
                  <a:srgbClr val="737277"/>
                </a:solidFill>
                <a:latin typeface="Calibri" panose="020F0502020204030204" pitchFamily="34" charset="0"/>
                <a:ea typeface="ＭＳ Ｐゴシック" panose="020B0600070205080204" pitchFamily="34" charset="-128"/>
              </a:rPr>
              <a:t>generated</a:t>
            </a:r>
            <a:r>
              <a:rPr lang="pt-PT" sz="1500" dirty="0">
                <a:solidFill>
                  <a:srgbClr val="737277"/>
                </a:solidFill>
                <a:latin typeface="Calibri" panose="020F0502020204030204" pitchFamily="34" charset="0"/>
                <a:ea typeface="ＭＳ Ｐゴシック" panose="020B0600070205080204" pitchFamily="34" charset="-128"/>
              </a:rPr>
              <a:t> files </a:t>
            </a:r>
            <a:r>
              <a:rPr lang="pt-PT" sz="1500" dirty="0" err="1">
                <a:solidFill>
                  <a:srgbClr val="737277"/>
                </a:solidFill>
                <a:latin typeface="Calibri" panose="020F0502020204030204" pitchFamily="34" charset="0"/>
                <a:ea typeface="ＭＳ Ｐゴシック" panose="020B0600070205080204" pitchFamily="34" charset="-128"/>
              </a:rPr>
              <a:t>from</a:t>
            </a:r>
            <a:r>
              <a:rPr lang="pt-PT" sz="1500" dirty="0">
                <a:solidFill>
                  <a:srgbClr val="737277"/>
                </a:solidFill>
                <a:latin typeface="Calibri" panose="020F0502020204030204" pitchFamily="34" charset="0"/>
                <a:ea typeface="ＭＳ Ｐゴシック" panose="020B0600070205080204" pitchFamily="34" charset="-128"/>
              </a:rPr>
              <a:t> </a:t>
            </a:r>
            <a:r>
              <a:rPr lang="pt-PT" sz="1500" dirty="0" err="1">
                <a:solidFill>
                  <a:srgbClr val="737277"/>
                </a:solidFill>
                <a:latin typeface="Calibri" panose="020F0502020204030204" pitchFamily="34" charset="0"/>
                <a:ea typeface="ＭＳ Ｐゴシック" panose="020B0600070205080204" pitchFamily="34" charset="-128"/>
              </a:rPr>
              <a:t>OpenTravel</a:t>
            </a:r>
            <a:r>
              <a:rPr lang="pt-PT" sz="1500" dirty="0">
                <a:solidFill>
                  <a:srgbClr val="737277"/>
                </a:solidFill>
                <a:latin typeface="Calibri" panose="020F0502020204030204" pitchFamily="34" charset="0"/>
                <a:ea typeface="ＭＳ Ｐゴシック" panose="020B0600070205080204" pitchFamily="34" charset="-128"/>
              </a:rPr>
              <a:t> </a:t>
            </a:r>
            <a:r>
              <a:rPr lang="pt-PT" sz="1500" dirty="0" err="1">
                <a:solidFill>
                  <a:srgbClr val="737277"/>
                </a:solidFill>
                <a:latin typeface="Calibri" panose="020F0502020204030204" pitchFamily="34" charset="0"/>
                <a:ea typeface="ＭＳ Ｐゴシック" panose="020B0600070205080204" pitchFamily="34" charset="-128"/>
              </a:rPr>
              <a:t>Modelling</a:t>
            </a:r>
            <a:r>
              <a:rPr lang="pt-PT" sz="1500" dirty="0">
                <a:solidFill>
                  <a:srgbClr val="737277"/>
                </a:solidFill>
                <a:latin typeface="Calibri" panose="020F0502020204030204" pitchFamily="34" charset="0"/>
                <a:ea typeface="ＭＳ Ｐゴシック" panose="020B0600070205080204" pitchFamily="34" charset="-128"/>
              </a:rPr>
              <a:t> </a:t>
            </a:r>
            <a:r>
              <a:rPr lang="pt-PT" sz="1500" dirty="0" err="1">
                <a:solidFill>
                  <a:srgbClr val="737277"/>
                </a:solidFill>
                <a:latin typeface="Calibri" panose="020F0502020204030204" pitchFamily="34" charset="0"/>
                <a:ea typeface="ＭＳ Ｐゴシック" panose="020B0600070205080204" pitchFamily="34" charset="-128"/>
              </a:rPr>
              <a:t>Tool</a:t>
            </a:r>
            <a:endParaRPr lang="en-GB" sz="1500" dirty="0">
              <a:solidFill>
                <a:srgbClr val="737277"/>
              </a:solidFill>
              <a:latin typeface="Calibri" panose="020F0502020204030204" pitchFamily="34" charset="0"/>
              <a:ea typeface="ＭＳ Ｐゴシック" panose="020B0600070205080204" pitchFamily="34" charset="-128"/>
            </a:endParaRPr>
          </a:p>
        </p:txBody>
      </p:sp>
      <p:sp>
        <p:nvSpPr>
          <p:cNvPr id="25" name="Arrow: Right 24">
            <a:extLst>
              <a:ext uri="{FF2B5EF4-FFF2-40B4-BE49-F238E27FC236}">
                <a16:creationId xmlns:a16="http://schemas.microsoft.com/office/drawing/2014/main" xmlns="" id="{E9BFEEC1-6139-4F4C-9D80-B7F1317B4265}"/>
              </a:ext>
            </a:extLst>
          </p:cNvPr>
          <p:cNvSpPr/>
          <p:nvPr/>
        </p:nvSpPr>
        <p:spPr bwMode="auto">
          <a:xfrm rot="7437820">
            <a:off x="2331315" y="3548838"/>
            <a:ext cx="787368" cy="541119"/>
          </a:xfrm>
          <a:prstGeom prst="rightArrow">
            <a:avLst/>
          </a:prstGeom>
          <a:gradFill flip="none" rotWithShape="1">
            <a:gsLst>
              <a:gs pos="0">
                <a:schemeClr val="tx2">
                  <a:lumMod val="60000"/>
                  <a:lumOff val="40000"/>
                </a:schemeClr>
              </a:gs>
              <a:gs pos="100000">
                <a:schemeClr val="tx2">
                  <a:lumMod val="20000"/>
                  <a:lumOff val="80000"/>
                </a:schemeClr>
              </a:gs>
              <a:gs pos="73000">
                <a:schemeClr val="tx2">
                  <a:lumMod val="40000"/>
                  <a:lumOff val="60000"/>
                </a:schemeClr>
              </a:gs>
            </a:gsLst>
            <a:lin ang="16200000" scaled="0"/>
            <a:tileRect/>
          </a:gradFill>
          <a:ln>
            <a:solidFill>
              <a:schemeClr val="tx2"/>
            </a:solidFill>
            <a:prstDash val="dashDot"/>
          </a:ln>
          <a:effectLst/>
          <a:extLst/>
        </p:spPr>
        <p:txBody>
          <a:bodyPr rot="0" spcFirstLastPara="0" vertOverflow="overflow" horzOverflow="overflow" vert="horz" wrap="none" lIns="143996" tIns="62398" rIns="143996" bIns="62398" numCol="1" spcCol="0" rtlCol="0" fromWordArt="0" anchor="t" anchorCtr="0" forceAA="0" compatLnSpc="1">
            <a:prstTxWarp prst="textNoShape">
              <a:avLst/>
            </a:prstTxWarp>
            <a:normAutofit fontScale="47500" lnSpcReduction="20000"/>
          </a:bodyPr>
          <a:lstStyle/>
          <a:p>
            <a:pPr defTabSz="1219170" eaLnBrk="0" fontAlgn="base" hangingPunct="0">
              <a:spcBef>
                <a:spcPct val="0"/>
              </a:spcBef>
              <a:spcAft>
                <a:spcPct val="0"/>
              </a:spcAft>
              <a:defRPr/>
            </a:pPr>
            <a:endParaRPr lang="en-GB" sz="2100" dirty="0">
              <a:solidFill>
                <a:prstClr val="black"/>
              </a:solidFill>
              <a:latin typeface="Calibri" panose="020F0502020204030204" pitchFamily="34" charset="0"/>
              <a:ea typeface="ＭＳ Ｐゴシック" panose="020B0600070205080204" pitchFamily="34" charset="-128"/>
            </a:endParaRPr>
          </a:p>
        </p:txBody>
      </p:sp>
      <p:pic>
        <p:nvPicPr>
          <p:cNvPr id="5" name="Picture 4">
            <a:extLst>
              <a:ext uri="{FF2B5EF4-FFF2-40B4-BE49-F238E27FC236}">
                <a16:creationId xmlns:a16="http://schemas.microsoft.com/office/drawing/2014/main" xmlns="" id="{3E8706B8-2811-4A59-A4CA-8518216CAD1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5440" y="4781044"/>
            <a:ext cx="4110440" cy="800219"/>
          </a:xfrm>
          <a:prstGeom prst="rect">
            <a:avLst/>
          </a:prstGeom>
          <a:ln>
            <a:noFill/>
          </a:ln>
          <a:effectLst>
            <a:outerShdw blurRad="292100" dist="139700" dir="2700000" algn="tl" rotWithShape="0">
              <a:srgbClr val="333333">
                <a:alpha val="65000"/>
              </a:srgbClr>
            </a:outerShdw>
          </a:effectLst>
        </p:spPr>
      </p:pic>
      <p:sp>
        <p:nvSpPr>
          <p:cNvPr id="27" name="TextBox 26">
            <a:extLst>
              <a:ext uri="{FF2B5EF4-FFF2-40B4-BE49-F238E27FC236}">
                <a16:creationId xmlns:a16="http://schemas.microsoft.com/office/drawing/2014/main" xmlns="" id="{B60BFA0A-7B0E-4F2A-9FD3-A23CBB94A852}"/>
              </a:ext>
            </a:extLst>
          </p:cNvPr>
          <p:cNvSpPr txBox="1"/>
          <p:nvPr/>
        </p:nvSpPr>
        <p:spPr>
          <a:xfrm>
            <a:off x="143339" y="4043941"/>
            <a:ext cx="2613587" cy="615553"/>
          </a:xfrm>
          <a:prstGeom prst="rect">
            <a:avLst/>
          </a:prstGeom>
          <a:noFill/>
        </p:spPr>
        <p:txBody>
          <a:bodyPr wrap="square" lIns="121917" tIns="60958" rIns="121917" bIns="60958" rtlCol="0">
            <a:spAutoFit/>
          </a:bodyPr>
          <a:lstStyle/>
          <a:p>
            <a:pPr defTabSz="1219170" eaLnBrk="0" fontAlgn="base" hangingPunct="0">
              <a:spcBef>
                <a:spcPct val="0"/>
              </a:spcBef>
              <a:spcAft>
                <a:spcPct val="0"/>
              </a:spcAft>
              <a:defRPr/>
            </a:pPr>
            <a:r>
              <a:rPr lang="pt-PT" sz="1600" b="1" dirty="0">
                <a:solidFill>
                  <a:srgbClr val="737277"/>
                </a:solidFill>
                <a:latin typeface="Calibri" panose="020F0502020204030204" pitchFamily="34" charset="0"/>
                <a:ea typeface="ＭＳ Ｐゴシック" panose="020B0600070205080204" pitchFamily="34" charset="-128"/>
              </a:rPr>
              <a:t>2. MASAI </a:t>
            </a:r>
            <a:br>
              <a:rPr lang="pt-PT" sz="1600" b="1" dirty="0">
                <a:solidFill>
                  <a:srgbClr val="737277"/>
                </a:solidFill>
                <a:latin typeface="Calibri" panose="020F0502020204030204" pitchFamily="34" charset="0"/>
                <a:ea typeface="ＭＳ Ｐゴシック" panose="020B0600070205080204" pitchFamily="34" charset="-128"/>
              </a:rPr>
            </a:br>
            <a:r>
              <a:rPr lang="pt-PT" sz="1600" b="1" dirty="0" err="1">
                <a:solidFill>
                  <a:srgbClr val="737277"/>
                </a:solidFill>
                <a:latin typeface="Calibri" panose="020F0502020204030204" pitchFamily="34" charset="0"/>
                <a:ea typeface="ＭＳ Ｐゴシック" panose="020B0600070205080204" pitchFamily="34" charset="-128"/>
              </a:rPr>
              <a:t>Model</a:t>
            </a:r>
            <a:r>
              <a:rPr lang="pt-PT" sz="1600" b="1" dirty="0">
                <a:solidFill>
                  <a:srgbClr val="737277"/>
                </a:solidFill>
                <a:latin typeface="Calibri" panose="020F0502020204030204" pitchFamily="34" charset="0"/>
                <a:ea typeface="ＭＳ Ｐゴシック" panose="020B0600070205080204" pitchFamily="34" charset="-128"/>
              </a:rPr>
              <a:t> Download</a:t>
            </a:r>
            <a:endParaRPr lang="en-GB" sz="1600" b="1" dirty="0">
              <a:solidFill>
                <a:srgbClr val="737277"/>
              </a:solidFill>
              <a:latin typeface="Calibri" panose="020F0502020204030204" pitchFamily="34" charset="0"/>
              <a:ea typeface="ＭＳ Ｐゴシック" panose="020B0600070205080204" pitchFamily="34" charset="-128"/>
            </a:endParaRPr>
          </a:p>
        </p:txBody>
      </p:sp>
      <p:sp>
        <p:nvSpPr>
          <p:cNvPr id="28" name="Rounded Rectangle 27"/>
          <p:cNvSpPr/>
          <p:nvPr/>
        </p:nvSpPr>
        <p:spPr bwMode="auto">
          <a:xfrm>
            <a:off x="11052651" y="6169881"/>
            <a:ext cx="900000" cy="486343"/>
          </a:xfrm>
          <a:prstGeom prst="roundRect">
            <a:avLst/>
          </a:prstGeom>
          <a:solidFill>
            <a:srgbClr val="FF0000"/>
          </a:solidFill>
          <a:ln>
            <a:noFill/>
          </a:ln>
          <a:effectLst/>
          <a:ex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1219170" eaLnBrk="0" fontAlgn="base" hangingPunct="0">
              <a:spcBef>
                <a:spcPct val="0"/>
              </a:spcBef>
              <a:spcAft>
                <a:spcPct val="0"/>
              </a:spcAft>
              <a:defRPr/>
            </a:pPr>
            <a:r>
              <a:rPr lang="en-GB" sz="1400" b="1" dirty="0">
                <a:solidFill>
                  <a:srgbClr val="FFFFFF"/>
                </a:solidFill>
                <a:latin typeface="Calibri" panose="020F0502020204030204" pitchFamily="34" charset="0"/>
                <a:ea typeface="ＭＳ Ｐゴシック" panose="020B0600070205080204" pitchFamily="34" charset="-128"/>
              </a:rPr>
              <a:t>Concierge</a:t>
            </a:r>
          </a:p>
          <a:p>
            <a:pPr algn="ctr" defTabSz="1219170" eaLnBrk="0" fontAlgn="base" hangingPunct="0">
              <a:spcBef>
                <a:spcPct val="0"/>
              </a:spcBef>
              <a:spcAft>
                <a:spcPct val="0"/>
              </a:spcAft>
              <a:defRPr/>
            </a:pPr>
            <a:r>
              <a:rPr lang="en-GB" sz="1400" b="1" dirty="0">
                <a:solidFill>
                  <a:srgbClr val="FFFFFF"/>
                </a:solidFill>
                <a:latin typeface="Calibri" panose="020F0502020204030204" pitchFamily="34" charset="0"/>
                <a:ea typeface="ＭＳ Ｐゴシック" panose="020B0600070205080204" pitchFamily="34" charset="-128"/>
              </a:rPr>
              <a:t>Chat APP</a:t>
            </a:r>
          </a:p>
        </p:txBody>
      </p:sp>
      <p:sp>
        <p:nvSpPr>
          <p:cNvPr id="29" name="Rounded Rectangle 28"/>
          <p:cNvSpPr/>
          <p:nvPr/>
        </p:nvSpPr>
        <p:spPr bwMode="auto">
          <a:xfrm>
            <a:off x="9993404" y="6169881"/>
            <a:ext cx="900000" cy="486343"/>
          </a:xfrm>
          <a:prstGeom prst="roundRect">
            <a:avLst/>
          </a:prstGeom>
          <a:solidFill>
            <a:srgbClr val="FF0000"/>
          </a:solidFill>
          <a:ln>
            <a:noFill/>
          </a:ln>
          <a:effectLst/>
          <a:ex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1219170" eaLnBrk="0" fontAlgn="base" hangingPunct="0">
              <a:spcBef>
                <a:spcPct val="0"/>
              </a:spcBef>
              <a:spcAft>
                <a:spcPct val="0"/>
              </a:spcAft>
              <a:defRPr/>
            </a:pPr>
            <a:r>
              <a:rPr lang="en-GB" sz="1400" b="1" dirty="0">
                <a:solidFill>
                  <a:srgbClr val="FFFFFF"/>
                </a:solidFill>
                <a:latin typeface="Calibri" panose="020F0502020204030204" pitchFamily="34" charset="0"/>
                <a:ea typeface="ＭＳ Ｐゴシック" panose="020B0600070205080204" pitchFamily="34" charset="-128"/>
              </a:rPr>
              <a:t>Chat</a:t>
            </a:r>
            <a:br>
              <a:rPr lang="en-GB" sz="1400" b="1" dirty="0">
                <a:solidFill>
                  <a:srgbClr val="FFFFFF"/>
                </a:solidFill>
                <a:latin typeface="Calibri" panose="020F0502020204030204" pitchFamily="34" charset="0"/>
                <a:ea typeface="ＭＳ Ｐゴシック" panose="020B0600070205080204" pitchFamily="34" charset="-128"/>
              </a:rPr>
            </a:br>
            <a:r>
              <a:rPr lang="en-GB" sz="1400" b="1" dirty="0">
                <a:solidFill>
                  <a:srgbClr val="FFFFFF"/>
                </a:solidFill>
                <a:latin typeface="Calibri" panose="020F0502020204030204" pitchFamily="34" charset="0"/>
                <a:ea typeface="ＭＳ Ｐゴシック" panose="020B0600070205080204" pitchFamily="34" charset="-128"/>
              </a:rPr>
              <a:t>“Cards”</a:t>
            </a:r>
          </a:p>
        </p:txBody>
      </p:sp>
      <p:sp>
        <p:nvSpPr>
          <p:cNvPr id="30" name="Rounded Rectangle 29"/>
          <p:cNvSpPr/>
          <p:nvPr/>
        </p:nvSpPr>
        <p:spPr bwMode="auto">
          <a:xfrm>
            <a:off x="8934157" y="6169881"/>
            <a:ext cx="900000" cy="486343"/>
          </a:xfrm>
          <a:prstGeom prst="roundRect">
            <a:avLst/>
          </a:prstGeom>
          <a:solidFill>
            <a:srgbClr val="FF0000"/>
          </a:solidFill>
          <a:ln>
            <a:noFill/>
          </a:ln>
          <a:effectLst/>
          <a:extLst/>
        </p:spPr>
        <p:txBody>
          <a:bodyPr rot="0" spcFirstLastPara="0" vertOverflow="overflow" horzOverflow="overflow" vert="horz" wrap="none" lIns="0" tIns="0" rIns="0" bIns="0" numCol="1" spcCol="0" rtlCol="0" fromWordArt="0" anchor="ctr" anchorCtr="0" forceAA="0" compatLnSpc="1">
            <a:prstTxWarp prst="textNoShape">
              <a:avLst/>
            </a:prstTxWarp>
            <a:normAutofit/>
          </a:bodyPr>
          <a:lstStyle/>
          <a:p>
            <a:pPr algn="ctr" defTabSz="1219170" eaLnBrk="0" fontAlgn="base" hangingPunct="0">
              <a:spcBef>
                <a:spcPct val="0"/>
              </a:spcBef>
              <a:spcAft>
                <a:spcPct val="0"/>
              </a:spcAft>
              <a:defRPr/>
            </a:pPr>
            <a:r>
              <a:rPr lang="en-GB" sz="1400" b="1" dirty="0">
                <a:solidFill>
                  <a:srgbClr val="FFFFFF"/>
                </a:solidFill>
                <a:latin typeface="Calibri" panose="020F0502020204030204" pitchFamily="34" charset="0"/>
                <a:ea typeface="ＭＳ Ｐゴシック" panose="020B0600070205080204" pitchFamily="34" charset="-128"/>
              </a:rPr>
              <a:t>SDK</a:t>
            </a:r>
          </a:p>
        </p:txBody>
      </p:sp>
      <p:sp>
        <p:nvSpPr>
          <p:cNvPr id="31" name="TextBox 30">
            <a:extLst>
              <a:ext uri="{FF2B5EF4-FFF2-40B4-BE49-F238E27FC236}">
                <a16:creationId xmlns:a16="http://schemas.microsoft.com/office/drawing/2014/main" xmlns="" id="{B60BFA0A-7B0E-4F2A-9FD3-A23CBB94A852}"/>
              </a:ext>
            </a:extLst>
          </p:cNvPr>
          <p:cNvSpPr txBox="1"/>
          <p:nvPr/>
        </p:nvSpPr>
        <p:spPr>
          <a:xfrm>
            <a:off x="8496267" y="6163780"/>
            <a:ext cx="454603" cy="492443"/>
          </a:xfrm>
          <a:prstGeom prst="rect">
            <a:avLst/>
          </a:prstGeom>
          <a:noFill/>
        </p:spPr>
        <p:txBody>
          <a:bodyPr wrap="square" lIns="121917" tIns="60958" rIns="121917" bIns="60958" rtlCol="0">
            <a:spAutoFit/>
          </a:bodyPr>
          <a:lstStyle/>
          <a:p>
            <a:pPr defTabSz="1219170" eaLnBrk="0" fontAlgn="base" hangingPunct="0">
              <a:spcBef>
                <a:spcPct val="0"/>
              </a:spcBef>
              <a:spcAft>
                <a:spcPct val="0"/>
              </a:spcAft>
              <a:defRPr/>
            </a:pPr>
            <a:r>
              <a:rPr lang="pt-PT" sz="2400" b="1" dirty="0">
                <a:solidFill>
                  <a:srgbClr val="737277"/>
                </a:solidFill>
                <a:latin typeface="Calibri" panose="020F0502020204030204" pitchFamily="34" charset="0"/>
                <a:ea typeface="ＭＳ Ｐゴシック" panose="020B0600070205080204" pitchFamily="34" charset="-128"/>
              </a:rPr>
              <a:t>+</a:t>
            </a:r>
            <a:endParaRPr lang="en-GB" sz="2400" b="1" dirty="0">
              <a:solidFill>
                <a:srgbClr val="737277"/>
              </a:solidFill>
              <a:latin typeface="Calibri" panose="020F0502020204030204" pitchFamily="34" charset="0"/>
              <a:ea typeface="ＭＳ Ｐゴシック" panose="020B0600070205080204" pitchFamily="34" charset="-128"/>
            </a:endParaRPr>
          </a:p>
        </p:txBody>
      </p:sp>
      <p:pic>
        <p:nvPicPr>
          <p:cNvPr id="32" name="Picture 2" descr="OpenTravel setting the standard">
            <a:extLst>
              <a:ext uri="{FF2B5EF4-FFF2-40B4-BE49-F238E27FC236}">
                <a16:creationId xmlns:a16="http://schemas.microsoft.com/office/drawing/2014/main" xmlns="" id="{23B93B55-D2DA-4DF6-900C-EBD6F22E7AA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1439" y="1642429"/>
            <a:ext cx="1042060" cy="258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itle 1">
            <a:extLst>
              <a:ext uri="{FF2B5EF4-FFF2-40B4-BE49-F238E27FC236}">
                <a16:creationId xmlns:a16="http://schemas.microsoft.com/office/drawing/2014/main" xmlns="" id="{2765A59C-CB90-49D3-8E8C-51750C7BF426}"/>
              </a:ext>
            </a:extLst>
          </p:cNvPr>
          <p:cNvSpPr txBox="1">
            <a:spLocks/>
          </p:cNvSpPr>
          <p:nvPr/>
        </p:nvSpPr>
        <p:spPr bwMode="auto">
          <a:xfrm>
            <a:off x="808146" y="644691"/>
            <a:ext cx="11290300" cy="543983"/>
          </a:xfrm>
          <a:extLst/>
        </p:spPr>
        <p:txBody>
          <a:bodyPr vert="horz" lIns="121904" tIns="60958" rIns="121904" bIns="60958" rtlCol="0" anchor="ctr">
            <a:noAutofit/>
          </a:bodyPr>
          <a:lstStyle>
            <a:lvl1pPr defTabSz="685800" eaLnBrk="1" latinLnBrk="0" hangingPunct="1">
              <a:lnSpc>
                <a:spcPct val="90000"/>
              </a:lnSpc>
              <a:spcBef>
                <a:spcPts val="750"/>
              </a:spcBef>
              <a:buFont typeface="Arial" panose="020B0604020202020204" pitchFamily="34" charset="0"/>
              <a:buNone/>
              <a:defRPr sz="3200" cap="small">
                <a:solidFill>
                  <a:srgbClr val="E95B2B"/>
                </a:solidFill>
                <a:latin typeface="+mn-lt"/>
              </a:defRPr>
            </a:lvl1pPr>
          </a:lstStyle>
          <a:p>
            <a:r>
              <a:rPr lang="en-US" altLang="en-US" dirty="0"/>
              <a:t>MASAI &amp; </a:t>
            </a:r>
            <a:r>
              <a:rPr lang="en-US" altLang="en-US" dirty="0">
                <a:solidFill>
                  <a:srgbClr val="F33322"/>
                </a:solidFill>
              </a:rPr>
              <a:t>OTA</a:t>
            </a:r>
            <a:r>
              <a:rPr lang="en-US" altLang="en-US" dirty="0"/>
              <a:t> working together</a:t>
            </a:r>
          </a:p>
        </p:txBody>
      </p:sp>
      <p:sp>
        <p:nvSpPr>
          <p:cNvPr id="23" name="TextBox 22">
            <a:extLst>
              <a:ext uri="{FF2B5EF4-FFF2-40B4-BE49-F238E27FC236}">
                <a16:creationId xmlns:a16="http://schemas.microsoft.com/office/drawing/2014/main" xmlns="" id="{81B5206D-5AEA-4F27-B69A-8BC791195F69}"/>
              </a:ext>
            </a:extLst>
          </p:cNvPr>
          <p:cNvSpPr txBox="1"/>
          <p:nvPr/>
        </p:nvSpPr>
        <p:spPr>
          <a:xfrm>
            <a:off x="6184221" y="5571406"/>
            <a:ext cx="2313425" cy="584771"/>
          </a:xfrm>
          <a:prstGeom prst="rect">
            <a:avLst/>
          </a:prstGeom>
          <a:noFill/>
        </p:spPr>
        <p:txBody>
          <a:bodyPr wrap="square" lIns="121917" tIns="60958" rIns="121917" bIns="60958" rtlCol="0">
            <a:spAutoFit/>
          </a:bodyPr>
          <a:lstStyle/>
          <a:p>
            <a:pPr algn="ctr" defTabSz="1219170" eaLnBrk="0" fontAlgn="base" hangingPunct="0">
              <a:spcBef>
                <a:spcPct val="0"/>
              </a:spcBef>
              <a:spcAft>
                <a:spcPct val="0"/>
              </a:spcAft>
              <a:defRPr/>
            </a:pPr>
            <a:r>
              <a:rPr lang="pt-PT" sz="1500" dirty="0" err="1">
                <a:solidFill>
                  <a:srgbClr val="737277"/>
                </a:solidFill>
                <a:latin typeface="Calibri" panose="020F0502020204030204" pitchFamily="34" charset="0"/>
                <a:ea typeface="ＭＳ Ｐゴシック" panose="020B0600070205080204" pitchFamily="34" charset="-128"/>
              </a:rPr>
              <a:t>Publish</a:t>
            </a:r>
            <a:r>
              <a:rPr lang="pt-PT" sz="1500" dirty="0">
                <a:solidFill>
                  <a:srgbClr val="737277"/>
                </a:solidFill>
                <a:latin typeface="Calibri" panose="020F0502020204030204" pitchFamily="34" charset="0"/>
                <a:ea typeface="ＭＳ Ｐゴシック" panose="020B0600070205080204" pitchFamily="34" charset="-128"/>
              </a:rPr>
              <a:t> </a:t>
            </a:r>
            <a:r>
              <a:rPr lang="pt-PT" sz="1500" dirty="0" err="1">
                <a:solidFill>
                  <a:srgbClr val="737277"/>
                </a:solidFill>
                <a:latin typeface="Calibri" panose="020F0502020204030204" pitchFamily="34" charset="0"/>
                <a:ea typeface="ＭＳ Ｐゴシック" panose="020B0600070205080204" pitchFamily="34" charset="-128"/>
              </a:rPr>
              <a:t>service</a:t>
            </a:r>
            <a:r>
              <a:rPr lang="pt-PT" sz="1500" dirty="0">
                <a:solidFill>
                  <a:srgbClr val="737277"/>
                </a:solidFill>
                <a:latin typeface="Calibri" panose="020F0502020204030204" pitchFamily="34" charset="0"/>
                <a:ea typeface="ＭＳ Ｐゴシック" panose="020B0600070205080204" pitchFamily="34" charset="-128"/>
              </a:rPr>
              <a:t> </a:t>
            </a:r>
            <a:r>
              <a:rPr lang="pt-PT" sz="1500" dirty="0" err="1">
                <a:solidFill>
                  <a:srgbClr val="737277"/>
                </a:solidFill>
                <a:latin typeface="Calibri" panose="020F0502020204030204" pitchFamily="34" charset="0"/>
                <a:ea typeface="ＭＳ Ｐゴシック" panose="020B0600070205080204" pitchFamily="34" charset="-128"/>
              </a:rPr>
              <a:t>using</a:t>
            </a:r>
            <a:r>
              <a:rPr lang="pt-PT" sz="1500" dirty="0">
                <a:solidFill>
                  <a:srgbClr val="737277"/>
                </a:solidFill>
                <a:latin typeface="Calibri" panose="020F0502020204030204" pitchFamily="34" charset="0"/>
                <a:ea typeface="ＭＳ Ｐゴシック" panose="020B0600070205080204" pitchFamily="34" charset="-128"/>
              </a:rPr>
              <a:t> the </a:t>
            </a:r>
            <a:r>
              <a:rPr lang="pt-PT" sz="1500" dirty="0" err="1">
                <a:solidFill>
                  <a:srgbClr val="737277"/>
                </a:solidFill>
                <a:latin typeface="Calibri" panose="020F0502020204030204" pitchFamily="34" charset="0"/>
                <a:ea typeface="ＭＳ Ｐゴシック" panose="020B0600070205080204" pitchFamily="34" charset="-128"/>
              </a:rPr>
              <a:t>imported</a:t>
            </a:r>
            <a:r>
              <a:rPr lang="pt-PT" sz="1500" dirty="0">
                <a:solidFill>
                  <a:srgbClr val="737277"/>
                </a:solidFill>
                <a:latin typeface="Calibri" panose="020F0502020204030204" pitchFamily="34" charset="0"/>
                <a:ea typeface="ＭＳ Ｐゴシック" panose="020B0600070205080204" pitchFamily="34" charset="-128"/>
              </a:rPr>
              <a:t> </a:t>
            </a:r>
            <a:r>
              <a:rPr lang="pt-PT" sz="1500" dirty="0" err="1">
                <a:solidFill>
                  <a:srgbClr val="737277"/>
                </a:solidFill>
                <a:latin typeface="Calibri" panose="020F0502020204030204" pitchFamily="34" charset="0"/>
                <a:ea typeface="ＭＳ Ｐゴシック" panose="020B0600070205080204" pitchFamily="34" charset="-128"/>
              </a:rPr>
              <a:t>model</a:t>
            </a:r>
            <a:endParaRPr lang="en-GB" sz="1500" dirty="0">
              <a:solidFill>
                <a:srgbClr val="737277"/>
              </a:solidFill>
              <a:latin typeface="Calibri" panose="020F0502020204030204" pitchFamily="34" charset="0"/>
              <a:ea typeface="ＭＳ Ｐゴシック" panose="020B0600070205080204" pitchFamily="34" charset="-128"/>
            </a:endParaRPr>
          </a:p>
        </p:txBody>
      </p:sp>
      <p:sp>
        <p:nvSpPr>
          <p:cNvPr id="24" name="TextBox 23">
            <a:extLst>
              <a:ext uri="{FF2B5EF4-FFF2-40B4-BE49-F238E27FC236}">
                <a16:creationId xmlns:a16="http://schemas.microsoft.com/office/drawing/2014/main" xmlns="" id="{202083F6-B261-4AA1-9F5C-0D4DB86F4E8E}"/>
              </a:ext>
            </a:extLst>
          </p:cNvPr>
          <p:cNvSpPr txBox="1"/>
          <p:nvPr/>
        </p:nvSpPr>
        <p:spPr>
          <a:xfrm>
            <a:off x="9396478" y="5536254"/>
            <a:ext cx="2313425" cy="584771"/>
          </a:xfrm>
          <a:prstGeom prst="rect">
            <a:avLst/>
          </a:prstGeom>
          <a:noFill/>
        </p:spPr>
        <p:txBody>
          <a:bodyPr wrap="square" lIns="121917" tIns="60958" rIns="121917" bIns="60958" rtlCol="0">
            <a:spAutoFit/>
          </a:bodyPr>
          <a:lstStyle/>
          <a:p>
            <a:pPr algn="ctr" defTabSz="1219170" eaLnBrk="0" fontAlgn="base" hangingPunct="0">
              <a:spcBef>
                <a:spcPct val="0"/>
              </a:spcBef>
              <a:spcAft>
                <a:spcPct val="0"/>
              </a:spcAft>
              <a:defRPr/>
            </a:pPr>
            <a:r>
              <a:rPr lang="pt-PT" sz="1500" dirty="0" err="1">
                <a:solidFill>
                  <a:srgbClr val="737277"/>
                </a:solidFill>
                <a:latin typeface="Calibri" panose="020F0502020204030204" pitchFamily="34" charset="0"/>
                <a:ea typeface="ＭＳ Ｐゴシック" panose="020B0600070205080204" pitchFamily="34" charset="-128"/>
              </a:rPr>
              <a:t>Search</a:t>
            </a:r>
            <a:r>
              <a:rPr lang="pt-PT" sz="1500" dirty="0">
                <a:solidFill>
                  <a:srgbClr val="737277"/>
                </a:solidFill>
                <a:latin typeface="Calibri" panose="020F0502020204030204" pitchFamily="34" charset="0"/>
                <a:ea typeface="ＭＳ Ｐゴシック" panose="020B0600070205080204" pitchFamily="34" charset="-128"/>
              </a:rPr>
              <a:t> for </a:t>
            </a:r>
            <a:r>
              <a:rPr lang="pt-PT" sz="1500" dirty="0" err="1">
                <a:solidFill>
                  <a:srgbClr val="737277"/>
                </a:solidFill>
                <a:latin typeface="Calibri" panose="020F0502020204030204" pitchFamily="34" charset="0"/>
                <a:ea typeface="ＭＳ Ｐゴシック" panose="020B0600070205080204" pitchFamily="34" charset="-128"/>
              </a:rPr>
              <a:t>published</a:t>
            </a:r>
            <a:r>
              <a:rPr lang="pt-PT" sz="1500" dirty="0">
                <a:solidFill>
                  <a:srgbClr val="737277"/>
                </a:solidFill>
                <a:latin typeface="Calibri" panose="020F0502020204030204" pitchFamily="34" charset="0"/>
                <a:ea typeface="ＭＳ Ｐゴシック" panose="020B0600070205080204" pitchFamily="34" charset="-128"/>
              </a:rPr>
              <a:t> </a:t>
            </a:r>
            <a:r>
              <a:rPr lang="pt-PT" sz="1500" dirty="0" err="1">
                <a:solidFill>
                  <a:srgbClr val="737277"/>
                </a:solidFill>
                <a:latin typeface="Calibri" panose="020F0502020204030204" pitchFamily="34" charset="0"/>
                <a:ea typeface="ＭＳ Ｐゴシック" panose="020B0600070205080204" pitchFamily="34" charset="-128"/>
              </a:rPr>
              <a:t>service</a:t>
            </a:r>
            <a:endParaRPr lang="en-GB" sz="1500" dirty="0">
              <a:solidFill>
                <a:srgbClr val="737277"/>
              </a:solidFill>
              <a:latin typeface="Calibri" panose="020F0502020204030204" pitchFamily="34" charset="0"/>
              <a:ea typeface="ＭＳ Ｐゴシック" panose="020B0600070205080204" pitchFamily="34" charset="-128"/>
            </a:endParaRPr>
          </a:p>
        </p:txBody>
      </p:sp>
      <p:sp>
        <p:nvSpPr>
          <p:cNvPr id="26" name="TextBox 25">
            <a:extLst>
              <a:ext uri="{FF2B5EF4-FFF2-40B4-BE49-F238E27FC236}">
                <a16:creationId xmlns:a16="http://schemas.microsoft.com/office/drawing/2014/main" xmlns="" id="{F95822C8-4F79-4080-93E5-3F6849B72548}"/>
              </a:ext>
            </a:extLst>
          </p:cNvPr>
          <p:cNvSpPr txBox="1"/>
          <p:nvPr/>
        </p:nvSpPr>
        <p:spPr>
          <a:xfrm>
            <a:off x="414699" y="5605822"/>
            <a:ext cx="3659899" cy="584771"/>
          </a:xfrm>
          <a:prstGeom prst="rect">
            <a:avLst/>
          </a:prstGeom>
          <a:noFill/>
        </p:spPr>
        <p:txBody>
          <a:bodyPr wrap="square" lIns="121917" tIns="60958" rIns="121917" bIns="60958" rtlCol="0">
            <a:spAutoFit/>
          </a:bodyPr>
          <a:lstStyle/>
          <a:p>
            <a:pPr algn="ctr" defTabSz="1219170" eaLnBrk="0" fontAlgn="base" hangingPunct="0">
              <a:spcBef>
                <a:spcPct val="0"/>
              </a:spcBef>
              <a:spcAft>
                <a:spcPct val="0"/>
              </a:spcAft>
              <a:defRPr/>
            </a:pPr>
            <a:r>
              <a:rPr lang="pt-PT" sz="1500" dirty="0" err="1">
                <a:solidFill>
                  <a:srgbClr val="737277"/>
                </a:solidFill>
                <a:latin typeface="Calibri" panose="020F0502020204030204" pitchFamily="34" charset="0"/>
                <a:ea typeface="ＭＳ Ｐゴシック" panose="020B0600070205080204" pitchFamily="34" charset="-128"/>
              </a:rPr>
              <a:t>Uploaded</a:t>
            </a:r>
            <a:r>
              <a:rPr lang="pt-PT" sz="1500" dirty="0">
                <a:solidFill>
                  <a:srgbClr val="737277"/>
                </a:solidFill>
                <a:latin typeface="Calibri" panose="020F0502020204030204" pitchFamily="34" charset="0"/>
                <a:ea typeface="ＭＳ Ｐゴシック" panose="020B0600070205080204" pitchFamily="34" charset="-128"/>
              </a:rPr>
              <a:t> </a:t>
            </a:r>
            <a:r>
              <a:rPr lang="pt-PT" sz="1500" dirty="0" err="1">
                <a:solidFill>
                  <a:srgbClr val="737277"/>
                </a:solidFill>
                <a:latin typeface="Calibri" panose="020F0502020204030204" pitchFamily="34" charset="0"/>
                <a:ea typeface="ＭＳ Ｐゴシック" panose="020B0600070205080204" pitchFamily="34" charset="-128"/>
              </a:rPr>
              <a:t>models</a:t>
            </a:r>
            <a:r>
              <a:rPr lang="pt-PT" sz="1500" dirty="0">
                <a:solidFill>
                  <a:srgbClr val="737277"/>
                </a:solidFill>
                <a:latin typeface="Calibri" panose="020F0502020204030204" pitchFamily="34" charset="0"/>
                <a:ea typeface="ＭＳ Ｐゴシック" panose="020B0600070205080204" pitchFamily="34" charset="-128"/>
              </a:rPr>
              <a:t> are </a:t>
            </a:r>
            <a:r>
              <a:rPr lang="pt-PT" sz="1500" dirty="0" err="1">
                <a:solidFill>
                  <a:srgbClr val="737277"/>
                </a:solidFill>
                <a:latin typeface="Calibri" panose="020F0502020204030204" pitchFamily="34" charset="0"/>
                <a:ea typeface="ＭＳ Ｐゴシック" panose="020B0600070205080204" pitchFamily="34" charset="-128"/>
              </a:rPr>
              <a:t>also</a:t>
            </a:r>
            <a:r>
              <a:rPr lang="pt-PT" sz="1500" dirty="0">
                <a:solidFill>
                  <a:srgbClr val="737277"/>
                </a:solidFill>
                <a:latin typeface="Calibri" panose="020F0502020204030204" pitchFamily="34" charset="0"/>
                <a:ea typeface="ＭＳ Ｐゴシック" panose="020B0600070205080204" pitchFamily="34" charset="-128"/>
              </a:rPr>
              <a:t> </a:t>
            </a:r>
            <a:r>
              <a:rPr lang="pt-PT" sz="1500" dirty="0" err="1">
                <a:solidFill>
                  <a:srgbClr val="737277"/>
                </a:solidFill>
                <a:latin typeface="Calibri" panose="020F0502020204030204" pitchFamily="34" charset="0"/>
                <a:ea typeface="ＭＳ Ｐゴシック" panose="020B0600070205080204" pitchFamily="34" charset="-128"/>
              </a:rPr>
              <a:t>available</a:t>
            </a:r>
            <a:r>
              <a:rPr lang="pt-PT" sz="1500" dirty="0">
                <a:solidFill>
                  <a:srgbClr val="737277"/>
                </a:solidFill>
                <a:latin typeface="Calibri" panose="020F0502020204030204" pitchFamily="34" charset="0"/>
                <a:ea typeface="ＭＳ Ｐゴシック" panose="020B0600070205080204" pitchFamily="34" charset="-128"/>
              </a:rPr>
              <a:t> for download </a:t>
            </a:r>
            <a:r>
              <a:rPr lang="pt-PT" sz="1500" dirty="0" err="1">
                <a:solidFill>
                  <a:srgbClr val="737277"/>
                </a:solidFill>
                <a:latin typeface="Calibri" panose="020F0502020204030204" pitchFamily="34" charset="0"/>
                <a:ea typeface="ＭＳ Ｐゴシック" panose="020B0600070205080204" pitchFamily="34" charset="-128"/>
              </a:rPr>
              <a:t>after</a:t>
            </a:r>
            <a:r>
              <a:rPr lang="pt-PT" sz="1500" dirty="0">
                <a:solidFill>
                  <a:srgbClr val="737277"/>
                </a:solidFill>
                <a:latin typeface="Calibri" panose="020F0502020204030204" pitchFamily="34" charset="0"/>
                <a:ea typeface="ＭＳ Ｐゴシック" panose="020B0600070205080204" pitchFamily="34" charset="-128"/>
              </a:rPr>
              <a:t> MASAI </a:t>
            </a:r>
            <a:r>
              <a:rPr lang="pt-PT" sz="1500" dirty="0" err="1">
                <a:solidFill>
                  <a:srgbClr val="737277"/>
                </a:solidFill>
                <a:latin typeface="Calibri" panose="020F0502020204030204" pitchFamily="34" charset="0"/>
                <a:ea typeface="ＭＳ Ｐゴシック" panose="020B0600070205080204" pitchFamily="34" charset="-128"/>
              </a:rPr>
              <a:t>approval</a:t>
            </a:r>
            <a:endParaRPr lang="en-GB" sz="1500" dirty="0">
              <a:solidFill>
                <a:srgbClr val="737277"/>
              </a:solidFill>
              <a:latin typeface="Calibri" panose="020F0502020204030204" pitchFamily="34" charset="0"/>
              <a:ea typeface="ＭＳ Ｐゴシック" panose="020B0600070205080204" pitchFamily="34" charset="-128"/>
            </a:endParaRPr>
          </a:p>
        </p:txBody>
      </p:sp>
    </p:spTree>
    <p:extLst>
      <p:ext uri="{BB962C8B-B14F-4D97-AF65-F5344CB8AC3E}">
        <p14:creationId xmlns:p14="http://schemas.microsoft.com/office/powerpoint/2010/main" val="2873532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1000"/>
                                        <p:tgtEl>
                                          <p:spTgt spid="16"/>
                                        </p:tgtEl>
                                      </p:cBhvr>
                                    </p:animEffect>
                                    <p:anim calcmode="lin" valueType="num">
                                      <p:cBhvr>
                                        <p:cTn id="35" dur="1000" fill="hold"/>
                                        <p:tgtEl>
                                          <p:spTgt spid="16"/>
                                        </p:tgtEl>
                                        <p:attrNameLst>
                                          <p:attrName>ppt_x</p:attrName>
                                        </p:attrNameLst>
                                      </p:cBhvr>
                                      <p:tavLst>
                                        <p:tav tm="0">
                                          <p:val>
                                            <p:strVal val="#ppt_x"/>
                                          </p:val>
                                        </p:tav>
                                        <p:tav tm="100000">
                                          <p:val>
                                            <p:strVal val="#ppt_x"/>
                                          </p:val>
                                        </p:tav>
                                      </p:tavLst>
                                    </p:anim>
                                    <p:anim calcmode="lin" valueType="num">
                                      <p:cBhvr>
                                        <p:cTn id="36" dur="1000" fill="hold"/>
                                        <p:tgtEl>
                                          <p:spTgt spid="16"/>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1000"/>
                                        <p:tgtEl>
                                          <p:spTgt spid="22"/>
                                        </p:tgtEl>
                                      </p:cBhvr>
                                    </p:animEffect>
                                    <p:anim calcmode="lin" valueType="num">
                                      <p:cBhvr>
                                        <p:cTn id="40" dur="1000" fill="hold"/>
                                        <p:tgtEl>
                                          <p:spTgt spid="22"/>
                                        </p:tgtEl>
                                        <p:attrNameLst>
                                          <p:attrName>ppt_x</p:attrName>
                                        </p:attrNameLst>
                                      </p:cBhvr>
                                      <p:tavLst>
                                        <p:tav tm="0">
                                          <p:val>
                                            <p:strVal val="#ppt_x"/>
                                          </p:val>
                                        </p:tav>
                                        <p:tav tm="100000">
                                          <p:val>
                                            <p:strVal val="#ppt_x"/>
                                          </p:val>
                                        </p:tav>
                                      </p:tavLst>
                                    </p:anim>
                                    <p:anim calcmode="lin" valueType="num">
                                      <p:cBhvr>
                                        <p:cTn id="4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fade">
                                      <p:cBhvr>
                                        <p:cTn id="46" dur="1000"/>
                                        <p:tgtEl>
                                          <p:spTgt spid="25"/>
                                        </p:tgtEl>
                                      </p:cBhvr>
                                    </p:animEffect>
                                    <p:anim calcmode="lin" valueType="num">
                                      <p:cBhvr>
                                        <p:cTn id="47" dur="1000" fill="hold"/>
                                        <p:tgtEl>
                                          <p:spTgt spid="25"/>
                                        </p:tgtEl>
                                        <p:attrNameLst>
                                          <p:attrName>ppt_x</p:attrName>
                                        </p:attrNameLst>
                                      </p:cBhvr>
                                      <p:tavLst>
                                        <p:tav tm="0">
                                          <p:val>
                                            <p:strVal val="#ppt_x"/>
                                          </p:val>
                                        </p:tav>
                                        <p:tav tm="100000">
                                          <p:val>
                                            <p:strVal val="#ppt_x"/>
                                          </p:val>
                                        </p:tav>
                                      </p:tavLst>
                                    </p:anim>
                                    <p:anim calcmode="lin" valueType="num">
                                      <p:cBhvr>
                                        <p:cTn id="48" dur="1000" fill="hold"/>
                                        <p:tgtEl>
                                          <p:spTgt spid="25"/>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fade">
                                      <p:cBhvr>
                                        <p:cTn id="51" dur="1000"/>
                                        <p:tgtEl>
                                          <p:spTgt spid="26"/>
                                        </p:tgtEl>
                                      </p:cBhvr>
                                    </p:animEffect>
                                    <p:anim calcmode="lin" valueType="num">
                                      <p:cBhvr>
                                        <p:cTn id="52" dur="1000" fill="hold"/>
                                        <p:tgtEl>
                                          <p:spTgt spid="26"/>
                                        </p:tgtEl>
                                        <p:attrNameLst>
                                          <p:attrName>ppt_x</p:attrName>
                                        </p:attrNameLst>
                                      </p:cBhvr>
                                      <p:tavLst>
                                        <p:tav tm="0">
                                          <p:val>
                                            <p:strVal val="#ppt_x"/>
                                          </p:val>
                                        </p:tav>
                                        <p:tav tm="100000">
                                          <p:val>
                                            <p:strVal val="#ppt_x"/>
                                          </p:val>
                                        </p:tav>
                                      </p:tavLst>
                                    </p:anim>
                                    <p:anim calcmode="lin" valueType="num">
                                      <p:cBhvr>
                                        <p:cTn id="53" dur="1000" fill="hold"/>
                                        <p:tgtEl>
                                          <p:spTgt spid="26"/>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5"/>
                                        </p:tgtEl>
                                        <p:attrNameLst>
                                          <p:attrName>style.visibility</p:attrName>
                                        </p:attrNameLst>
                                      </p:cBhvr>
                                      <p:to>
                                        <p:strVal val="visible"/>
                                      </p:to>
                                    </p:set>
                                    <p:animEffect transition="in" filter="fade">
                                      <p:cBhvr>
                                        <p:cTn id="56" dur="1000"/>
                                        <p:tgtEl>
                                          <p:spTgt spid="5"/>
                                        </p:tgtEl>
                                      </p:cBhvr>
                                    </p:animEffect>
                                    <p:anim calcmode="lin" valueType="num">
                                      <p:cBhvr>
                                        <p:cTn id="57" dur="1000" fill="hold"/>
                                        <p:tgtEl>
                                          <p:spTgt spid="5"/>
                                        </p:tgtEl>
                                        <p:attrNameLst>
                                          <p:attrName>ppt_x</p:attrName>
                                        </p:attrNameLst>
                                      </p:cBhvr>
                                      <p:tavLst>
                                        <p:tav tm="0">
                                          <p:val>
                                            <p:strVal val="#ppt_x"/>
                                          </p:val>
                                        </p:tav>
                                        <p:tav tm="100000">
                                          <p:val>
                                            <p:strVal val="#ppt_x"/>
                                          </p:val>
                                        </p:tav>
                                      </p:tavLst>
                                    </p:anim>
                                    <p:anim calcmode="lin" valueType="num">
                                      <p:cBhvr>
                                        <p:cTn id="58" dur="1000" fill="hold"/>
                                        <p:tgtEl>
                                          <p:spTgt spid="5"/>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1000"/>
                                        <p:tgtEl>
                                          <p:spTgt spid="27"/>
                                        </p:tgtEl>
                                      </p:cBhvr>
                                    </p:animEffect>
                                    <p:anim calcmode="lin" valueType="num">
                                      <p:cBhvr>
                                        <p:cTn id="62" dur="1000" fill="hold"/>
                                        <p:tgtEl>
                                          <p:spTgt spid="27"/>
                                        </p:tgtEl>
                                        <p:attrNameLst>
                                          <p:attrName>ppt_x</p:attrName>
                                        </p:attrNameLst>
                                      </p:cBhvr>
                                      <p:tavLst>
                                        <p:tav tm="0">
                                          <p:val>
                                            <p:strVal val="#ppt_x"/>
                                          </p:val>
                                        </p:tav>
                                        <p:tav tm="100000">
                                          <p:val>
                                            <p:strVal val="#ppt_x"/>
                                          </p:val>
                                        </p:tav>
                                      </p:tavLst>
                                    </p:anim>
                                    <p:anim calcmode="lin" valueType="num">
                                      <p:cBhvr>
                                        <p:cTn id="6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1000"/>
                                        <p:tgtEl>
                                          <p:spTgt spid="20"/>
                                        </p:tgtEl>
                                      </p:cBhvr>
                                    </p:animEffect>
                                    <p:anim calcmode="lin" valueType="num">
                                      <p:cBhvr>
                                        <p:cTn id="69" dur="1000" fill="hold"/>
                                        <p:tgtEl>
                                          <p:spTgt spid="20"/>
                                        </p:tgtEl>
                                        <p:attrNameLst>
                                          <p:attrName>ppt_x</p:attrName>
                                        </p:attrNameLst>
                                      </p:cBhvr>
                                      <p:tavLst>
                                        <p:tav tm="0">
                                          <p:val>
                                            <p:strVal val="#ppt_x"/>
                                          </p:val>
                                        </p:tav>
                                        <p:tav tm="100000">
                                          <p:val>
                                            <p:strVal val="#ppt_x"/>
                                          </p:val>
                                        </p:tav>
                                      </p:tavLst>
                                    </p:anim>
                                    <p:anim calcmode="lin" valueType="num">
                                      <p:cBhvr>
                                        <p:cTn id="70" dur="1000" fill="hold"/>
                                        <p:tgtEl>
                                          <p:spTgt spid="20"/>
                                        </p:tgtEl>
                                        <p:attrNameLst>
                                          <p:attrName>ppt_y</p:attrName>
                                        </p:attrNameLst>
                                      </p:cBhvr>
                                      <p:tavLst>
                                        <p:tav tm="0">
                                          <p:val>
                                            <p:strVal val="#ppt_y+.1"/>
                                          </p:val>
                                        </p:tav>
                                        <p:tav tm="100000">
                                          <p:val>
                                            <p:strVal val="#ppt_y"/>
                                          </p:val>
                                        </p:tav>
                                      </p:tavLst>
                                    </p:anim>
                                  </p:childTnLst>
                                </p:cTn>
                              </p:par>
                              <p:par>
                                <p:cTn id="71" presetID="42"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1000"/>
                                        <p:tgtEl>
                                          <p:spTgt spid="12"/>
                                        </p:tgtEl>
                                      </p:cBhvr>
                                    </p:animEffect>
                                    <p:anim calcmode="lin" valueType="num">
                                      <p:cBhvr>
                                        <p:cTn id="74" dur="1000" fill="hold"/>
                                        <p:tgtEl>
                                          <p:spTgt spid="12"/>
                                        </p:tgtEl>
                                        <p:attrNameLst>
                                          <p:attrName>ppt_x</p:attrName>
                                        </p:attrNameLst>
                                      </p:cBhvr>
                                      <p:tavLst>
                                        <p:tav tm="0">
                                          <p:val>
                                            <p:strVal val="#ppt_x"/>
                                          </p:val>
                                        </p:tav>
                                        <p:tav tm="100000">
                                          <p:val>
                                            <p:strVal val="#ppt_x"/>
                                          </p:val>
                                        </p:tav>
                                      </p:tavLst>
                                    </p:anim>
                                    <p:anim calcmode="lin" valueType="num">
                                      <p:cBhvr>
                                        <p:cTn id="75" dur="1000" fill="hold"/>
                                        <p:tgtEl>
                                          <p:spTgt spid="12"/>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0"/>
                                  </p:stCondLst>
                                  <p:childTnLst>
                                    <p:set>
                                      <p:cBhvr>
                                        <p:cTn id="77" dur="1" fill="hold">
                                          <p:stCondLst>
                                            <p:cond delay="0"/>
                                          </p:stCondLst>
                                        </p:cTn>
                                        <p:tgtEl>
                                          <p:spTgt spid="17"/>
                                        </p:tgtEl>
                                        <p:attrNameLst>
                                          <p:attrName>style.visibility</p:attrName>
                                        </p:attrNameLst>
                                      </p:cBhvr>
                                      <p:to>
                                        <p:strVal val="visible"/>
                                      </p:to>
                                    </p:set>
                                    <p:animEffect transition="in" filter="fade">
                                      <p:cBhvr>
                                        <p:cTn id="78" dur="1000"/>
                                        <p:tgtEl>
                                          <p:spTgt spid="17"/>
                                        </p:tgtEl>
                                      </p:cBhvr>
                                    </p:animEffect>
                                    <p:anim calcmode="lin" valueType="num">
                                      <p:cBhvr>
                                        <p:cTn id="79" dur="1000" fill="hold"/>
                                        <p:tgtEl>
                                          <p:spTgt spid="17"/>
                                        </p:tgtEl>
                                        <p:attrNameLst>
                                          <p:attrName>ppt_x</p:attrName>
                                        </p:attrNameLst>
                                      </p:cBhvr>
                                      <p:tavLst>
                                        <p:tav tm="0">
                                          <p:val>
                                            <p:strVal val="#ppt_x"/>
                                          </p:val>
                                        </p:tav>
                                        <p:tav tm="100000">
                                          <p:val>
                                            <p:strVal val="#ppt_x"/>
                                          </p:val>
                                        </p:tav>
                                      </p:tavLst>
                                    </p:anim>
                                    <p:anim calcmode="lin" valueType="num">
                                      <p:cBhvr>
                                        <p:cTn id="80" dur="1000" fill="hold"/>
                                        <p:tgtEl>
                                          <p:spTgt spid="17"/>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23"/>
                                        </p:tgtEl>
                                        <p:attrNameLst>
                                          <p:attrName>style.visibility</p:attrName>
                                        </p:attrNameLst>
                                      </p:cBhvr>
                                      <p:to>
                                        <p:strVal val="visible"/>
                                      </p:to>
                                    </p:set>
                                    <p:animEffect transition="in" filter="fade">
                                      <p:cBhvr>
                                        <p:cTn id="83" dur="1000"/>
                                        <p:tgtEl>
                                          <p:spTgt spid="23"/>
                                        </p:tgtEl>
                                      </p:cBhvr>
                                    </p:animEffect>
                                    <p:anim calcmode="lin" valueType="num">
                                      <p:cBhvr>
                                        <p:cTn id="84" dur="1000" fill="hold"/>
                                        <p:tgtEl>
                                          <p:spTgt spid="23"/>
                                        </p:tgtEl>
                                        <p:attrNameLst>
                                          <p:attrName>ppt_x</p:attrName>
                                        </p:attrNameLst>
                                      </p:cBhvr>
                                      <p:tavLst>
                                        <p:tav tm="0">
                                          <p:val>
                                            <p:strVal val="#ppt_x"/>
                                          </p:val>
                                        </p:tav>
                                        <p:tav tm="100000">
                                          <p:val>
                                            <p:strVal val="#ppt_x"/>
                                          </p:val>
                                        </p:tav>
                                      </p:tavLst>
                                    </p:anim>
                                    <p:anim calcmode="lin" valueType="num">
                                      <p:cBhvr>
                                        <p:cTn id="8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42" presetClass="entr" presetSubtype="0" fill="hold" grpId="0" nodeType="clickEffect">
                                  <p:stCondLst>
                                    <p:cond delay="0"/>
                                  </p:stCondLst>
                                  <p:childTnLst>
                                    <p:set>
                                      <p:cBhvr>
                                        <p:cTn id="89" dur="1" fill="hold">
                                          <p:stCondLst>
                                            <p:cond delay="0"/>
                                          </p:stCondLst>
                                        </p:cTn>
                                        <p:tgtEl>
                                          <p:spTgt spid="21"/>
                                        </p:tgtEl>
                                        <p:attrNameLst>
                                          <p:attrName>style.visibility</p:attrName>
                                        </p:attrNameLst>
                                      </p:cBhvr>
                                      <p:to>
                                        <p:strVal val="visible"/>
                                      </p:to>
                                    </p:set>
                                    <p:animEffect transition="in" filter="fade">
                                      <p:cBhvr>
                                        <p:cTn id="90" dur="1000"/>
                                        <p:tgtEl>
                                          <p:spTgt spid="21"/>
                                        </p:tgtEl>
                                      </p:cBhvr>
                                    </p:animEffect>
                                    <p:anim calcmode="lin" valueType="num">
                                      <p:cBhvr>
                                        <p:cTn id="91" dur="1000" fill="hold"/>
                                        <p:tgtEl>
                                          <p:spTgt spid="21"/>
                                        </p:tgtEl>
                                        <p:attrNameLst>
                                          <p:attrName>ppt_x</p:attrName>
                                        </p:attrNameLst>
                                      </p:cBhvr>
                                      <p:tavLst>
                                        <p:tav tm="0">
                                          <p:val>
                                            <p:strVal val="#ppt_x"/>
                                          </p:val>
                                        </p:tav>
                                        <p:tav tm="100000">
                                          <p:val>
                                            <p:strVal val="#ppt_x"/>
                                          </p:val>
                                        </p:tav>
                                      </p:tavLst>
                                    </p:anim>
                                    <p:anim calcmode="lin" valueType="num">
                                      <p:cBhvr>
                                        <p:cTn id="92" dur="1000" fill="hold"/>
                                        <p:tgtEl>
                                          <p:spTgt spid="21"/>
                                        </p:tgtEl>
                                        <p:attrNameLst>
                                          <p:attrName>ppt_y</p:attrName>
                                        </p:attrNameLst>
                                      </p:cBhvr>
                                      <p:tavLst>
                                        <p:tav tm="0">
                                          <p:val>
                                            <p:strVal val="#ppt_y+.1"/>
                                          </p:val>
                                        </p:tav>
                                        <p:tav tm="100000">
                                          <p:val>
                                            <p:strVal val="#ppt_y"/>
                                          </p:val>
                                        </p:tav>
                                      </p:tavLst>
                                    </p:anim>
                                  </p:childTnLst>
                                </p:cTn>
                              </p:par>
                              <p:par>
                                <p:cTn id="93" presetID="42" presetClass="entr" presetSubtype="0" fill="hold" grpId="0" nodeType="withEffect">
                                  <p:stCondLst>
                                    <p:cond delay="0"/>
                                  </p:stCondLst>
                                  <p:childTnLst>
                                    <p:set>
                                      <p:cBhvr>
                                        <p:cTn id="94" dur="1" fill="hold">
                                          <p:stCondLst>
                                            <p:cond delay="0"/>
                                          </p:stCondLst>
                                        </p:cTn>
                                        <p:tgtEl>
                                          <p:spTgt spid="18"/>
                                        </p:tgtEl>
                                        <p:attrNameLst>
                                          <p:attrName>style.visibility</p:attrName>
                                        </p:attrNameLst>
                                      </p:cBhvr>
                                      <p:to>
                                        <p:strVal val="visible"/>
                                      </p:to>
                                    </p:set>
                                    <p:animEffect transition="in" filter="fade">
                                      <p:cBhvr>
                                        <p:cTn id="95" dur="1000"/>
                                        <p:tgtEl>
                                          <p:spTgt spid="18"/>
                                        </p:tgtEl>
                                      </p:cBhvr>
                                    </p:animEffect>
                                    <p:anim calcmode="lin" valueType="num">
                                      <p:cBhvr>
                                        <p:cTn id="96" dur="1000" fill="hold"/>
                                        <p:tgtEl>
                                          <p:spTgt spid="18"/>
                                        </p:tgtEl>
                                        <p:attrNameLst>
                                          <p:attrName>ppt_x</p:attrName>
                                        </p:attrNameLst>
                                      </p:cBhvr>
                                      <p:tavLst>
                                        <p:tav tm="0">
                                          <p:val>
                                            <p:strVal val="#ppt_x"/>
                                          </p:val>
                                        </p:tav>
                                        <p:tav tm="100000">
                                          <p:val>
                                            <p:strVal val="#ppt_x"/>
                                          </p:val>
                                        </p:tav>
                                      </p:tavLst>
                                    </p:anim>
                                    <p:anim calcmode="lin" valueType="num">
                                      <p:cBhvr>
                                        <p:cTn id="97" dur="1000" fill="hold"/>
                                        <p:tgtEl>
                                          <p:spTgt spid="18"/>
                                        </p:tgtEl>
                                        <p:attrNameLst>
                                          <p:attrName>ppt_y</p:attrName>
                                        </p:attrNameLst>
                                      </p:cBhvr>
                                      <p:tavLst>
                                        <p:tav tm="0">
                                          <p:val>
                                            <p:strVal val="#ppt_y+.1"/>
                                          </p:val>
                                        </p:tav>
                                        <p:tav tm="100000">
                                          <p:val>
                                            <p:strVal val="#ppt_y"/>
                                          </p:val>
                                        </p:tav>
                                      </p:tavLst>
                                    </p:anim>
                                  </p:childTnLst>
                                </p:cTn>
                              </p:par>
                              <p:par>
                                <p:cTn id="98" presetID="42" presetClass="entr" presetSubtype="0" fill="hold" nodeType="withEffect">
                                  <p:stCondLst>
                                    <p:cond delay="0"/>
                                  </p:stCondLst>
                                  <p:childTnLst>
                                    <p:set>
                                      <p:cBhvr>
                                        <p:cTn id="99" dur="1" fill="hold">
                                          <p:stCondLst>
                                            <p:cond delay="0"/>
                                          </p:stCondLst>
                                        </p:cTn>
                                        <p:tgtEl>
                                          <p:spTgt spid="14"/>
                                        </p:tgtEl>
                                        <p:attrNameLst>
                                          <p:attrName>style.visibility</p:attrName>
                                        </p:attrNameLst>
                                      </p:cBhvr>
                                      <p:to>
                                        <p:strVal val="visible"/>
                                      </p:to>
                                    </p:set>
                                    <p:animEffect transition="in" filter="fade">
                                      <p:cBhvr>
                                        <p:cTn id="100" dur="1000"/>
                                        <p:tgtEl>
                                          <p:spTgt spid="14"/>
                                        </p:tgtEl>
                                      </p:cBhvr>
                                    </p:animEffect>
                                    <p:anim calcmode="lin" valueType="num">
                                      <p:cBhvr>
                                        <p:cTn id="101" dur="1000" fill="hold"/>
                                        <p:tgtEl>
                                          <p:spTgt spid="14"/>
                                        </p:tgtEl>
                                        <p:attrNameLst>
                                          <p:attrName>ppt_x</p:attrName>
                                        </p:attrNameLst>
                                      </p:cBhvr>
                                      <p:tavLst>
                                        <p:tav tm="0">
                                          <p:val>
                                            <p:strVal val="#ppt_x"/>
                                          </p:val>
                                        </p:tav>
                                        <p:tav tm="100000">
                                          <p:val>
                                            <p:strVal val="#ppt_x"/>
                                          </p:val>
                                        </p:tav>
                                      </p:tavLst>
                                    </p:anim>
                                    <p:anim calcmode="lin" valueType="num">
                                      <p:cBhvr>
                                        <p:cTn id="102" dur="1000" fill="hold"/>
                                        <p:tgtEl>
                                          <p:spTgt spid="14"/>
                                        </p:tgtEl>
                                        <p:attrNameLst>
                                          <p:attrName>ppt_y</p:attrName>
                                        </p:attrNameLst>
                                      </p:cBhvr>
                                      <p:tavLst>
                                        <p:tav tm="0">
                                          <p:val>
                                            <p:strVal val="#ppt_y+.1"/>
                                          </p:val>
                                        </p:tav>
                                        <p:tav tm="100000">
                                          <p:val>
                                            <p:strVal val="#ppt_y"/>
                                          </p:val>
                                        </p:tav>
                                      </p:tavLst>
                                    </p:anim>
                                  </p:childTnLst>
                                </p:cTn>
                              </p:par>
                              <p:par>
                                <p:cTn id="103" presetID="42" presetClass="entr" presetSubtype="0" fill="hold" grpId="0" nodeType="withEffect">
                                  <p:stCondLst>
                                    <p:cond delay="0"/>
                                  </p:stCondLst>
                                  <p:childTnLst>
                                    <p:set>
                                      <p:cBhvr>
                                        <p:cTn id="104" dur="1" fill="hold">
                                          <p:stCondLst>
                                            <p:cond delay="0"/>
                                          </p:stCondLst>
                                        </p:cTn>
                                        <p:tgtEl>
                                          <p:spTgt spid="24"/>
                                        </p:tgtEl>
                                        <p:attrNameLst>
                                          <p:attrName>style.visibility</p:attrName>
                                        </p:attrNameLst>
                                      </p:cBhvr>
                                      <p:to>
                                        <p:strVal val="visible"/>
                                      </p:to>
                                    </p:set>
                                    <p:animEffect transition="in" filter="fade">
                                      <p:cBhvr>
                                        <p:cTn id="105" dur="1000"/>
                                        <p:tgtEl>
                                          <p:spTgt spid="24"/>
                                        </p:tgtEl>
                                      </p:cBhvr>
                                    </p:animEffect>
                                    <p:anim calcmode="lin" valueType="num">
                                      <p:cBhvr>
                                        <p:cTn id="106" dur="1000" fill="hold"/>
                                        <p:tgtEl>
                                          <p:spTgt spid="24"/>
                                        </p:tgtEl>
                                        <p:attrNameLst>
                                          <p:attrName>ppt_x</p:attrName>
                                        </p:attrNameLst>
                                      </p:cBhvr>
                                      <p:tavLst>
                                        <p:tav tm="0">
                                          <p:val>
                                            <p:strVal val="#ppt_x"/>
                                          </p:val>
                                        </p:tav>
                                        <p:tav tm="100000">
                                          <p:val>
                                            <p:strVal val="#ppt_x"/>
                                          </p:val>
                                        </p:tav>
                                      </p:tavLst>
                                    </p:anim>
                                    <p:anim calcmode="lin" valueType="num">
                                      <p:cBhvr>
                                        <p:cTn id="107" dur="1000" fill="hold"/>
                                        <p:tgtEl>
                                          <p:spTgt spid="24"/>
                                        </p:tgtEl>
                                        <p:attrNameLst>
                                          <p:attrName>ppt_y</p:attrName>
                                        </p:attrNameLst>
                                      </p:cBhvr>
                                      <p:tavLst>
                                        <p:tav tm="0">
                                          <p:val>
                                            <p:strVal val="#ppt_y+.1"/>
                                          </p:val>
                                        </p:tav>
                                        <p:tav tm="100000">
                                          <p:val>
                                            <p:strVal val="#ppt_y"/>
                                          </p:val>
                                        </p:tav>
                                      </p:tavLst>
                                    </p:anim>
                                  </p:childTnLst>
                                </p:cTn>
                              </p:par>
                              <p:par>
                                <p:cTn id="108" presetID="42" presetClass="entr" presetSubtype="0" fill="hold" grpId="0" nodeType="withEffect">
                                  <p:stCondLst>
                                    <p:cond delay="0"/>
                                  </p:stCondLst>
                                  <p:childTnLst>
                                    <p:set>
                                      <p:cBhvr>
                                        <p:cTn id="109" dur="1" fill="hold">
                                          <p:stCondLst>
                                            <p:cond delay="0"/>
                                          </p:stCondLst>
                                        </p:cTn>
                                        <p:tgtEl>
                                          <p:spTgt spid="31"/>
                                        </p:tgtEl>
                                        <p:attrNameLst>
                                          <p:attrName>style.visibility</p:attrName>
                                        </p:attrNameLst>
                                      </p:cBhvr>
                                      <p:to>
                                        <p:strVal val="visible"/>
                                      </p:to>
                                    </p:set>
                                    <p:animEffect transition="in" filter="fade">
                                      <p:cBhvr>
                                        <p:cTn id="110" dur="1000"/>
                                        <p:tgtEl>
                                          <p:spTgt spid="31"/>
                                        </p:tgtEl>
                                      </p:cBhvr>
                                    </p:animEffect>
                                    <p:anim calcmode="lin" valueType="num">
                                      <p:cBhvr>
                                        <p:cTn id="111" dur="1000" fill="hold"/>
                                        <p:tgtEl>
                                          <p:spTgt spid="31"/>
                                        </p:tgtEl>
                                        <p:attrNameLst>
                                          <p:attrName>ppt_x</p:attrName>
                                        </p:attrNameLst>
                                      </p:cBhvr>
                                      <p:tavLst>
                                        <p:tav tm="0">
                                          <p:val>
                                            <p:strVal val="#ppt_x"/>
                                          </p:val>
                                        </p:tav>
                                        <p:tav tm="100000">
                                          <p:val>
                                            <p:strVal val="#ppt_x"/>
                                          </p:val>
                                        </p:tav>
                                      </p:tavLst>
                                    </p:anim>
                                    <p:anim calcmode="lin" valueType="num">
                                      <p:cBhvr>
                                        <p:cTn id="112" dur="1000" fill="hold"/>
                                        <p:tgtEl>
                                          <p:spTgt spid="31"/>
                                        </p:tgtEl>
                                        <p:attrNameLst>
                                          <p:attrName>ppt_y</p:attrName>
                                        </p:attrNameLst>
                                      </p:cBhvr>
                                      <p:tavLst>
                                        <p:tav tm="0">
                                          <p:val>
                                            <p:strVal val="#ppt_y+.1"/>
                                          </p:val>
                                        </p:tav>
                                        <p:tav tm="100000">
                                          <p:val>
                                            <p:strVal val="#ppt_y"/>
                                          </p:val>
                                        </p:tav>
                                      </p:tavLst>
                                    </p:anim>
                                  </p:childTnLst>
                                </p:cTn>
                              </p:par>
                              <p:par>
                                <p:cTn id="113" presetID="42" presetClass="entr" presetSubtype="0" fill="hold" grpId="0" nodeType="withEffect">
                                  <p:stCondLst>
                                    <p:cond delay="0"/>
                                  </p:stCondLst>
                                  <p:childTnLst>
                                    <p:set>
                                      <p:cBhvr>
                                        <p:cTn id="114" dur="1" fill="hold">
                                          <p:stCondLst>
                                            <p:cond delay="0"/>
                                          </p:stCondLst>
                                        </p:cTn>
                                        <p:tgtEl>
                                          <p:spTgt spid="30"/>
                                        </p:tgtEl>
                                        <p:attrNameLst>
                                          <p:attrName>style.visibility</p:attrName>
                                        </p:attrNameLst>
                                      </p:cBhvr>
                                      <p:to>
                                        <p:strVal val="visible"/>
                                      </p:to>
                                    </p:set>
                                    <p:animEffect transition="in" filter="fade">
                                      <p:cBhvr>
                                        <p:cTn id="115" dur="1000"/>
                                        <p:tgtEl>
                                          <p:spTgt spid="30"/>
                                        </p:tgtEl>
                                      </p:cBhvr>
                                    </p:animEffect>
                                    <p:anim calcmode="lin" valueType="num">
                                      <p:cBhvr>
                                        <p:cTn id="116" dur="1000" fill="hold"/>
                                        <p:tgtEl>
                                          <p:spTgt spid="30"/>
                                        </p:tgtEl>
                                        <p:attrNameLst>
                                          <p:attrName>ppt_x</p:attrName>
                                        </p:attrNameLst>
                                      </p:cBhvr>
                                      <p:tavLst>
                                        <p:tav tm="0">
                                          <p:val>
                                            <p:strVal val="#ppt_x"/>
                                          </p:val>
                                        </p:tav>
                                        <p:tav tm="100000">
                                          <p:val>
                                            <p:strVal val="#ppt_x"/>
                                          </p:val>
                                        </p:tav>
                                      </p:tavLst>
                                    </p:anim>
                                    <p:anim calcmode="lin" valueType="num">
                                      <p:cBhvr>
                                        <p:cTn id="117" dur="1000" fill="hold"/>
                                        <p:tgtEl>
                                          <p:spTgt spid="30"/>
                                        </p:tgtEl>
                                        <p:attrNameLst>
                                          <p:attrName>ppt_y</p:attrName>
                                        </p:attrNameLst>
                                      </p:cBhvr>
                                      <p:tavLst>
                                        <p:tav tm="0">
                                          <p:val>
                                            <p:strVal val="#ppt_y+.1"/>
                                          </p:val>
                                        </p:tav>
                                        <p:tav tm="100000">
                                          <p:val>
                                            <p:strVal val="#ppt_y"/>
                                          </p:val>
                                        </p:tav>
                                      </p:tavLst>
                                    </p:anim>
                                  </p:childTnLst>
                                </p:cTn>
                              </p:par>
                              <p:par>
                                <p:cTn id="118" presetID="42" presetClass="entr" presetSubtype="0" fill="hold" grpId="0" nodeType="withEffect">
                                  <p:stCondLst>
                                    <p:cond delay="0"/>
                                  </p:stCondLst>
                                  <p:childTnLst>
                                    <p:set>
                                      <p:cBhvr>
                                        <p:cTn id="119" dur="1" fill="hold">
                                          <p:stCondLst>
                                            <p:cond delay="0"/>
                                          </p:stCondLst>
                                        </p:cTn>
                                        <p:tgtEl>
                                          <p:spTgt spid="29"/>
                                        </p:tgtEl>
                                        <p:attrNameLst>
                                          <p:attrName>style.visibility</p:attrName>
                                        </p:attrNameLst>
                                      </p:cBhvr>
                                      <p:to>
                                        <p:strVal val="visible"/>
                                      </p:to>
                                    </p:set>
                                    <p:animEffect transition="in" filter="fade">
                                      <p:cBhvr>
                                        <p:cTn id="120" dur="1000"/>
                                        <p:tgtEl>
                                          <p:spTgt spid="29"/>
                                        </p:tgtEl>
                                      </p:cBhvr>
                                    </p:animEffect>
                                    <p:anim calcmode="lin" valueType="num">
                                      <p:cBhvr>
                                        <p:cTn id="121" dur="1000" fill="hold"/>
                                        <p:tgtEl>
                                          <p:spTgt spid="29"/>
                                        </p:tgtEl>
                                        <p:attrNameLst>
                                          <p:attrName>ppt_x</p:attrName>
                                        </p:attrNameLst>
                                      </p:cBhvr>
                                      <p:tavLst>
                                        <p:tav tm="0">
                                          <p:val>
                                            <p:strVal val="#ppt_x"/>
                                          </p:val>
                                        </p:tav>
                                        <p:tav tm="100000">
                                          <p:val>
                                            <p:strVal val="#ppt_x"/>
                                          </p:val>
                                        </p:tav>
                                      </p:tavLst>
                                    </p:anim>
                                    <p:anim calcmode="lin" valueType="num">
                                      <p:cBhvr>
                                        <p:cTn id="122" dur="1000" fill="hold"/>
                                        <p:tgtEl>
                                          <p:spTgt spid="29"/>
                                        </p:tgtEl>
                                        <p:attrNameLst>
                                          <p:attrName>ppt_y</p:attrName>
                                        </p:attrNameLst>
                                      </p:cBhvr>
                                      <p:tavLst>
                                        <p:tav tm="0">
                                          <p:val>
                                            <p:strVal val="#ppt_y+.1"/>
                                          </p:val>
                                        </p:tav>
                                        <p:tav tm="100000">
                                          <p:val>
                                            <p:strVal val="#ppt_y"/>
                                          </p:val>
                                        </p:tav>
                                      </p:tavLst>
                                    </p:anim>
                                  </p:childTnLst>
                                </p:cTn>
                              </p:par>
                              <p:par>
                                <p:cTn id="123" presetID="42" presetClass="entr" presetSubtype="0" fill="hold" grpId="0" nodeType="withEffect">
                                  <p:stCondLst>
                                    <p:cond delay="0"/>
                                  </p:stCondLst>
                                  <p:childTnLst>
                                    <p:set>
                                      <p:cBhvr>
                                        <p:cTn id="124" dur="1" fill="hold">
                                          <p:stCondLst>
                                            <p:cond delay="0"/>
                                          </p:stCondLst>
                                        </p:cTn>
                                        <p:tgtEl>
                                          <p:spTgt spid="28"/>
                                        </p:tgtEl>
                                        <p:attrNameLst>
                                          <p:attrName>style.visibility</p:attrName>
                                        </p:attrNameLst>
                                      </p:cBhvr>
                                      <p:to>
                                        <p:strVal val="visible"/>
                                      </p:to>
                                    </p:set>
                                    <p:animEffect transition="in" filter="fade">
                                      <p:cBhvr>
                                        <p:cTn id="125" dur="1000"/>
                                        <p:tgtEl>
                                          <p:spTgt spid="28"/>
                                        </p:tgtEl>
                                      </p:cBhvr>
                                    </p:animEffect>
                                    <p:anim calcmode="lin" valueType="num">
                                      <p:cBhvr>
                                        <p:cTn id="126" dur="1000" fill="hold"/>
                                        <p:tgtEl>
                                          <p:spTgt spid="28"/>
                                        </p:tgtEl>
                                        <p:attrNameLst>
                                          <p:attrName>ppt_x</p:attrName>
                                        </p:attrNameLst>
                                      </p:cBhvr>
                                      <p:tavLst>
                                        <p:tav tm="0">
                                          <p:val>
                                            <p:strVal val="#ppt_x"/>
                                          </p:val>
                                        </p:tav>
                                        <p:tav tm="100000">
                                          <p:val>
                                            <p:strVal val="#ppt_x"/>
                                          </p:val>
                                        </p:tav>
                                      </p:tavLst>
                                    </p:anim>
                                    <p:anim calcmode="lin" valueType="num">
                                      <p:cBhvr>
                                        <p:cTn id="12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animBg="1"/>
      <p:bldP spid="20" grpId="0" animBg="1"/>
      <p:bldP spid="21" grpId="0" animBg="1"/>
      <p:bldP spid="22" grpId="0"/>
      <p:bldP spid="25" grpId="0" animBg="1"/>
      <p:bldP spid="27" grpId="0"/>
      <p:bldP spid="28" grpId="0" animBg="1"/>
      <p:bldP spid="29" grpId="0" animBg="1"/>
      <p:bldP spid="30" grpId="0" animBg="1"/>
      <p:bldP spid="31" grpId="0"/>
      <p:bldP spid="23" grpId="0"/>
      <p:bldP spid="24" grpId="0"/>
      <p:bldP spid="26"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2" descr="Two men working back-to-back outside with a brick wall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753"/>
            <a:ext cx="12192000" cy="6883753"/>
          </a:xfrm>
          <a:prstGeom prst="rect">
            <a:avLst/>
          </a:prstGeom>
          <a:noFill/>
          <a:extLst>
            <a:ext uri="{909E8E84-426E-40DD-AFC4-6F175D3DCCD1}">
              <a14:hiddenFill xmlns:a14="http://schemas.microsoft.com/office/drawing/2010/main">
                <a:solidFill>
                  <a:srgbClr val="FFFFFF"/>
                </a:solidFill>
              </a14:hiddenFill>
            </a:ext>
          </a:extLst>
        </p:spPr>
      </p:pic>
      <p:sp>
        <p:nvSpPr>
          <p:cNvPr id="52" name="Rectangle 9">
            <a:extLst>
              <a:ext uri="{FF2B5EF4-FFF2-40B4-BE49-F238E27FC236}">
                <a16:creationId xmlns:a16="http://schemas.microsoft.com/office/drawing/2014/main" xmlns="" id="{4045BCC1-52B8-41F0-BAFC-6652EEECD2A2}"/>
              </a:ext>
            </a:extLst>
          </p:cNvPr>
          <p:cNvSpPr/>
          <p:nvPr/>
        </p:nvSpPr>
        <p:spPr>
          <a:xfrm>
            <a:off x="0" y="-25753"/>
            <a:ext cx="12192000" cy="688375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914377"/>
            <a:endParaRPr lang="en-GB" dirty="0">
              <a:solidFill>
                <a:prstClr val="white"/>
              </a:solidFill>
              <a:latin typeface="Segoe UI Light" panose="020B0502040204020203" pitchFamily="34" charset="0"/>
              <a:cs typeface="Segoe UI Light" panose="020B0502040204020203" pitchFamily="34" charset="0"/>
            </a:endParaRPr>
          </a:p>
        </p:txBody>
      </p:sp>
      <p:grpSp>
        <p:nvGrpSpPr>
          <p:cNvPr id="59" name="Gruppieren 58"/>
          <p:cNvGrpSpPr/>
          <p:nvPr/>
        </p:nvGrpSpPr>
        <p:grpSpPr>
          <a:xfrm>
            <a:off x="11277600" y="462265"/>
            <a:ext cx="914400" cy="914400"/>
            <a:chOff x="11277600" y="462265"/>
            <a:chExt cx="914400" cy="914400"/>
          </a:xfrm>
        </p:grpSpPr>
        <p:sp>
          <p:nvSpPr>
            <p:cNvPr id="60" name="Rechteck 59"/>
            <p:cNvSpPr/>
            <p:nvPr/>
          </p:nvSpPr>
          <p:spPr>
            <a:xfrm>
              <a:off x="11277600" y="462265"/>
              <a:ext cx="914400"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a:solidFill>
                  <a:prstClr val="white"/>
                </a:solidFill>
                <a:latin typeface="Segoe UI Light" panose="020B0502040204020203" pitchFamily="34" charset="0"/>
                <a:cs typeface="Segoe UI Light" panose="020B0502040204020203" pitchFamily="34" charset="0"/>
              </a:endParaRPr>
            </a:p>
          </p:txBody>
        </p:sp>
        <p:pic>
          <p:nvPicPr>
            <p:cNvPr id="61" name="Picture 2" descr="http://masai.teleticketing.eu/DecoupeSite/logofoote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53781" y="564299"/>
              <a:ext cx="547109" cy="710331"/>
            </a:xfrm>
            <a:prstGeom prst="rect">
              <a:avLst/>
            </a:prstGeom>
            <a:noFill/>
            <a:effectLst/>
            <a:extLst>
              <a:ext uri="{909E8E84-426E-40DD-AFC4-6F175D3DCCD1}">
                <a14:hiddenFill xmlns:a14="http://schemas.microsoft.com/office/drawing/2010/main">
                  <a:solidFill>
                    <a:srgbClr val="FFFFFF"/>
                  </a:solidFill>
                </a14:hiddenFill>
              </a:ext>
            </a:extLst>
          </p:spPr>
        </p:pic>
      </p:grpSp>
      <p:sp>
        <p:nvSpPr>
          <p:cNvPr id="62" name="Textfeld 61"/>
          <p:cNvSpPr txBox="1"/>
          <p:nvPr/>
        </p:nvSpPr>
        <p:spPr>
          <a:xfrm>
            <a:off x="527381" y="326488"/>
            <a:ext cx="5809731" cy="697627"/>
          </a:xfrm>
          <a:prstGeom prst="rect">
            <a:avLst/>
          </a:prstGeom>
          <a:noFill/>
        </p:spPr>
        <p:txBody>
          <a:bodyPr wrap="square" lIns="121917" tIns="60958" rIns="121917" bIns="60958" rtlCol="0">
            <a:spAutoFit/>
          </a:bodyPr>
          <a:lstStyle/>
          <a:p>
            <a:pPr defTabSz="914377"/>
            <a:r>
              <a:rPr lang="en-GB" sz="3700" dirty="0">
                <a:solidFill>
                  <a:schemeClr val="bg1"/>
                </a:solidFill>
                <a:latin typeface="Segoe UI Light" panose="020B0502040204020203" pitchFamily="34" charset="0"/>
                <a:cs typeface="Segoe UI Light" panose="020B0502040204020203" pitchFamily="34" charset="0"/>
              </a:rPr>
              <a:t>USING MASAI</a:t>
            </a:r>
          </a:p>
        </p:txBody>
      </p:sp>
      <p:pic>
        <p:nvPicPr>
          <p:cNvPr id="3" name="Image 2">
            <a:extLst>
              <a:ext uri="{FF2B5EF4-FFF2-40B4-BE49-F238E27FC236}">
                <a16:creationId xmlns:a16="http://schemas.microsoft.com/office/drawing/2014/main" xmlns="" id="{7D37FF95-0F0E-43E0-94E6-C98B155989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3445" y="740702"/>
            <a:ext cx="9025003" cy="6016669"/>
          </a:xfrm>
          <a:prstGeom prst="rect">
            <a:avLst/>
          </a:prstGeom>
        </p:spPr>
      </p:pic>
      <p:sp>
        <p:nvSpPr>
          <p:cNvPr id="2" name="Rechteck 1">
            <a:extLst>
              <a:ext uri="{FF2B5EF4-FFF2-40B4-BE49-F238E27FC236}">
                <a16:creationId xmlns:a16="http://schemas.microsoft.com/office/drawing/2014/main" xmlns="" id="{AA602D0E-009D-4499-BD6B-CC6C296BAEE4}"/>
              </a:ext>
            </a:extLst>
          </p:cNvPr>
          <p:cNvSpPr/>
          <p:nvPr/>
        </p:nvSpPr>
        <p:spPr bwMode="auto">
          <a:xfrm>
            <a:off x="1736106" y="6117299"/>
            <a:ext cx="1479575" cy="192021"/>
          </a:xfrm>
          <a:prstGeom prst="rect">
            <a:avLst/>
          </a:prstGeom>
          <a:solidFill>
            <a:srgbClr val="FF3525"/>
          </a:solidFill>
          <a:ln>
            <a:noFill/>
          </a:ln>
          <a:effectLst/>
          <a:extLst/>
        </p:spPr>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defTabSz="1219170" eaLnBrk="0" fontAlgn="base" hangingPunct="0">
              <a:spcBef>
                <a:spcPct val="0"/>
              </a:spcBef>
              <a:spcAft>
                <a:spcPct val="0"/>
              </a:spcAft>
            </a:pPr>
            <a:r>
              <a:rPr lang="de-DE" sz="1600" b="1" dirty="0">
                <a:solidFill>
                  <a:schemeClr val="bg1"/>
                </a:solidFill>
                <a:latin typeface="Calibri Light" panose="020F0302020204030204" pitchFamily="34" charset="0"/>
              </a:rPr>
              <a:t>Use OTA &amp; MASAI</a:t>
            </a:r>
          </a:p>
        </p:txBody>
      </p:sp>
    </p:spTree>
    <p:extLst>
      <p:ext uri="{BB962C8B-B14F-4D97-AF65-F5344CB8AC3E}">
        <p14:creationId xmlns:p14="http://schemas.microsoft.com/office/powerpoint/2010/main" val="28353935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s://images.unsplash.com/photo-1454942901704-3c44c11b2ad1?ixlib=rb-0.3.5&amp;s=c8096cb6fe87fc4d3ea1315b4abbadba&amp;dpr=1&amp;auto=format&amp;fit=crop&amp;w=1000&amp;q=80&amp;cs=tinys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747"/>
            <a:ext cx="12192000" cy="688375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9">
            <a:extLst>
              <a:ext uri="{FF2B5EF4-FFF2-40B4-BE49-F238E27FC236}">
                <a16:creationId xmlns:a16="http://schemas.microsoft.com/office/drawing/2014/main" xmlns="" id="{4045BCC1-52B8-41F0-BAFC-6652EEECD2A2}"/>
              </a:ext>
            </a:extLst>
          </p:cNvPr>
          <p:cNvSpPr/>
          <p:nvPr/>
        </p:nvSpPr>
        <p:spPr>
          <a:xfrm>
            <a:off x="0" y="-25753"/>
            <a:ext cx="12192000" cy="688375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914377"/>
            <a:endParaRPr lang="en-GB" dirty="0">
              <a:solidFill>
                <a:prstClr val="white"/>
              </a:solidFill>
              <a:latin typeface="Segoe UI Light" panose="020B0502040204020203" pitchFamily="34" charset="0"/>
              <a:cs typeface="Segoe UI Light" panose="020B0502040204020203" pitchFamily="34" charset="0"/>
            </a:endParaRPr>
          </a:p>
        </p:txBody>
      </p:sp>
      <p:grpSp>
        <p:nvGrpSpPr>
          <p:cNvPr id="8" name="Gruppieren 7"/>
          <p:cNvGrpSpPr/>
          <p:nvPr/>
        </p:nvGrpSpPr>
        <p:grpSpPr>
          <a:xfrm>
            <a:off x="11277600" y="462265"/>
            <a:ext cx="914400" cy="914400"/>
            <a:chOff x="11277600" y="462265"/>
            <a:chExt cx="914400" cy="914400"/>
          </a:xfrm>
        </p:grpSpPr>
        <p:sp>
          <p:nvSpPr>
            <p:cNvPr id="9" name="Rechteck 8"/>
            <p:cNvSpPr/>
            <p:nvPr/>
          </p:nvSpPr>
          <p:spPr>
            <a:xfrm>
              <a:off x="11277600" y="462265"/>
              <a:ext cx="914400"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a:solidFill>
                  <a:prstClr val="white"/>
                </a:solidFill>
                <a:latin typeface="Calibri" panose="020F0502020204030204"/>
              </a:endParaRPr>
            </a:p>
          </p:txBody>
        </p:sp>
        <p:pic>
          <p:nvPicPr>
            <p:cNvPr id="10" name="Picture 2" descr="http://masai.teleticketing.eu/DecoupeSite/logofoote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53781" y="564299"/>
              <a:ext cx="547109" cy="710331"/>
            </a:xfrm>
            <a:prstGeom prst="rect">
              <a:avLst/>
            </a:prstGeom>
            <a:noFill/>
            <a:effectLst/>
            <a:extLst>
              <a:ext uri="{909E8E84-426E-40DD-AFC4-6F175D3DCCD1}">
                <a14:hiddenFill xmlns:a14="http://schemas.microsoft.com/office/drawing/2010/main">
                  <a:solidFill>
                    <a:srgbClr val="FFFFFF"/>
                  </a:solidFill>
                </a14:hiddenFill>
              </a:ext>
            </a:extLst>
          </p:spPr>
        </p:pic>
      </p:grpSp>
      <p:grpSp>
        <p:nvGrpSpPr>
          <p:cNvPr id="18" name="Gruppieren 17"/>
          <p:cNvGrpSpPr/>
          <p:nvPr/>
        </p:nvGrpSpPr>
        <p:grpSpPr>
          <a:xfrm>
            <a:off x="11277600" y="462265"/>
            <a:ext cx="914400" cy="914400"/>
            <a:chOff x="11277600" y="462265"/>
            <a:chExt cx="914400" cy="914400"/>
          </a:xfrm>
        </p:grpSpPr>
        <p:sp>
          <p:nvSpPr>
            <p:cNvPr id="19" name="Rechteck 18"/>
            <p:cNvSpPr/>
            <p:nvPr/>
          </p:nvSpPr>
          <p:spPr>
            <a:xfrm>
              <a:off x="11277600" y="462265"/>
              <a:ext cx="914400"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a:solidFill>
                  <a:prstClr val="white"/>
                </a:solidFill>
                <a:latin typeface="Calibri" panose="020F0502020204030204"/>
              </a:endParaRPr>
            </a:p>
          </p:txBody>
        </p:sp>
        <p:pic>
          <p:nvPicPr>
            <p:cNvPr id="20" name="Picture 2" descr="http://masai.teleticketing.eu/DecoupeSite/logofoote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53781" y="564299"/>
              <a:ext cx="547109" cy="710331"/>
            </a:xfrm>
            <a:prstGeom prst="rect">
              <a:avLst/>
            </a:prstGeom>
            <a:noFill/>
            <a:effectLst/>
            <a:extLst>
              <a:ext uri="{909E8E84-426E-40DD-AFC4-6F175D3DCCD1}">
                <a14:hiddenFill xmlns:a14="http://schemas.microsoft.com/office/drawing/2010/main">
                  <a:solidFill>
                    <a:srgbClr val="FFFFFF"/>
                  </a:solidFill>
                </a14:hiddenFill>
              </a:ext>
            </a:extLst>
          </p:spPr>
        </p:pic>
      </p:grpSp>
      <p:sp>
        <p:nvSpPr>
          <p:cNvPr id="50" name="Titre 1">
            <a:extLst>
              <a:ext uri="{FF2B5EF4-FFF2-40B4-BE49-F238E27FC236}">
                <a16:creationId xmlns:a16="http://schemas.microsoft.com/office/drawing/2014/main" xmlns="" id="{79F4A5BB-624B-4AA8-8F12-CC8BE4FBED04}"/>
              </a:ext>
            </a:extLst>
          </p:cNvPr>
          <p:cNvSpPr txBox="1">
            <a:spLocks/>
          </p:cNvSpPr>
          <p:nvPr/>
        </p:nvSpPr>
        <p:spPr>
          <a:xfrm>
            <a:off x="331696" y="330869"/>
            <a:ext cx="11860305" cy="1273928"/>
          </a:xfrm>
          <a:prstGeom prst="rect">
            <a:avLst/>
          </a:prstGeom>
        </p:spPr>
        <p:txBody>
          <a:bodyPr vert="horz" lIns="121917" tIns="60958" rIns="121917" bIns="60958" rtlCol="0" anchor="t">
            <a:normAutofit/>
          </a:bodyPr>
          <a:lstStyle>
            <a:lvl1pPr algn="l" defTabSz="685800" rtl="0" eaLnBrk="1" latinLnBrk="0" hangingPunct="1">
              <a:lnSpc>
                <a:spcPct val="90000"/>
              </a:lnSpc>
              <a:spcBef>
                <a:spcPct val="0"/>
              </a:spcBef>
              <a:buNone/>
              <a:defRPr lang="fr-FR" sz="2800" b="1" kern="1200" cap="small" baseline="0" dirty="0">
                <a:solidFill>
                  <a:srgbClr val="E95B2B"/>
                </a:solidFill>
                <a:latin typeface="+mn-lt"/>
                <a:ea typeface="+mn-ea"/>
                <a:cs typeface="+mn-cs"/>
              </a:defRPr>
            </a:lvl1pPr>
          </a:lstStyle>
          <a:p>
            <a:r>
              <a:rPr lang="fr-FR" b="0" dirty="0">
                <a:solidFill>
                  <a:schemeClr val="bg1"/>
                </a:solidFill>
                <a:latin typeface="Segoe UI Light" panose="020B0502040204020203" pitchFamily="34" charset="0"/>
                <a:cs typeface="Segoe UI Light" panose="020B0502040204020203" pitchFamily="34" charset="0"/>
              </a:rPr>
              <a:t>MASAI IS PROVEN IN SEVERAL DEPLOYMENTS</a:t>
            </a:r>
          </a:p>
        </p:txBody>
      </p:sp>
      <p:grpSp>
        <p:nvGrpSpPr>
          <p:cNvPr id="27" name="Gruppieren 26"/>
          <p:cNvGrpSpPr/>
          <p:nvPr/>
        </p:nvGrpSpPr>
        <p:grpSpPr>
          <a:xfrm>
            <a:off x="4744908" y="1376665"/>
            <a:ext cx="7280895" cy="5226944"/>
            <a:chOff x="3558681" y="1032499"/>
            <a:chExt cx="5460671" cy="3920208"/>
          </a:xfrm>
        </p:grpSpPr>
        <p:grpSp>
          <p:nvGrpSpPr>
            <p:cNvPr id="12" name="Gruppieren 11"/>
            <p:cNvGrpSpPr/>
            <p:nvPr/>
          </p:nvGrpSpPr>
          <p:grpSpPr>
            <a:xfrm>
              <a:off x="5965816" y="1032499"/>
              <a:ext cx="3053536" cy="3920208"/>
              <a:chOff x="4786057" y="1032499"/>
              <a:chExt cx="3058475" cy="3951430"/>
            </a:xfrm>
          </p:grpSpPr>
          <p:sp>
            <p:nvSpPr>
              <p:cNvPr id="21" name="Titel 1">
                <a:extLst>
                  <a:ext uri="{FF2B5EF4-FFF2-40B4-BE49-F238E27FC236}">
                    <a16:creationId xmlns:a16="http://schemas.microsoft.com/office/drawing/2014/main" xmlns="" id="{AC4AAC37-B8E0-4A45-B445-2D06217B1CC4}"/>
                  </a:ext>
                </a:extLst>
              </p:cNvPr>
              <p:cNvSpPr txBox="1">
                <a:spLocks/>
              </p:cNvSpPr>
              <p:nvPr/>
            </p:nvSpPr>
            <p:spPr>
              <a:xfrm>
                <a:off x="4786057" y="1032499"/>
                <a:ext cx="3058475" cy="1010553"/>
              </a:xfrm>
              <a:prstGeom prst="rect">
                <a:avLst/>
              </a:prstGeom>
            </p:spPr>
            <p:txBody>
              <a:bodyPr vert="horz" lIns="91440" tIns="45720" rIns="91440" bIns="45720" rtlCol="0" anchor="t">
                <a:normAutofit/>
              </a:bodyPr>
              <a:lstStyle>
                <a:lvl1pPr algn="l" defTabSz="685800" rtl="0" eaLnBrk="1" latinLnBrk="0" hangingPunct="1">
                  <a:lnSpc>
                    <a:spcPct val="90000"/>
                  </a:lnSpc>
                  <a:spcBef>
                    <a:spcPct val="0"/>
                  </a:spcBef>
                  <a:buNone/>
                  <a:defRPr lang="fr-FR" sz="2800" b="1" kern="1200" cap="small" baseline="0" dirty="0">
                    <a:solidFill>
                      <a:srgbClr val="E95B2B"/>
                    </a:solidFill>
                    <a:latin typeface="+mn-lt"/>
                    <a:ea typeface="+mn-ea"/>
                    <a:cs typeface="+mn-cs"/>
                  </a:defRPr>
                </a:lvl1pPr>
              </a:lstStyle>
              <a:p>
                <a:pPr algn="ctr"/>
                <a:r>
                  <a:rPr lang="de-DE" sz="2700" dirty="0">
                    <a:solidFill>
                      <a:schemeClr val="bg1"/>
                    </a:solidFill>
                    <a:latin typeface="Segoe UI Light" panose="020B0502040204020203" pitchFamily="34" charset="0"/>
                    <a:cs typeface="Segoe UI Light" panose="020B0502040204020203" pitchFamily="34" charset="0"/>
                  </a:rPr>
                  <a:t>DB Reisebuddy </a:t>
                </a:r>
              </a:p>
              <a:p>
                <a:pPr algn="ctr"/>
                <a:r>
                  <a:rPr lang="de-DE" sz="2700" dirty="0">
                    <a:solidFill>
                      <a:schemeClr val="bg1"/>
                    </a:solidFill>
                    <a:latin typeface="Segoe UI Light" panose="020B0502040204020203" pitchFamily="34" charset="0"/>
                    <a:cs typeface="Segoe UI Light" panose="020B0502040204020203" pitchFamily="34" charset="0"/>
                  </a:rPr>
                  <a:t>Hotel Booking</a:t>
                </a:r>
              </a:p>
            </p:txBody>
          </p:sp>
          <p:grpSp>
            <p:nvGrpSpPr>
              <p:cNvPr id="11" name="Gruppieren 10"/>
              <p:cNvGrpSpPr/>
              <p:nvPr/>
            </p:nvGrpSpPr>
            <p:grpSpPr>
              <a:xfrm>
                <a:off x="5448365" y="1623786"/>
                <a:ext cx="1733860" cy="3360143"/>
                <a:chOff x="6476553" y="896400"/>
                <a:chExt cx="1958180" cy="3794865"/>
              </a:xfrm>
            </p:grpSpPr>
            <p:pic>
              <p:nvPicPr>
                <p:cNvPr id="22" name="Grafik 21">
                  <a:extLst>
                    <a:ext uri="{FF2B5EF4-FFF2-40B4-BE49-F238E27FC236}">
                      <a16:creationId xmlns:a16="http://schemas.microsoft.com/office/drawing/2014/main" xmlns="" id="{894A7A7F-3899-4F3D-A61E-F086A6022D65}"/>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76553" y="896400"/>
                  <a:ext cx="1958180" cy="3794865"/>
                </a:xfrm>
                <a:prstGeom prst="rect">
                  <a:avLst/>
                </a:prstGeom>
              </p:spPr>
            </p:pic>
            <p:pic>
              <p:nvPicPr>
                <p:cNvPr id="23" name="Grafik 22">
                  <a:extLst>
                    <a:ext uri="{FF2B5EF4-FFF2-40B4-BE49-F238E27FC236}">
                      <a16:creationId xmlns:a16="http://schemas.microsoft.com/office/drawing/2014/main" xmlns="" id="{47973DF3-2E19-402E-88DE-42D2C0365C8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40156" y="1718457"/>
                  <a:ext cx="1419273" cy="753262"/>
                </a:xfrm>
                <a:prstGeom prst="rect">
                  <a:avLst/>
                </a:prstGeom>
              </p:spPr>
            </p:pic>
            <p:pic>
              <p:nvPicPr>
                <p:cNvPr id="24" name="Grafik 23">
                  <a:extLst>
                    <a:ext uri="{FF2B5EF4-FFF2-40B4-BE49-F238E27FC236}">
                      <a16:creationId xmlns:a16="http://schemas.microsoft.com/office/drawing/2014/main" xmlns="" id="{E2F55406-DECA-4DBD-835B-03C21D80061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13532" y="2471719"/>
                  <a:ext cx="1645897" cy="1399110"/>
                </a:xfrm>
                <a:prstGeom prst="rect">
                  <a:avLst/>
                </a:prstGeom>
              </p:spPr>
            </p:pic>
            <p:sp>
              <p:nvSpPr>
                <p:cNvPr id="25" name="Textfeld 24"/>
                <p:cNvSpPr txBox="1"/>
                <p:nvPr/>
              </p:nvSpPr>
              <p:spPr>
                <a:xfrm>
                  <a:off x="6754011" y="1491601"/>
                  <a:ext cx="866314" cy="210218"/>
                </a:xfrm>
                <a:prstGeom prst="rect">
                  <a:avLst/>
                </a:prstGeom>
                <a:solidFill>
                  <a:srgbClr val="FF0000"/>
                </a:solidFill>
              </p:spPr>
              <p:txBody>
                <a:bodyPr wrap="none" lIns="0" tIns="0" rIns="0" bIns="0" rtlCol="0">
                  <a:spAutoFit/>
                </a:bodyPr>
                <a:lstStyle/>
                <a:p>
                  <a:pPr eaLnBrk="0" fontAlgn="base" hangingPunct="0">
                    <a:spcBef>
                      <a:spcPct val="0"/>
                    </a:spcBef>
                    <a:spcAft>
                      <a:spcPct val="0"/>
                    </a:spcAft>
                  </a:pPr>
                  <a:r>
                    <a:rPr lang="de-DE" sz="1100" dirty="0">
                      <a:solidFill>
                        <a:srgbClr val="FFFFFF"/>
                      </a:solidFill>
                      <a:latin typeface="DB Office" pitchFamily="34" charset="0"/>
                    </a:rPr>
                    <a:t>DB  </a:t>
                  </a:r>
                  <a:r>
                    <a:rPr lang="de-DE" sz="1100" i="1" dirty="0">
                      <a:solidFill>
                        <a:srgbClr val="FFFFFF"/>
                      </a:solidFill>
                      <a:latin typeface="DB Office" pitchFamily="34" charset="0"/>
                    </a:rPr>
                    <a:t>Reisebuddy</a:t>
                  </a:r>
                </a:p>
                <a:p>
                  <a:pPr eaLnBrk="0" fontAlgn="base" hangingPunct="0">
                    <a:spcBef>
                      <a:spcPct val="0"/>
                    </a:spcBef>
                    <a:spcAft>
                      <a:spcPct val="0"/>
                    </a:spcAft>
                  </a:pPr>
                  <a:endParaRPr lang="de-DE" sz="500" dirty="0">
                    <a:solidFill>
                      <a:srgbClr val="FFFFFF"/>
                    </a:solidFill>
                    <a:latin typeface="DB Office" pitchFamily="34" charset="0"/>
                  </a:endParaRPr>
                </a:p>
              </p:txBody>
            </p:sp>
          </p:grpSp>
        </p:grpSp>
        <p:sp>
          <p:nvSpPr>
            <p:cNvPr id="57" name="Titre 1">
              <a:extLst>
                <a:ext uri="{FF2B5EF4-FFF2-40B4-BE49-F238E27FC236}">
                  <a16:creationId xmlns:a16="http://schemas.microsoft.com/office/drawing/2014/main" xmlns="" id="{79F4A5BB-624B-4AA8-8F12-CC8BE4FBED04}"/>
                </a:ext>
              </a:extLst>
            </p:cNvPr>
            <p:cNvSpPr txBox="1">
              <a:spLocks/>
            </p:cNvSpPr>
            <p:nvPr/>
          </p:nvSpPr>
          <p:spPr>
            <a:xfrm>
              <a:off x="3558681" y="4017973"/>
              <a:ext cx="2096058" cy="517481"/>
            </a:xfrm>
            <a:prstGeom prst="rect">
              <a:avLst/>
            </a:prstGeom>
          </p:spPr>
          <p:txBody>
            <a:bodyPr vert="horz" lIns="91440" tIns="45720" rIns="91440" bIns="45720" rtlCol="0" anchor="t">
              <a:normAutofit/>
            </a:bodyPr>
            <a:lstStyle>
              <a:lvl1pPr algn="l" defTabSz="685800" rtl="0" eaLnBrk="1" latinLnBrk="0" hangingPunct="1">
                <a:lnSpc>
                  <a:spcPct val="90000"/>
                </a:lnSpc>
                <a:spcBef>
                  <a:spcPct val="0"/>
                </a:spcBef>
                <a:buNone/>
                <a:defRPr lang="fr-FR" sz="2800" b="1" kern="1200" cap="small" baseline="0" dirty="0">
                  <a:solidFill>
                    <a:srgbClr val="E95B2B"/>
                  </a:solidFill>
                  <a:latin typeface="+mn-lt"/>
                  <a:ea typeface="+mn-ea"/>
                  <a:cs typeface="+mn-cs"/>
                </a:defRPr>
              </a:lvl1pPr>
            </a:lstStyle>
            <a:p>
              <a:r>
                <a:rPr lang="fr-FR" b="0" dirty="0">
                  <a:solidFill>
                    <a:schemeClr val="bg1"/>
                  </a:solidFill>
                  <a:latin typeface="Segoe UI Light" panose="020B0502040204020203" pitchFamily="34" charset="0"/>
                  <a:cs typeface="Segoe UI Light" panose="020B0502040204020203" pitchFamily="34" charset="0"/>
                </a:rPr>
                <a:t>Trans Europe</a:t>
              </a:r>
            </a:p>
          </p:txBody>
        </p:sp>
        <p:grpSp>
          <p:nvGrpSpPr>
            <p:cNvPr id="14" name="Gruppieren 13"/>
            <p:cNvGrpSpPr/>
            <p:nvPr/>
          </p:nvGrpSpPr>
          <p:grpSpPr>
            <a:xfrm>
              <a:off x="4536389" y="3746236"/>
              <a:ext cx="2198677" cy="216024"/>
              <a:chOff x="4536389" y="3746236"/>
              <a:chExt cx="2198677" cy="216024"/>
            </a:xfrm>
          </p:grpSpPr>
          <p:sp>
            <p:nvSpPr>
              <p:cNvPr id="58" name="Rechteck 57"/>
              <p:cNvSpPr/>
              <p:nvPr/>
            </p:nvSpPr>
            <p:spPr>
              <a:xfrm rot="5400000">
                <a:off x="5517285" y="2825856"/>
                <a:ext cx="94992" cy="20567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9" name="Ellipse 58"/>
              <p:cNvSpPr/>
              <p:nvPr/>
            </p:nvSpPr>
            <p:spPr>
              <a:xfrm>
                <a:off x="6519042" y="3746236"/>
                <a:ext cx="216024" cy="21602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pic>
          <p:nvPicPr>
            <p:cNvPr id="22544" name="Picture 16" descr="transEu"/>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33111" y="3656022"/>
              <a:ext cx="352425" cy="36195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uppieren 14"/>
          <p:cNvGrpSpPr/>
          <p:nvPr/>
        </p:nvGrpSpPr>
        <p:grpSpPr>
          <a:xfrm>
            <a:off x="1120799" y="2956367"/>
            <a:ext cx="6120387" cy="2046551"/>
            <a:chOff x="840599" y="2217275"/>
            <a:chExt cx="4590290" cy="1534913"/>
          </a:xfrm>
        </p:grpSpPr>
        <p:sp>
          <p:nvSpPr>
            <p:cNvPr id="56" name="Titre 1">
              <a:extLst>
                <a:ext uri="{FF2B5EF4-FFF2-40B4-BE49-F238E27FC236}">
                  <a16:creationId xmlns:a16="http://schemas.microsoft.com/office/drawing/2014/main" xmlns="" id="{79F4A5BB-624B-4AA8-8F12-CC8BE4FBED04}"/>
                </a:ext>
              </a:extLst>
            </p:cNvPr>
            <p:cNvSpPr txBox="1">
              <a:spLocks/>
            </p:cNvSpPr>
            <p:nvPr/>
          </p:nvSpPr>
          <p:spPr>
            <a:xfrm>
              <a:off x="3720459" y="2936845"/>
              <a:ext cx="1710430" cy="517481"/>
            </a:xfrm>
            <a:prstGeom prst="rect">
              <a:avLst/>
            </a:prstGeom>
          </p:spPr>
          <p:txBody>
            <a:bodyPr vert="horz" lIns="91440" tIns="45720" rIns="91440" bIns="45720" rtlCol="0" anchor="t">
              <a:normAutofit/>
            </a:bodyPr>
            <a:lstStyle>
              <a:lvl1pPr algn="l" defTabSz="685800" rtl="0" eaLnBrk="1" latinLnBrk="0" hangingPunct="1">
                <a:lnSpc>
                  <a:spcPct val="90000"/>
                </a:lnSpc>
                <a:spcBef>
                  <a:spcPct val="0"/>
                </a:spcBef>
                <a:buNone/>
                <a:defRPr lang="fr-FR" sz="2800" b="1" kern="1200" cap="small" baseline="0" dirty="0">
                  <a:solidFill>
                    <a:srgbClr val="E95B2B"/>
                  </a:solidFill>
                  <a:latin typeface="+mn-lt"/>
                  <a:ea typeface="+mn-ea"/>
                  <a:cs typeface="+mn-cs"/>
                </a:defRPr>
              </a:lvl1pPr>
            </a:lstStyle>
            <a:p>
              <a:r>
                <a:rPr lang="fr-FR" b="0" dirty="0">
                  <a:solidFill>
                    <a:schemeClr val="bg1"/>
                  </a:solidFill>
                  <a:latin typeface="Segoe UI Light" panose="020B0502040204020203" pitchFamily="34" charset="0"/>
                  <a:cs typeface="Segoe UI Light" panose="020B0502040204020203" pitchFamily="34" charset="0"/>
                </a:rPr>
                <a:t>Portugal</a:t>
              </a:r>
            </a:p>
          </p:txBody>
        </p:sp>
        <p:grpSp>
          <p:nvGrpSpPr>
            <p:cNvPr id="61" name="Gruppieren 60"/>
            <p:cNvGrpSpPr/>
            <p:nvPr/>
          </p:nvGrpSpPr>
          <p:grpSpPr>
            <a:xfrm rot="10800000">
              <a:off x="2263015" y="2672100"/>
              <a:ext cx="2198677" cy="216024"/>
              <a:chOff x="4536389" y="3746236"/>
              <a:chExt cx="2198677" cy="216024"/>
            </a:xfrm>
          </p:grpSpPr>
          <p:sp>
            <p:nvSpPr>
              <p:cNvPr id="62" name="Rechteck 61"/>
              <p:cNvSpPr/>
              <p:nvPr/>
            </p:nvSpPr>
            <p:spPr>
              <a:xfrm rot="5400000">
                <a:off x="5517285" y="2825856"/>
                <a:ext cx="94992" cy="20567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3" name="Ellipse 62"/>
              <p:cNvSpPr/>
              <p:nvPr/>
            </p:nvSpPr>
            <p:spPr>
              <a:xfrm>
                <a:off x="6519042" y="3746236"/>
                <a:ext cx="216024" cy="21602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pic>
          <p:nvPicPr>
            <p:cNvPr id="22542" name="Picture 14" descr="pr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33112" y="2584419"/>
              <a:ext cx="352425" cy="352426"/>
            </a:xfrm>
            <a:prstGeom prst="rect">
              <a:avLst/>
            </a:prstGeom>
            <a:noFill/>
            <a:extLst>
              <a:ext uri="{909E8E84-426E-40DD-AFC4-6F175D3DCCD1}">
                <a14:hiddenFill xmlns:a14="http://schemas.microsoft.com/office/drawing/2010/main">
                  <a:solidFill>
                    <a:srgbClr val="FFFFFF"/>
                  </a:solidFill>
                </a14:hiddenFill>
              </a:ext>
            </a:extLst>
          </p:spPr>
        </p:pic>
        <p:sp>
          <p:nvSpPr>
            <p:cNvPr id="68" name="Rectangle à coins arrondis 49"/>
            <p:cNvSpPr/>
            <p:nvPr/>
          </p:nvSpPr>
          <p:spPr>
            <a:xfrm>
              <a:off x="1056966" y="2312543"/>
              <a:ext cx="909863" cy="909863"/>
            </a:xfrm>
            <a:prstGeom prst="round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9" name="Picture 3"/>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44400" y="2414413"/>
              <a:ext cx="746523" cy="750624"/>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0" name="Picture 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54312" y="2225844"/>
              <a:ext cx="180000" cy="1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 name="Picture 10" descr="http://m.seara.com/fotos/portfolio/metro_lx-logo_191907970354d5032738ca3.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8907" t="10674" r="28626" b="7363"/>
            <a:stretch/>
          </p:blipFill>
          <p:spPr bwMode="auto">
            <a:xfrm>
              <a:off x="1879468" y="3087406"/>
              <a:ext cx="186519" cy="18000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8" descr="http://static.goldenline.pl/firm_logo/108/firm_228332_ddb68b_big.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426577" y="3149544"/>
              <a:ext cx="180000" cy="1800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3" name="Picture 14" descr="https://lh5.ggpht.com/6GUb9JtYXOWhkkeHWFVTXqNx5S28SjU_C5Pj6scOYrjiZims7f71HiL8ZSKSNnyGexZT=w300"/>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658303" y="2217275"/>
              <a:ext cx="180000" cy="180000"/>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6"/>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649699" y="3135872"/>
              <a:ext cx="180000" cy="1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5" name="Picture 2"/>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2186" t="2474" r="2036" b="3063"/>
            <a:stretch/>
          </p:blipFill>
          <p:spPr bwMode="auto">
            <a:xfrm>
              <a:off x="1879468" y="2239610"/>
              <a:ext cx="180522" cy="1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6" name="Picture 12"/>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905646" y="2875525"/>
              <a:ext cx="180000" cy="1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7" name="Picture 15"/>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897362" y="2447301"/>
              <a:ext cx="176023" cy="1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8" name="Picture 16"/>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897866" y="2660910"/>
              <a:ext cx="175687" cy="1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9" name="Picture 2"/>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989281" y="3134978"/>
              <a:ext cx="182000" cy="1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0" name="Picture 3"/>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208828" y="3132406"/>
              <a:ext cx="180995" cy="1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1" name="Gruppieren 80"/>
            <p:cNvGrpSpPr/>
            <p:nvPr/>
          </p:nvGrpSpPr>
          <p:grpSpPr>
            <a:xfrm>
              <a:off x="840599" y="3303724"/>
              <a:ext cx="1426652" cy="448464"/>
              <a:chOff x="3810269" y="4559363"/>
              <a:chExt cx="1426652" cy="448464"/>
            </a:xfrm>
          </p:grpSpPr>
          <p:pic>
            <p:nvPicPr>
              <p:cNvPr id="82" name="Picture 10" descr="Main Menu - Logo"/>
              <p:cNvPicPr>
                <a:picLocks noChangeAspect="1" noChangeArrowheads="1"/>
              </p:cNvPicPr>
              <p:nvPr/>
            </p:nvPicPr>
            <p:blipFill>
              <a:blip r:embed="rId21" cstate="print">
                <a:biLevel thresh="25000"/>
                <a:extLst>
                  <a:ext uri="{28A0092B-C50C-407E-A947-70E740481C1C}">
                    <a14:useLocalDpi xmlns:a14="http://schemas.microsoft.com/office/drawing/2010/main" val="0"/>
                  </a:ext>
                </a:extLst>
              </a:blip>
              <a:srcRect/>
              <a:stretch>
                <a:fillRect/>
              </a:stretch>
            </p:blipFill>
            <p:spPr bwMode="auto">
              <a:xfrm>
                <a:off x="3810269" y="4665153"/>
                <a:ext cx="846352" cy="334865"/>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14" descr="http://www.smartopenlisboa.com/wp-content/uploads/2015/06/sol-logo-v@4x.png"/>
              <p:cNvPicPr>
                <a:picLocks noChangeAspect="1" noChangeArrowheads="1"/>
              </p:cNvPicPr>
              <p:nvPr/>
            </p:nvPicPr>
            <p:blipFill>
              <a:blip r:embed="rId22" cstate="print">
                <a:biLevel thresh="25000"/>
                <a:extLst>
                  <a:ext uri="{28A0092B-C50C-407E-A947-70E740481C1C}">
                    <a14:useLocalDpi xmlns:a14="http://schemas.microsoft.com/office/drawing/2010/main" val="0"/>
                  </a:ext>
                </a:extLst>
              </a:blip>
              <a:srcRect/>
              <a:stretch>
                <a:fillRect/>
              </a:stretch>
            </p:blipFill>
            <p:spPr bwMode="auto">
              <a:xfrm>
                <a:off x="4868009" y="4559363"/>
                <a:ext cx="368912" cy="448464"/>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3" name="Groupe 2">
            <a:extLst>
              <a:ext uri="{FF2B5EF4-FFF2-40B4-BE49-F238E27FC236}">
                <a16:creationId xmlns:a16="http://schemas.microsoft.com/office/drawing/2014/main" xmlns="" id="{5439CD8C-9BD3-4D53-9C9A-30BA56E1FDBE}"/>
              </a:ext>
            </a:extLst>
          </p:cNvPr>
          <p:cNvGrpSpPr/>
          <p:nvPr/>
        </p:nvGrpSpPr>
        <p:grpSpPr>
          <a:xfrm>
            <a:off x="675867" y="1508788"/>
            <a:ext cx="6406391" cy="1483561"/>
            <a:chOff x="506900" y="1131590"/>
            <a:chExt cx="4804793" cy="1112671"/>
          </a:xfrm>
        </p:grpSpPr>
        <p:pic>
          <p:nvPicPr>
            <p:cNvPr id="84" name="Image 83">
              <a:extLst>
                <a:ext uri="{FF2B5EF4-FFF2-40B4-BE49-F238E27FC236}">
                  <a16:creationId xmlns:a16="http://schemas.microsoft.com/office/drawing/2014/main" xmlns="" id="{779AF145-4F22-4104-AEEA-8D42108BDA14}"/>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312950" y="1131590"/>
              <a:ext cx="495071" cy="216158"/>
            </a:xfrm>
            <a:prstGeom prst="rect">
              <a:avLst/>
            </a:prstGeom>
          </p:spPr>
        </p:pic>
        <p:grpSp>
          <p:nvGrpSpPr>
            <p:cNvPr id="2" name="Groupe 1">
              <a:extLst>
                <a:ext uri="{FF2B5EF4-FFF2-40B4-BE49-F238E27FC236}">
                  <a16:creationId xmlns:a16="http://schemas.microsoft.com/office/drawing/2014/main" xmlns="" id="{D775EBFF-824F-4EEB-8DC8-7ACD0CCB8EAE}"/>
                </a:ext>
              </a:extLst>
            </p:cNvPr>
            <p:cNvGrpSpPr/>
            <p:nvPr/>
          </p:nvGrpSpPr>
          <p:grpSpPr>
            <a:xfrm>
              <a:off x="506900" y="1141212"/>
              <a:ext cx="4804793" cy="1103049"/>
              <a:chOff x="506900" y="1141212"/>
              <a:chExt cx="4804793" cy="1103049"/>
            </a:xfrm>
          </p:grpSpPr>
          <p:grpSp>
            <p:nvGrpSpPr>
              <p:cNvPr id="26" name="Gruppieren 25"/>
              <p:cNvGrpSpPr/>
              <p:nvPr/>
            </p:nvGrpSpPr>
            <p:grpSpPr>
              <a:xfrm>
                <a:off x="906164" y="1347614"/>
                <a:ext cx="4405529" cy="896647"/>
                <a:chOff x="894508" y="1455753"/>
                <a:chExt cx="4405529" cy="896647"/>
              </a:xfrm>
            </p:grpSpPr>
            <p:sp>
              <p:nvSpPr>
                <p:cNvPr id="55" name="Titre 1">
                  <a:extLst>
                    <a:ext uri="{FF2B5EF4-FFF2-40B4-BE49-F238E27FC236}">
                      <a16:creationId xmlns:a16="http://schemas.microsoft.com/office/drawing/2014/main" xmlns="" id="{79F4A5BB-624B-4AA8-8F12-CC8BE4FBED04}"/>
                    </a:ext>
                  </a:extLst>
                </p:cNvPr>
                <p:cNvSpPr txBox="1">
                  <a:spLocks/>
                </p:cNvSpPr>
                <p:nvPr/>
              </p:nvSpPr>
              <p:spPr>
                <a:xfrm>
                  <a:off x="3911059" y="1834919"/>
                  <a:ext cx="1388978" cy="517481"/>
                </a:xfrm>
                <a:prstGeom prst="rect">
                  <a:avLst/>
                </a:prstGeom>
              </p:spPr>
              <p:txBody>
                <a:bodyPr vert="horz" lIns="91440" tIns="45720" rIns="91440" bIns="45720" rtlCol="0" anchor="t">
                  <a:normAutofit/>
                </a:bodyPr>
                <a:lstStyle>
                  <a:lvl1pPr algn="l" defTabSz="685800" rtl="0" eaLnBrk="1" latinLnBrk="0" hangingPunct="1">
                    <a:lnSpc>
                      <a:spcPct val="90000"/>
                    </a:lnSpc>
                    <a:spcBef>
                      <a:spcPct val="0"/>
                    </a:spcBef>
                    <a:buNone/>
                    <a:defRPr lang="fr-FR" sz="2800" b="1" kern="1200" cap="small" baseline="0" dirty="0">
                      <a:solidFill>
                        <a:srgbClr val="E95B2B"/>
                      </a:solidFill>
                      <a:latin typeface="+mn-lt"/>
                      <a:ea typeface="+mn-ea"/>
                      <a:cs typeface="+mn-cs"/>
                    </a:defRPr>
                  </a:lvl1pPr>
                </a:lstStyle>
                <a:p>
                  <a:r>
                    <a:rPr lang="fr-FR" b="0" dirty="0">
                      <a:solidFill>
                        <a:schemeClr val="bg1"/>
                      </a:solidFill>
                      <a:latin typeface="Segoe UI Light" panose="020B0502040204020203" pitchFamily="34" charset="0"/>
                      <a:cs typeface="Segoe UI Light" panose="020B0502040204020203" pitchFamily="34" charset="0"/>
                    </a:rPr>
                    <a:t>France</a:t>
                  </a:r>
                </a:p>
              </p:txBody>
            </p:sp>
            <p:grpSp>
              <p:nvGrpSpPr>
                <p:cNvPr id="64" name="Gruppieren 63"/>
                <p:cNvGrpSpPr/>
                <p:nvPr/>
              </p:nvGrpSpPr>
              <p:grpSpPr>
                <a:xfrm rot="10800000">
                  <a:off x="2263014" y="1544797"/>
                  <a:ext cx="2198677" cy="216024"/>
                  <a:chOff x="4536389" y="3746236"/>
                  <a:chExt cx="2198677" cy="216024"/>
                </a:xfrm>
              </p:grpSpPr>
              <p:sp>
                <p:nvSpPr>
                  <p:cNvPr id="65" name="Rechteck 64"/>
                  <p:cNvSpPr/>
                  <p:nvPr/>
                </p:nvSpPr>
                <p:spPr>
                  <a:xfrm rot="5400000">
                    <a:off x="5517285" y="2825856"/>
                    <a:ext cx="94992" cy="20567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6" name="Ellipse 65"/>
                  <p:cNvSpPr/>
                  <p:nvPr/>
                </p:nvSpPr>
                <p:spPr>
                  <a:xfrm>
                    <a:off x="6519042" y="3746236"/>
                    <a:ext cx="216024" cy="21602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pic>
              <p:nvPicPr>
                <p:cNvPr id="22540" name="Picture 12" descr="f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338341" y="1485770"/>
                  <a:ext cx="361950" cy="361951"/>
                </a:xfrm>
                <a:prstGeom prst="rect">
                  <a:avLst/>
                </a:prstGeom>
                <a:noFill/>
                <a:extLst>
                  <a:ext uri="{909E8E84-426E-40DD-AFC4-6F175D3DCCD1}">
                    <a14:hiddenFill xmlns:a14="http://schemas.microsoft.com/office/drawing/2010/main">
                      <a:solidFill>
                        <a:srgbClr val="FFFFFF"/>
                      </a:solidFill>
                    </a14:hiddenFill>
                  </a:ext>
                </a:extLst>
              </p:spPr>
            </p:pic>
            <p:pic>
              <p:nvPicPr>
                <p:cNvPr id="22546" name="Picture 18" descr="Bildergebnis für municipality cote dazu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894508" y="1455753"/>
                  <a:ext cx="1256269" cy="449959"/>
                </a:xfrm>
                <a:prstGeom prst="rect">
                  <a:avLst/>
                </a:prstGeom>
                <a:noFill/>
                <a:extLst>
                  <a:ext uri="{909E8E84-426E-40DD-AFC4-6F175D3DCCD1}">
                    <a14:hiddenFill xmlns:a14="http://schemas.microsoft.com/office/drawing/2010/main">
                      <a:solidFill>
                        <a:srgbClr val="FFFFFF"/>
                      </a:solidFill>
                    </a14:hiddenFill>
                  </a:ext>
                </a:extLst>
              </p:spPr>
            </p:pic>
          </p:grpSp>
          <p:pic>
            <p:nvPicPr>
              <p:cNvPr id="53" name="Image 52">
                <a:extLst>
                  <a:ext uri="{FF2B5EF4-FFF2-40B4-BE49-F238E27FC236}">
                    <a16:creationId xmlns:a16="http://schemas.microsoft.com/office/drawing/2014/main" xmlns="" id="{908C2060-D63A-47A0-99F2-76D5B72DF912}"/>
                  </a:ext>
                </a:extLst>
              </p:cNvPr>
              <p:cNvPicPr>
                <a:picLocks noChangeAspect="1"/>
              </p:cNvPicPr>
              <p:nvPr/>
            </p:nvPicPr>
            <p:blipFill>
              <a:blip r:embed="rId26"/>
              <a:stretch>
                <a:fillRect/>
              </a:stretch>
            </p:blipFill>
            <p:spPr>
              <a:xfrm>
                <a:off x="1611149" y="1829876"/>
                <a:ext cx="407842" cy="215072"/>
              </a:xfrm>
              <a:prstGeom prst="rect">
                <a:avLst/>
              </a:prstGeom>
            </p:spPr>
          </p:pic>
          <p:pic>
            <p:nvPicPr>
              <p:cNvPr id="54" name="Image 53">
                <a:extLst>
                  <a:ext uri="{FF2B5EF4-FFF2-40B4-BE49-F238E27FC236}">
                    <a16:creationId xmlns:a16="http://schemas.microsoft.com/office/drawing/2014/main" xmlns="" id="{722FF9DE-8F4A-4825-B177-F1FEFCCDC371}"/>
                  </a:ext>
                </a:extLst>
              </p:cNvPr>
              <p:cNvPicPr/>
              <p:nvPr/>
            </p:nvPicPr>
            <p:blipFill>
              <a:blip r:embed="rId27" cstate="print">
                <a:clrChange>
                  <a:clrFrom>
                    <a:srgbClr val="CECECE"/>
                  </a:clrFrom>
                  <a:clrTo>
                    <a:srgbClr val="CECECE">
                      <a:alpha val="0"/>
                    </a:srgbClr>
                  </a:clrTo>
                </a:clrChange>
                <a:duotone>
                  <a:prstClr val="black"/>
                  <a:schemeClr val="bg1">
                    <a:tint val="45000"/>
                    <a:satMod val="400000"/>
                  </a:schemeClr>
                </a:duotone>
                <a:extLst>
                  <a:ext uri="{BEBA8EAE-BF5A-486C-A8C5-ECC9F3942E4B}">
                    <a14:imgProps xmlns:a14="http://schemas.microsoft.com/office/drawing/2010/main">
                      <a14:imgLayer r:embed="rId28">
                        <a14:imgEffect>
                          <a14:saturation sat="252000"/>
                        </a14:imgEffect>
                      </a14:imgLayer>
                    </a14:imgProps>
                  </a:ext>
                  <a:ext uri="{28A0092B-C50C-407E-A947-70E740481C1C}">
                    <a14:useLocalDpi xmlns:a14="http://schemas.microsoft.com/office/drawing/2010/main" val="0"/>
                  </a:ext>
                </a:extLst>
              </a:blip>
              <a:stretch>
                <a:fillRect/>
              </a:stretch>
            </p:blipFill>
            <p:spPr>
              <a:xfrm>
                <a:off x="754841" y="1827916"/>
                <a:ext cx="590887" cy="172258"/>
              </a:xfrm>
              <a:prstGeom prst="rect">
                <a:avLst/>
              </a:prstGeom>
            </p:spPr>
          </p:pic>
          <p:pic>
            <p:nvPicPr>
              <p:cNvPr id="60" name="Image 59">
                <a:extLst>
                  <a:ext uri="{FF2B5EF4-FFF2-40B4-BE49-F238E27FC236}">
                    <a16:creationId xmlns:a16="http://schemas.microsoft.com/office/drawing/2014/main" xmlns="" id="{4B0A5FA7-B592-446D-9A88-98FC4677853E}"/>
                  </a:ext>
                </a:extLst>
              </p:cNvPr>
              <p:cNvPicPr>
                <a:picLocks noChangeAspect="1"/>
              </p:cNvPicPr>
              <p:nvPr/>
            </p:nvPicPr>
            <p:blipFill>
              <a:blip r:embed="rId29"/>
              <a:stretch>
                <a:fillRect/>
              </a:stretch>
            </p:blipFill>
            <p:spPr>
              <a:xfrm>
                <a:off x="1849404" y="1141212"/>
                <a:ext cx="301373" cy="221298"/>
              </a:xfrm>
              <a:prstGeom prst="rect">
                <a:avLst/>
              </a:prstGeom>
            </p:spPr>
          </p:pic>
          <p:pic>
            <p:nvPicPr>
              <p:cNvPr id="67" name="Image 66">
                <a:extLst>
                  <a:ext uri="{FF2B5EF4-FFF2-40B4-BE49-F238E27FC236}">
                    <a16:creationId xmlns:a16="http://schemas.microsoft.com/office/drawing/2014/main" xmlns="" id="{77285FAC-E12F-452B-B3AD-5B2738E1DF53}"/>
                  </a:ext>
                </a:extLst>
              </p:cNvPr>
              <p:cNvPicPr>
                <a:picLocks noChangeAspect="1"/>
              </p:cNvPicPr>
              <p:nvPr/>
            </p:nvPicPr>
            <p:blipFill>
              <a:blip r:embed="rId30"/>
              <a:stretch>
                <a:fillRect/>
              </a:stretch>
            </p:blipFill>
            <p:spPr>
              <a:xfrm>
                <a:off x="506900" y="1452887"/>
                <a:ext cx="360040" cy="262424"/>
              </a:xfrm>
              <a:prstGeom prst="rect">
                <a:avLst/>
              </a:prstGeom>
            </p:spPr>
          </p:pic>
          <p:pic>
            <p:nvPicPr>
              <p:cNvPr id="85" name="Image 84">
                <a:extLst>
                  <a:ext uri="{FF2B5EF4-FFF2-40B4-BE49-F238E27FC236}">
                    <a16:creationId xmlns:a16="http://schemas.microsoft.com/office/drawing/2014/main" xmlns="" id="{6BE61782-86AB-4AF9-9A25-D78A773AB8CD}"/>
                  </a:ext>
                </a:extLst>
              </p:cNvPr>
              <p:cNvPicPr>
                <a:picLocks noChangeAspect="1"/>
              </p:cNvPicPr>
              <p:nvPr/>
            </p:nvPicPr>
            <p:blipFill>
              <a:blip r:embed="rId31"/>
              <a:stretch>
                <a:fillRect/>
              </a:stretch>
            </p:blipFill>
            <p:spPr>
              <a:xfrm>
                <a:off x="713747" y="1165481"/>
                <a:ext cx="565209" cy="154619"/>
              </a:xfrm>
              <a:prstGeom prst="rect">
                <a:avLst/>
              </a:prstGeom>
            </p:spPr>
          </p:pic>
        </p:grpSp>
      </p:grpSp>
    </p:spTree>
    <p:extLst>
      <p:ext uri="{BB962C8B-B14F-4D97-AF65-F5344CB8AC3E}">
        <p14:creationId xmlns:p14="http://schemas.microsoft.com/office/powerpoint/2010/main" val="3105157205"/>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par>
                          <p:cTn id="8" fill="hold">
                            <p:stCondLst>
                              <p:cond delay="2000"/>
                            </p:stCondLst>
                            <p:childTnLst>
                              <p:par>
                                <p:cTn id="9" presetID="42"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1000"/>
                                        <p:tgtEl>
                                          <p:spTgt spid="15"/>
                                        </p:tgtEl>
                                      </p:cBhvr>
                                    </p:animEffect>
                                    <p:anim calcmode="lin" valueType="num">
                                      <p:cBhvr>
                                        <p:cTn id="12" dur="1000" fill="hold"/>
                                        <p:tgtEl>
                                          <p:spTgt spid="15"/>
                                        </p:tgtEl>
                                        <p:attrNameLst>
                                          <p:attrName>ppt_x</p:attrName>
                                        </p:attrNameLst>
                                      </p:cBhvr>
                                      <p:tavLst>
                                        <p:tav tm="0">
                                          <p:val>
                                            <p:strVal val="#ppt_x"/>
                                          </p:val>
                                        </p:tav>
                                        <p:tav tm="100000">
                                          <p:val>
                                            <p:strVal val="#ppt_x"/>
                                          </p:val>
                                        </p:tav>
                                      </p:tavLst>
                                    </p:anim>
                                    <p:anim calcmode="lin" valueType="num">
                                      <p:cBhvr>
                                        <p:cTn id="13" dur="1000" fill="hold"/>
                                        <p:tgtEl>
                                          <p:spTgt spid="15"/>
                                        </p:tgtEl>
                                        <p:attrNameLst>
                                          <p:attrName>ppt_y</p:attrName>
                                        </p:attrNameLst>
                                      </p:cBhvr>
                                      <p:tavLst>
                                        <p:tav tm="0">
                                          <p:val>
                                            <p:strVal val="#ppt_y+.1"/>
                                          </p:val>
                                        </p:tav>
                                        <p:tav tm="100000">
                                          <p:val>
                                            <p:strVal val="#ppt_y"/>
                                          </p:val>
                                        </p:tav>
                                      </p:tavLst>
                                    </p:anim>
                                  </p:childTnLst>
                                </p:cTn>
                              </p:par>
                            </p:childTnLst>
                          </p:cTn>
                        </p:par>
                        <p:par>
                          <p:cTn id="14" fill="hold">
                            <p:stCondLst>
                              <p:cond delay="3000"/>
                            </p:stCondLst>
                            <p:childTnLst>
                              <p:par>
                                <p:cTn id="15" presetID="42" presetClass="entr" presetSubtype="0" fill="hold" nodeType="after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xmlns="" id="{056F6E18-147B-4422-871E-9E73A0A1B259}"/>
              </a:ext>
            </a:extLst>
          </p:cNvPr>
          <p:cNvSpPr>
            <a:spLocks noGrp="1"/>
          </p:cNvSpPr>
          <p:nvPr>
            <p:ph type="ftr" sz="quarter" idx="4294967295"/>
          </p:nvPr>
        </p:nvSpPr>
        <p:spPr/>
        <p:txBody>
          <a:bodyPr/>
          <a:lstStyle/>
          <a:p>
            <a:pPr defTabSz="914377"/>
            <a:r>
              <a:rPr lang="en-US">
                <a:solidFill>
                  <a:prstClr val="black">
                    <a:tint val="75000"/>
                  </a:prstClr>
                </a:solidFill>
                <a:latin typeface="Calibri" panose="020F0502020204030204"/>
              </a:rPr>
              <a:t>MASAI Mid Term review</a:t>
            </a:r>
            <a:endParaRPr lang="fr-FR" dirty="0">
              <a:solidFill>
                <a:prstClr val="black">
                  <a:tint val="75000"/>
                </a:prstClr>
              </a:solidFill>
              <a:latin typeface="Calibri" panose="020F0502020204030204"/>
            </a:endParaRPr>
          </a:p>
        </p:txBody>
      </p:sp>
      <p:sp>
        <p:nvSpPr>
          <p:cNvPr id="3" name="Espace réservé de la date 2">
            <a:extLst>
              <a:ext uri="{FF2B5EF4-FFF2-40B4-BE49-F238E27FC236}">
                <a16:creationId xmlns:a16="http://schemas.microsoft.com/office/drawing/2014/main" xmlns="" id="{47475ADA-449E-4C69-8CF0-25A61EA95FD2}"/>
              </a:ext>
            </a:extLst>
          </p:cNvPr>
          <p:cNvSpPr>
            <a:spLocks noGrp="1"/>
          </p:cNvSpPr>
          <p:nvPr>
            <p:ph type="dt" sz="half" idx="4294967295"/>
          </p:nvPr>
        </p:nvSpPr>
        <p:spPr/>
        <p:txBody>
          <a:bodyPr/>
          <a:lstStyle/>
          <a:p>
            <a:pPr defTabSz="914377"/>
            <a:r>
              <a:rPr lang="fr-FR">
                <a:solidFill>
                  <a:prstClr val="black">
                    <a:tint val="75000"/>
                  </a:prstClr>
                </a:solidFill>
                <a:latin typeface="Calibri" panose="020F0502020204030204"/>
              </a:rPr>
              <a:t>7 March 2017</a:t>
            </a:r>
            <a:endParaRPr lang="fr-FR" dirty="0">
              <a:solidFill>
                <a:prstClr val="black">
                  <a:tint val="75000"/>
                </a:prstClr>
              </a:solidFill>
              <a:latin typeface="Calibri" panose="020F0502020204030204"/>
            </a:endParaRPr>
          </a:p>
        </p:txBody>
      </p:sp>
      <p:sp>
        <p:nvSpPr>
          <p:cNvPr id="4" name="Espace réservé du numéro de diapositive 3">
            <a:extLst>
              <a:ext uri="{FF2B5EF4-FFF2-40B4-BE49-F238E27FC236}">
                <a16:creationId xmlns:a16="http://schemas.microsoft.com/office/drawing/2014/main" xmlns="" id="{D35E4134-1A8E-414B-9B14-DFD10D094012}"/>
              </a:ext>
            </a:extLst>
          </p:cNvPr>
          <p:cNvSpPr>
            <a:spLocks noGrp="1"/>
          </p:cNvSpPr>
          <p:nvPr>
            <p:ph type="sldNum" sz="quarter" idx="4294967295"/>
          </p:nvPr>
        </p:nvSpPr>
        <p:spPr/>
        <p:txBody>
          <a:bodyPr/>
          <a:lstStyle/>
          <a:p>
            <a:fld id="{4D001BED-7851-42A0-9FB6-D4DAF5418A31}" type="slidenum">
              <a:rPr lang="fr-FR" b="1" smtClean="0">
                <a:solidFill>
                  <a:prstClr val="black">
                    <a:tint val="75000"/>
                  </a:prstClr>
                </a:solidFill>
                <a:latin typeface="Calibri" panose="020F0502020204030204"/>
              </a:rPr>
              <a:pPr/>
              <a:t>65</a:t>
            </a:fld>
            <a:endParaRPr lang="fr-FR" b="1">
              <a:solidFill>
                <a:prstClr val="black">
                  <a:tint val="75000"/>
                </a:prstClr>
              </a:solidFill>
              <a:latin typeface="Calibri" panose="020F0502020204030204"/>
            </a:endParaRPr>
          </a:p>
          <a:p>
            <a:endParaRPr lang="fr-FR" dirty="0">
              <a:solidFill>
                <a:prstClr val="black">
                  <a:tint val="75000"/>
                </a:prstClr>
              </a:solidFill>
              <a:latin typeface="Calibri" panose="020F0502020204030204"/>
            </a:endParaRPr>
          </a:p>
        </p:txBody>
      </p:sp>
      <p:pic>
        <p:nvPicPr>
          <p:cNvPr id="5" name="Image 4">
            <a:extLst>
              <a:ext uri="{FF2B5EF4-FFF2-40B4-BE49-F238E27FC236}">
                <a16:creationId xmlns:a16="http://schemas.microsoft.com/office/drawing/2014/main" xmlns="" id="{EB5781DA-3EF1-4F72-A277-DD74D14FAAF5}"/>
              </a:ext>
            </a:extLst>
          </p:cNvPr>
          <p:cNvPicPr>
            <a:picLocks noChangeAspect="1"/>
          </p:cNvPicPr>
          <p:nvPr/>
        </p:nvPicPr>
        <p:blipFill rotWithShape="1">
          <a:blip r:embed="rId2"/>
          <a:srcRect l="8580" r="18090"/>
          <a:stretch/>
        </p:blipFill>
        <p:spPr>
          <a:xfrm>
            <a:off x="0" y="0"/>
            <a:ext cx="12192000" cy="6858000"/>
          </a:xfrm>
          <a:prstGeom prst="rect">
            <a:avLst/>
          </a:prstGeom>
        </p:spPr>
      </p:pic>
      <p:sp>
        <p:nvSpPr>
          <p:cNvPr id="6" name="Rectangle 5">
            <a:extLst>
              <a:ext uri="{FF2B5EF4-FFF2-40B4-BE49-F238E27FC236}">
                <a16:creationId xmlns:a16="http://schemas.microsoft.com/office/drawing/2014/main" xmlns="" id="{EC335C21-1CD0-4BA7-A981-C0A4FB81F602}"/>
              </a:ext>
            </a:extLst>
          </p:cNvPr>
          <p:cNvSpPr/>
          <p:nvPr/>
        </p:nvSpPr>
        <p:spPr>
          <a:xfrm>
            <a:off x="0" y="0"/>
            <a:ext cx="12206453" cy="6858000"/>
          </a:xfrm>
          <a:prstGeom prst="rect">
            <a:avLst/>
          </a:pr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fr-FR"/>
          </a:p>
        </p:txBody>
      </p:sp>
      <p:grpSp>
        <p:nvGrpSpPr>
          <p:cNvPr id="24" name="Groupe 23">
            <a:extLst>
              <a:ext uri="{FF2B5EF4-FFF2-40B4-BE49-F238E27FC236}">
                <a16:creationId xmlns:a16="http://schemas.microsoft.com/office/drawing/2014/main" xmlns="" id="{050F7F8B-380D-4957-A0E9-577698748E53}"/>
              </a:ext>
            </a:extLst>
          </p:cNvPr>
          <p:cNvGrpSpPr/>
          <p:nvPr/>
        </p:nvGrpSpPr>
        <p:grpSpPr>
          <a:xfrm>
            <a:off x="364777" y="1950079"/>
            <a:ext cx="5162281" cy="4661704"/>
            <a:chOff x="273582" y="1338088"/>
            <a:chExt cx="4009548" cy="3620749"/>
          </a:xfrm>
        </p:grpSpPr>
        <p:pic>
          <p:nvPicPr>
            <p:cNvPr id="8" name="Image 7">
              <a:extLst>
                <a:ext uri="{FF2B5EF4-FFF2-40B4-BE49-F238E27FC236}">
                  <a16:creationId xmlns:a16="http://schemas.microsoft.com/office/drawing/2014/main" xmlns="" id="{B91A4924-9936-4E22-AA25-8999B4CACDB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3582" y="1346079"/>
              <a:ext cx="1818462" cy="3612758"/>
            </a:xfrm>
            <a:prstGeom prst="rect">
              <a:avLst/>
            </a:prstGeom>
          </p:spPr>
        </p:pic>
        <p:pic>
          <p:nvPicPr>
            <p:cNvPr id="9" name="Image 8">
              <a:extLst>
                <a:ext uri="{FF2B5EF4-FFF2-40B4-BE49-F238E27FC236}">
                  <a16:creationId xmlns:a16="http://schemas.microsoft.com/office/drawing/2014/main" xmlns="" id="{B759109A-379A-49C7-84CA-E1BC18788DA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9024" y="1662776"/>
              <a:ext cx="1656184" cy="2909223"/>
            </a:xfrm>
            <a:prstGeom prst="rect">
              <a:avLst/>
            </a:prstGeom>
          </p:spPr>
        </p:pic>
        <p:pic>
          <p:nvPicPr>
            <p:cNvPr id="10" name="Image 9">
              <a:extLst>
                <a:ext uri="{FF2B5EF4-FFF2-40B4-BE49-F238E27FC236}">
                  <a16:creationId xmlns:a16="http://schemas.microsoft.com/office/drawing/2014/main" xmlns="" id="{2358D5F0-0E61-4858-811E-C79CD373991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64668" y="1338088"/>
              <a:ext cx="1818462" cy="3612758"/>
            </a:xfrm>
            <a:prstGeom prst="rect">
              <a:avLst/>
            </a:prstGeom>
          </p:spPr>
        </p:pic>
        <p:pic>
          <p:nvPicPr>
            <p:cNvPr id="11" name="Image 10">
              <a:extLst>
                <a:ext uri="{FF2B5EF4-FFF2-40B4-BE49-F238E27FC236}">
                  <a16:creationId xmlns:a16="http://schemas.microsoft.com/office/drawing/2014/main" xmlns="" id="{3F3BBB33-4854-4A19-B6BF-A138D03CF44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552448" y="1638349"/>
              <a:ext cx="1640412" cy="2952000"/>
            </a:xfrm>
            <a:prstGeom prst="rect">
              <a:avLst/>
            </a:prstGeom>
          </p:spPr>
        </p:pic>
        <p:pic>
          <p:nvPicPr>
            <p:cNvPr id="12" name="Image 11">
              <a:extLst>
                <a:ext uri="{FF2B5EF4-FFF2-40B4-BE49-F238E27FC236}">
                  <a16:creationId xmlns:a16="http://schemas.microsoft.com/office/drawing/2014/main" xmlns="" id="{8D14DFED-776E-4ACB-A5A8-4C1DBC1694E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20581" y="4035748"/>
              <a:ext cx="467216" cy="467216"/>
            </a:xfrm>
            <a:prstGeom prst="rect">
              <a:avLst/>
            </a:prstGeom>
          </p:spPr>
        </p:pic>
      </p:grpSp>
      <p:grpSp>
        <p:nvGrpSpPr>
          <p:cNvPr id="16" name="Groupe 15">
            <a:extLst>
              <a:ext uri="{FF2B5EF4-FFF2-40B4-BE49-F238E27FC236}">
                <a16:creationId xmlns:a16="http://schemas.microsoft.com/office/drawing/2014/main" xmlns="" id="{EC37683F-BC1F-4BC7-BF40-65F6EF346295}"/>
              </a:ext>
            </a:extLst>
          </p:cNvPr>
          <p:cNvGrpSpPr/>
          <p:nvPr/>
        </p:nvGrpSpPr>
        <p:grpSpPr>
          <a:xfrm>
            <a:off x="6096000" y="2146964"/>
            <a:ext cx="5749336" cy="3615811"/>
            <a:chOff x="4617803" y="1778000"/>
            <a:chExt cx="4312002" cy="2711858"/>
          </a:xfrm>
        </p:grpSpPr>
        <p:sp>
          <p:nvSpPr>
            <p:cNvPr id="15" name="Rectangle 14">
              <a:extLst>
                <a:ext uri="{FF2B5EF4-FFF2-40B4-BE49-F238E27FC236}">
                  <a16:creationId xmlns:a16="http://schemas.microsoft.com/office/drawing/2014/main" xmlns="" id="{D0EABBB7-7773-4602-83B7-144772D0FC74}"/>
                </a:ext>
              </a:extLst>
            </p:cNvPr>
            <p:cNvSpPr/>
            <p:nvPr/>
          </p:nvSpPr>
          <p:spPr>
            <a:xfrm>
              <a:off x="4617803" y="1778000"/>
              <a:ext cx="4312002" cy="27118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Image 12">
              <a:extLst>
                <a:ext uri="{FF2B5EF4-FFF2-40B4-BE49-F238E27FC236}">
                  <a16:creationId xmlns:a16="http://schemas.microsoft.com/office/drawing/2014/main" xmlns="" id="{6092207D-A53F-4E66-8551-54B91E306B70}"/>
                </a:ext>
              </a:extLst>
            </p:cNvPr>
            <p:cNvPicPr>
              <a:picLocks noChangeAspect="1"/>
            </p:cNvPicPr>
            <p:nvPr/>
          </p:nvPicPr>
          <p:blipFill rotWithShape="1">
            <a:blip r:embed="rId7"/>
            <a:srcRect l="27655" r="6451"/>
            <a:stretch/>
          </p:blipFill>
          <p:spPr>
            <a:xfrm>
              <a:off x="4763889" y="1925524"/>
              <a:ext cx="2655818" cy="2427734"/>
            </a:xfrm>
            <a:prstGeom prst="rect">
              <a:avLst/>
            </a:prstGeom>
          </p:spPr>
        </p:pic>
        <p:pic>
          <p:nvPicPr>
            <p:cNvPr id="14" name="Image 13">
              <a:extLst>
                <a:ext uri="{FF2B5EF4-FFF2-40B4-BE49-F238E27FC236}">
                  <a16:creationId xmlns:a16="http://schemas.microsoft.com/office/drawing/2014/main" xmlns="" id="{51EB1D37-E1AD-4026-97F0-2A51A5FCE8C0}"/>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l="-420" r="-1"/>
            <a:stretch/>
          </p:blipFill>
          <p:spPr>
            <a:xfrm>
              <a:off x="6852965" y="1928329"/>
              <a:ext cx="1936659" cy="2427735"/>
            </a:xfrm>
            <a:prstGeom prst="rect">
              <a:avLst/>
            </a:prstGeom>
          </p:spPr>
        </p:pic>
      </p:grpSp>
      <p:grpSp>
        <p:nvGrpSpPr>
          <p:cNvPr id="26" name="Gruppieren 25"/>
          <p:cNvGrpSpPr/>
          <p:nvPr/>
        </p:nvGrpSpPr>
        <p:grpSpPr>
          <a:xfrm>
            <a:off x="6054323" y="-14360"/>
            <a:ext cx="6161232" cy="491677"/>
            <a:chOff x="2389344" y="-2806"/>
            <a:chExt cx="6765495" cy="539899"/>
          </a:xfrm>
        </p:grpSpPr>
        <p:sp>
          <p:nvSpPr>
            <p:cNvPr id="23" name="Rectangle 22">
              <a:extLst>
                <a:ext uri="{FF2B5EF4-FFF2-40B4-BE49-F238E27FC236}">
                  <a16:creationId xmlns:a16="http://schemas.microsoft.com/office/drawing/2014/main" xmlns="" id="{E52BA62D-A3FF-4884-BF68-83A88D9ED4AB}"/>
                </a:ext>
              </a:extLst>
            </p:cNvPr>
            <p:cNvSpPr/>
            <p:nvPr/>
          </p:nvSpPr>
          <p:spPr>
            <a:xfrm>
              <a:off x="2389344" y="-2806"/>
              <a:ext cx="6765495" cy="539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Image 16">
              <a:extLst>
                <a:ext uri="{FF2B5EF4-FFF2-40B4-BE49-F238E27FC236}">
                  <a16:creationId xmlns:a16="http://schemas.microsoft.com/office/drawing/2014/main" xmlns="" id="{9AAC9135-AA0D-4E9E-82AF-B44A91A0A89C}"/>
                </a:ext>
              </a:extLst>
            </p:cNvPr>
            <p:cNvPicPr>
              <a:picLocks noChangeAspect="1"/>
            </p:cNvPicPr>
            <p:nvPr/>
          </p:nvPicPr>
          <p:blipFill>
            <a:blip r:embed="rId9"/>
            <a:stretch>
              <a:fillRect/>
            </a:stretch>
          </p:blipFill>
          <p:spPr>
            <a:xfrm>
              <a:off x="7051159" y="81546"/>
              <a:ext cx="689362" cy="363530"/>
            </a:xfrm>
            <a:prstGeom prst="rect">
              <a:avLst/>
            </a:prstGeom>
          </p:spPr>
        </p:pic>
        <p:pic>
          <p:nvPicPr>
            <p:cNvPr id="21" name="Image 20">
              <a:extLst>
                <a:ext uri="{FF2B5EF4-FFF2-40B4-BE49-F238E27FC236}">
                  <a16:creationId xmlns:a16="http://schemas.microsoft.com/office/drawing/2014/main" xmlns="" id="{FEC16C18-BB59-40C9-89E9-272D2EC755C3}"/>
                </a:ext>
              </a:extLst>
            </p:cNvPr>
            <p:cNvPicPr/>
            <p:nvPr/>
          </p:nvPicPr>
          <p:blipFill>
            <a:blip r:embed="rId10" cstate="print">
              <a:clrChange>
                <a:clrFrom>
                  <a:srgbClr val="CECECE"/>
                </a:clrFrom>
                <a:clrTo>
                  <a:srgbClr val="CECECE">
                    <a:alpha val="0"/>
                  </a:srgbClr>
                </a:clrTo>
              </a:clrChange>
              <a:duotone>
                <a:prstClr val="black"/>
                <a:schemeClr val="bg1">
                  <a:tint val="45000"/>
                  <a:satMod val="400000"/>
                </a:schemeClr>
              </a:duotone>
              <a:extLst>
                <a:ext uri="{BEBA8EAE-BF5A-486C-A8C5-ECC9F3942E4B}">
                  <a14:imgProps xmlns:a14="http://schemas.microsoft.com/office/drawing/2010/main">
                    <a14:imgLayer r:embed="rId11">
                      <a14:imgEffect>
                        <a14:saturation sat="252000"/>
                      </a14:imgEffect>
                    </a14:imgLayer>
                  </a14:imgProps>
                </a:ext>
                <a:ext uri="{28A0092B-C50C-407E-A947-70E740481C1C}">
                  <a14:useLocalDpi xmlns:a14="http://schemas.microsoft.com/office/drawing/2010/main" val="0"/>
                </a:ext>
              </a:extLst>
            </a:blip>
            <a:stretch>
              <a:fillRect/>
            </a:stretch>
          </p:blipFill>
          <p:spPr>
            <a:xfrm>
              <a:off x="5835033" y="130200"/>
              <a:ext cx="1080047" cy="273844"/>
            </a:xfrm>
            <a:prstGeom prst="rect">
              <a:avLst/>
            </a:prstGeom>
          </p:spPr>
        </p:pic>
        <p:pic>
          <p:nvPicPr>
            <p:cNvPr id="22" name="Picture 2">
              <a:extLst>
                <a:ext uri="{FF2B5EF4-FFF2-40B4-BE49-F238E27FC236}">
                  <a16:creationId xmlns:a16="http://schemas.microsoft.com/office/drawing/2014/main" xmlns="" id="{15E8559C-D648-499B-B945-B4BBE013BFC3}"/>
                </a:ext>
              </a:extLst>
            </p:cNvPr>
            <p:cNvPicPr>
              <a:picLocks noChangeAspect="1" noChangeArrowheads="1"/>
            </p:cNvPicPr>
            <p:nvPr/>
          </p:nvPicPr>
          <p:blipFill>
            <a:blip r:embed="rId12" cstate="print"/>
            <a:srcRect/>
            <a:stretch>
              <a:fillRect/>
            </a:stretch>
          </p:blipFill>
          <p:spPr bwMode="auto">
            <a:xfrm>
              <a:off x="7909446" y="71852"/>
              <a:ext cx="1156371" cy="391125"/>
            </a:xfrm>
            <a:prstGeom prst="rect">
              <a:avLst/>
            </a:prstGeom>
            <a:noFill/>
            <a:ln w="9525">
              <a:noFill/>
              <a:miter lim="800000"/>
              <a:headEnd/>
              <a:tailEnd/>
            </a:ln>
          </p:spPr>
        </p:pic>
        <p:pic>
          <p:nvPicPr>
            <p:cNvPr id="18" name="Image 17">
              <a:extLst>
                <a:ext uri="{FF2B5EF4-FFF2-40B4-BE49-F238E27FC236}">
                  <a16:creationId xmlns:a16="http://schemas.microsoft.com/office/drawing/2014/main" xmlns="" id="{EF5411D9-F8CE-4968-A832-016675346C8E}"/>
                </a:ext>
              </a:extLst>
            </p:cNvPr>
            <p:cNvPicPr>
              <a:picLocks noChangeAspect="1"/>
            </p:cNvPicPr>
            <p:nvPr/>
          </p:nvPicPr>
          <p:blipFill>
            <a:blip r:embed="rId13"/>
            <a:stretch>
              <a:fillRect/>
            </a:stretch>
          </p:blipFill>
          <p:spPr>
            <a:xfrm>
              <a:off x="5232095" y="88973"/>
              <a:ext cx="495071" cy="363530"/>
            </a:xfrm>
            <a:prstGeom prst="rect">
              <a:avLst/>
            </a:prstGeom>
          </p:spPr>
        </p:pic>
        <p:pic>
          <p:nvPicPr>
            <p:cNvPr id="19" name="Image 18">
              <a:extLst>
                <a:ext uri="{FF2B5EF4-FFF2-40B4-BE49-F238E27FC236}">
                  <a16:creationId xmlns:a16="http://schemas.microsoft.com/office/drawing/2014/main" xmlns="" id="{C6C9F572-69E9-436A-9657-F3ACA823E411}"/>
                </a:ext>
              </a:extLst>
            </p:cNvPr>
            <p:cNvPicPr>
              <a:picLocks noChangeAspect="1"/>
            </p:cNvPicPr>
            <p:nvPr/>
          </p:nvPicPr>
          <p:blipFill>
            <a:blip r:embed="rId14"/>
            <a:stretch>
              <a:fillRect/>
            </a:stretch>
          </p:blipFill>
          <p:spPr>
            <a:xfrm>
              <a:off x="4668477" y="94285"/>
              <a:ext cx="446378" cy="325353"/>
            </a:xfrm>
            <a:prstGeom prst="rect">
              <a:avLst/>
            </a:prstGeom>
          </p:spPr>
        </p:pic>
        <p:pic>
          <p:nvPicPr>
            <p:cNvPr id="20" name="Image 19">
              <a:extLst>
                <a:ext uri="{FF2B5EF4-FFF2-40B4-BE49-F238E27FC236}">
                  <a16:creationId xmlns:a16="http://schemas.microsoft.com/office/drawing/2014/main" xmlns="" id="{26965128-0716-4511-802C-A4B0D15577E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628542" y="65759"/>
              <a:ext cx="990026" cy="432265"/>
            </a:xfrm>
            <a:prstGeom prst="rect">
              <a:avLst/>
            </a:prstGeom>
          </p:spPr>
        </p:pic>
        <p:pic>
          <p:nvPicPr>
            <p:cNvPr id="25" name="Image 24">
              <a:extLst>
                <a:ext uri="{FF2B5EF4-FFF2-40B4-BE49-F238E27FC236}">
                  <a16:creationId xmlns:a16="http://schemas.microsoft.com/office/drawing/2014/main" xmlns="" id="{BF7A63DB-766E-476D-8309-AAB8CE5D399F}"/>
                </a:ext>
              </a:extLst>
            </p:cNvPr>
            <p:cNvPicPr>
              <a:picLocks noChangeAspect="1"/>
            </p:cNvPicPr>
            <p:nvPr/>
          </p:nvPicPr>
          <p:blipFill>
            <a:blip r:embed="rId16"/>
            <a:stretch>
              <a:fillRect/>
            </a:stretch>
          </p:blipFill>
          <p:spPr>
            <a:xfrm>
              <a:off x="2523882" y="113389"/>
              <a:ext cx="1096080" cy="299844"/>
            </a:xfrm>
            <a:prstGeom prst="rect">
              <a:avLst/>
            </a:prstGeom>
          </p:spPr>
        </p:pic>
      </p:grpSp>
      <p:pic>
        <p:nvPicPr>
          <p:cNvPr id="27" name="Picture 2" descr="f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15413" y="644691"/>
            <a:ext cx="583947" cy="583948"/>
          </a:xfrm>
          <a:prstGeom prst="rect">
            <a:avLst/>
          </a:prstGeom>
          <a:noFill/>
          <a:extLst>
            <a:ext uri="{909E8E84-426E-40DD-AFC4-6F175D3DCCD1}">
              <a14:hiddenFill xmlns:a14="http://schemas.microsoft.com/office/drawing/2010/main">
                <a:solidFill>
                  <a:srgbClr val="FFFFFF"/>
                </a:solidFill>
              </a14:hiddenFill>
            </a:ext>
          </a:extLst>
        </p:spPr>
      </p:pic>
      <p:sp>
        <p:nvSpPr>
          <p:cNvPr id="28" name="Espace réservé du contenu 2">
            <a:extLst>
              <a:ext uri="{FF2B5EF4-FFF2-40B4-BE49-F238E27FC236}">
                <a16:creationId xmlns:a16="http://schemas.microsoft.com/office/drawing/2014/main" xmlns="" id="{DD9EA252-39B9-4FB4-8975-E3B0F21C92C7}"/>
              </a:ext>
            </a:extLst>
          </p:cNvPr>
          <p:cNvSpPr txBox="1">
            <a:spLocks/>
          </p:cNvSpPr>
          <p:nvPr/>
        </p:nvSpPr>
        <p:spPr>
          <a:xfrm>
            <a:off x="1775520" y="167350"/>
            <a:ext cx="11605987" cy="1625668"/>
          </a:xfrm>
          <a:prstGeom prst="rect">
            <a:avLst/>
          </a:prstGeom>
        </p:spPr>
        <p:txBody>
          <a:bodyPr lIns="121917" tIns="60958" rIns="121917" bIns="60958">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GB" sz="3700" b="1" dirty="0">
                <a:solidFill>
                  <a:schemeClr val="bg1"/>
                </a:solidFill>
                <a:latin typeface="Calibri Light" panose="020F0302020204030204" pitchFamily="34" charset="0"/>
              </a:rPr>
              <a:t>NICE PILOT USE CASE</a:t>
            </a:r>
          </a:p>
          <a:p>
            <a:pPr marL="0" indent="0">
              <a:buNone/>
            </a:pPr>
            <a:r>
              <a:rPr lang="en-US" sz="2900" dirty="0">
                <a:solidFill>
                  <a:schemeClr val="bg1"/>
                </a:solidFill>
                <a:latin typeface="Calibri Light" panose="020F0302020204030204" pitchFamily="34" charset="0"/>
              </a:rPr>
              <a:t>Provide an e-concierge application for delegates </a:t>
            </a:r>
            <a:br>
              <a:rPr lang="en-US" sz="2900" dirty="0">
                <a:solidFill>
                  <a:schemeClr val="bg1"/>
                </a:solidFill>
                <a:latin typeface="Calibri Light" panose="020F0302020204030204" pitchFamily="34" charset="0"/>
              </a:rPr>
            </a:br>
            <a:r>
              <a:rPr lang="en-US" sz="2900" dirty="0">
                <a:solidFill>
                  <a:schemeClr val="bg1"/>
                </a:solidFill>
                <a:latin typeface="Calibri Light" panose="020F0302020204030204" pitchFamily="34" charset="0"/>
              </a:rPr>
              <a:t>to organize a touristic trip when they have free time</a:t>
            </a:r>
          </a:p>
        </p:txBody>
      </p:sp>
    </p:spTree>
    <p:extLst>
      <p:ext uri="{BB962C8B-B14F-4D97-AF65-F5344CB8AC3E}">
        <p14:creationId xmlns:p14="http://schemas.microsoft.com/office/powerpoint/2010/main" val="9468372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images.unsplash.com/photo-1475489764547-5d568d72c30f?ixlib=rb-0.3.5&amp;ixid=eyJhcHBfaWQiOjEyMDd9&amp;s=447766e280d63d0059393357c4458977&amp;dpr=1&amp;auto=format&amp;fit=crop&amp;w=1000&amp;q=80&amp;cs=tinysrgb"/>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5097" b="40976"/>
          <a:stretch/>
        </p:blipFill>
        <p:spPr bwMode="auto">
          <a:xfrm>
            <a:off x="3029" y="-27384"/>
            <a:ext cx="12192000" cy="688538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9">
            <a:extLst>
              <a:ext uri="{FF2B5EF4-FFF2-40B4-BE49-F238E27FC236}">
                <a16:creationId xmlns:a16="http://schemas.microsoft.com/office/drawing/2014/main" xmlns="" id="{4045BCC1-52B8-41F0-BAFC-6652EEECD2A2}"/>
              </a:ext>
            </a:extLst>
          </p:cNvPr>
          <p:cNvSpPr/>
          <p:nvPr/>
        </p:nvSpPr>
        <p:spPr>
          <a:xfrm>
            <a:off x="0" y="-27384"/>
            <a:ext cx="12192000" cy="6885384"/>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914377"/>
            <a:endParaRPr lang="en-GB" dirty="0">
              <a:solidFill>
                <a:prstClr val="white"/>
              </a:solidFill>
              <a:latin typeface="Segoe UI Light" panose="020B0502040204020203" pitchFamily="34" charset="0"/>
              <a:cs typeface="Segoe UI Light" panose="020B0502040204020203" pitchFamily="34" charset="0"/>
            </a:endParaRPr>
          </a:p>
        </p:txBody>
      </p:sp>
      <p:pic>
        <p:nvPicPr>
          <p:cNvPr id="9" name="Picture 3"/>
          <p:cNvPicPr>
            <a:picLocks noChangeAspect="1" noChangeArrowheads="1"/>
          </p:cNvPicPr>
          <p:nvPr/>
        </p:nvPicPr>
        <p:blipFill>
          <a:blip r:embed="rId3">
            <a:clrChange>
              <a:clrFrom>
                <a:srgbClr val="F8F8F8"/>
              </a:clrFrom>
              <a:clrTo>
                <a:srgbClr val="F8F8F8">
                  <a:alpha val="0"/>
                </a:srgbClr>
              </a:clrTo>
            </a:clrChange>
            <a:extLst>
              <a:ext uri="{28A0092B-C50C-407E-A947-70E740481C1C}">
                <a14:useLocalDpi xmlns:a14="http://schemas.microsoft.com/office/drawing/2010/main" val="0"/>
              </a:ext>
            </a:extLst>
          </a:blip>
          <a:srcRect/>
          <a:stretch>
            <a:fillRect/>
          </a:stretch>
        </p:blipFill>
        <p:spPr bwMode="auto">
          <a:xfrm>
            <a:off x="5332752" y="1886317"/>
            <a:ext cx="6645592" cy="47406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1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47479" y="5442748"/>
            <a:ext cx="429627" cy="476017"/>
          </a:xfrm>
          <a:prstGeom prst="roundRect">
            <a:avLst>
              <a:gd name="adj" fmla="val 8594"/>
            </a:avLst>
          </a:prstGeom>
          <a:solidFill>
            <a:srgbClr val="FFFFFF">
              <a:shade val="85000"/>
            </a:srgbClr>
          </a:solidFill>
          <a:ln w="9525">
            <a:solidFill>
              <a:schemeClr val="bg1">
                <a:lumMod val="75000"/>
              </a:schemeClr>
            </a:solidFill>
            <a:miter lim="800000"/>
            <a:headEnd/>
            <a:tailEnd/>
          </a:ln>
          <a:effectLst>
            <a:reflection blurRad="12700" stA="38000" endPos="28000" dist="5000" dir="5400000" sy="-100000" algn="bl" rotWithShape="0"/>
          </a:effectLst>
          <a:extLst/>
        </p:spPr>
      </p:pic>
      <p:cxnSp>
        <p:nvCxnSpPr>
          <p:cNvPr id="11" name="Straight Connector 2"/>
          <p:cNvCxnSpPr/>
          <p:nvPr/>
        </p:nvCxnSpPr>
        <p:spPr bwMode="auto">
          <a:xfrm>
            <a:off x="6196848" y="3518498"/>
            <a:ext cx="0" cy="2208245"/>
          </a:xfrm>
          <a:prstGeom prst="line">
            <a:avLst/>
          </a:prstGeom>
          <a:noFill/>
          <a:ln w="76200" cap="flat" cmpd="sng" algn="ctr">
            <a:solidFill>
              <a:srgbClr val="9966FF"/>
            </a:solidFill>
            <a:prstDash val="solid"/>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Straight Connector 12"/>
          <p:cNvCxnSpPr/>
          <p:nvPr/>
        </p:nvCxnSpPr>
        <p:spPr bwMode="auto">
          <a:xfrm flipH="1">
            <a:off x="6196848" y="2174348"/>
            <a:ext cx="4416491" cy="2688299"/>
          </a:xfrm>
          <a:prstGeom prst="line">
            <a:avLst/>
          </a:prstGeom>
          <a:noFill/>
          <a:ln w="38100" cap="flat" cmpd="sng" algn="ctr">
            <a:solidFill>
              <a:srgbClr val="9966FF"/>
            </a:solidFill>
            <a:prstDash val="sysDash"/>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3"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22311" y="4853473"/>
            <a:ext cx="479191" cy="500127"/>
          </a:xfrm>
          <a:prstGeom prst="roundRect">
            <a:avLst>
              <a:gd name="adj" fmla="val 8594"/>
            </a:avLst>
          </a:prstGeom>
          <a:solidFill>
            <a:srgbClr val="FFFFFF">
              <a:shade val="85000"/>
            </a:srgbClr>
          </a:solidFill>
          <a:ln w="9525">
            <a:solidFill>
              <a:schemeClr val="bg1">
                <a:lumMod val="75000"/>
              </a:schemeClr>
            </a:solidFill>
            <a:miter lim="800000"/>
            <a:headEnd/>
            <a:tailEnd/>
          </a:ln>
          <a:effectLst>
            <a:reflection blurRad="12700" stA="38000" endPos="28000" dist="5000" dir="5400000" sy="-100000" algn="bl" rotWithShape="0"/>
          </a:effectLst>
          <a:extLst/>
        </p:spPr>
      </p:pic>
      <p:pic>
        <p:nvPicPr>
          <p:cNvPr id="14" name="Picture 1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43482" y="4538302"/>
            <a:ext cx="476017" cy="476017"/>
          </a:xfrm>
          <a:prstGeom prst="roundRect">
            <a:avLst>
              <a:gd name="adj" fmla="val 8594"/>
            </a:avLst>
          </a:prstGeom>
          <a:solidFill>
            <a:srgbClr val="FFFFFF">
              <a:shade val="85000"/>
            </a:srgbClr>
          </a:solidFill>
          <a:ln w="9525">
            <a:solidFill>
              <a:schemeClr val="bg1">
                <a:lumMod val="75000"/>
              </a:schemeClr>
            </a:solidFill>
            <a:miter lim="800000"/>
            <a:headEnd/>
            <a:tailEnd/>
          </a:ln>
          <a:effectLst>
            <a:reflection blurRad="12700" stA="38000" endPos="28000" dist="5000" dir="5400000" sy="-100000" algn="bl" rotWithShape="0"/>
          </a:effectLst>
          <a:extLst/>
        </p:spPr>
      </p:pic>
      <p:pic>
        <p:nvPicPr>
          <p:cNvPr id="15" name="Picture 4" descr="Resultado de imagem para camara municipal de cascais"/>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33305" b="39484"/>
          <a:stretch/>
        </p:blipFill>
        <p:spPr bwMode="auto">
          <a:xfrm>
            <a:off x="4494139" y="4447592"/>
            <a:ext cx="962957" cy="262029"/>
          </a:xfrm>
          <a:prstGeom prst="roundRect">
            <a:avLst>
              <a:gd name="adj" fmla="val 8594"/>
            </a:avLst>
          </a:prstGeom>
          <a:solidFill>
            <a:srgbClr val="FFFFFF">
              <a:shade val="85000"/>
            </a:srgbClr>
          </a:solidFill>
          <a:ln w="9525">
            <a:solidFill>
              <a:schemeClr val="bg1">
                <a:lumMod val="75000"/>
              </a:schemeClr>
            </a:solidFill>
            <a:miter lim="800000"/>
            <a:headEnd/>
            <a:tailEnd/>
          </a:ln>
          <a:effectLst>
            <a:reflection blurRad="12700" stA="38000" endPos="28000" dist="5000" dir="5400000" sy="-100000" algn="bl" rotWithShape="0"/>
          </a:effectLst>
          <a:extLst/>
        </p:spPr>
      </p:pic>
      <p:pic>
        <p:nvPicPr>
          <p:cNvPr id="16" name="Picture 1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77811" y="3935503"/>
            <a:ext cx="513132" cy="515951"/>
          </a:xfrm>
          <a:prstGeom prst="roundRect">
            <a:avLst>
              <a:gd name="adj" fmla="val 8594"/>
            </a:avLst>
          </a:prstGeom>
          <a:solidFill>
            <a:srgbClr val="FFFFFF">
              <a:shade val="85000"/>
            </a:srgbClr>
          </a:solidFill>
          <a:ln w="9525">
            <a:solidFill>
              <a:schemeClr val="bg1">
                <a:lumMod val="75000"/>
              </a:schemeClr>
            </a:solidFill>
            <a:miter lim="800000"/>
            <a:headEnd/>
            <a:tailEnd/>
          </a:ln>
          <a:effectLst>
            <a:reflection blurRad="12700" stA="38000" endPos="28000" dist="5000" dir="5400000" sy="-100000" algn="bl" rotWithShape="0"/>
          </a:effectLst>
          <a:extLst/>
        </p:spPr>
      </p:pic>
      <p:pic>
        <p:nvPicPr>
          <p:cNvPr id="17" name="Picture 2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633995" y="6069566"/>
            <a:ext cx="487971" cy="444620"/>
          </a:xfrm>
          <a:prstGeom prst="roundRect">
            <a:avLst>
              <a:gd name="adj" fmla="val 8594"/>
            </a:avLst>
          </a:prstGeom>
          <a:solidFill>
            <a:srgbClr val="FFFFFF">
              <a:shade val="85000"/>
            </a:srgbClr>
          </a:solidFill>
          <a:ln w="9525">
            <a:solidFill>
              <a:schemeClr val="bg1">
                <a:lumMod val="75000"/>
              </a:schemeClr>
            </a:solidFill>
            <a:miter lim="800000"/>
            <a:headEnd/>
            <a:tailEnd/>
          </a:ln>
          <a:effectLst>
            <a:reflection blurRad="12700" stA="38000" endPos="28000" dist="5000" dir="5400000" sy="-100000" algn="bl" rotWithShape="0"/>
          </a:effectLst>
          <a:extLst/>
        </p:spPr>
      </p:pic>
      <p:pic>
        <p:nvPicPr>
          <p:cNvPr id="18" name="Picture 2" descr="Resultado de imagem para transportes urbanos de braga"/>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17938" b="-13816"/>
          <a:stretch/>
        </p:blipFill>
        <p:spPr bwMode="auto">
          <a:xfrm>
            <a:off x="5054138" y="3610881"/>
            <a:ext cx="523284" cy="483680"/>
          </a:xfrm>
          <a:prstGeom prst="roundRect">
            <a:avLst>
              <a:gd name="adj" fmla="val 8594"/>
            </a:avLst>
          </a:prstGeom>
          <a:solidFill>
            <a:srgbClr val="FFFFFF">
              <a:shade val="85000"/>
            </a:srgbClr>
          </a:solidFill>
          <a:ln w="9525">
            <a:solidFill>
              <a:schemeClr val="bg1">
                <a:lumMod val="75000"/>
              </a:schemeClr>
            </a:solidFill>
            <a:miter lim="800000"/>
            <a:headEnd/>
            <a:tailEnd/>
          </a:ln>
          <a:effectLst>
            <a:reflection blurRad="12700" stA="38000" endPos="28000" dist="5000" dir="5400000" sy="-100000" algn="bl" rotWithShape="0"/>
          </a:effectLst>
          <a:extLst/>
        </p:spPr>
      </p:pic>
      <p:pic>
        <p:nvPicPr>
          <p:cNvPr id="19" name="Picture 28"/>
          <p:cNvPicPr>
            <a:picLocks noChangeAspect="1"/>
          </p:cNvPicPr>
          <p:nvPr/>
        </p:nvPicPr>
        <p:blipFill rotWithShape="1">
          <a:blip r:embed="rId11" cstate="print">
            <a:extLst>
              <a:ext uri="{28A0092B-C50C-407E-A947-70E740481C1C}">
                <a14:useLocalDpi xmlns:a14="http://schemas.microsoft.com/office/drawing/2010/main" val="0"/>
              </a:ext>
            </a:extLst>
          </a:blip>
          <a:srcRect r="69622"/>
          <a:stretch/>
        </p:blipFill>
        <p:spPr>
          <a:xfrm>
            <a:off x="1251264" y="3638901"/>
            <a:ext cx="521193" cy="454713"/>
          </a:xfrm>
          <a:prstGeom prst="roundRect">
            <a:avLst>
              <a:gd name="adj" fmla="val 8594"/>
            </a:avLst>
          </a:prstGeom>
          <a:solidFill>
            <a:srgbClr val="FFFFFF">
              <a:shade val="85000"/>
            </a:srgbClr>
          </a:solidFill>
          <a:ln w="9525">
            <a:solidFill>
              <a:schemeClr val="bg1">
                <a:lumMod val="75000"/>
              </a:schemeClr>
            </a:solidFill>
            <a:miter lim="800000"/>
            <a:headEnd/>
            <a:tailEnd/>
          </a:ln>
          <a:effectLst>
            <a:reflection blurRad="12700" stA="38000" endPos="28000" dist="5000" dir="5400000" sy="-100000" algn="bl" rotWithShape="0"/>
          </a:effectLst>
        </p:spPr>
      </p:pic>
      <p:pic>
        <p:nvPicPr>
          <p:cNvPr id="20" name="Picture 4"/>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850717" y="3644697"/>
            <a:ext cx="529547" cy="449328"/>
          </a:xfrm>
          <a:prstGeom prst="roundRect">
            <a:avLst>
              <a:gd name="adj" fmla="val 8594"/>
            </a:avLst>
          </a:prstGeom>
          <a:solidFill>
            <a:srgbClr val="FFFFFF">
              <a:shade val="85000"/>
            </a:srgbClr>
          </a:solidFill>
          <a:ln w="9525">
            <a:solidFill>
              <a:schemeClr val="bg1">
                <a:lumMod val="75000"/>
              </a:schemeClr>
            </a:solidFill>
            <a:miter lim="800000"/>
            <a:headEnd/>
            <a:tailEnd/>
          </a:ln>
          <a:effectLst>
            <a:reflection blurRad="12700" stA="38000" endPos="28000" dist="5000" dir="5400000" sy="-100000" algn="bl" rotWithShape="0"/>
          </a:effectLst>
          <a:extLst/>
        </p:spPr>
      </p:pic>
      <p:pic>
        <p:nvPicPr>
          <p:cNvPr id="21" name="Picture 7"/>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498967" y="3652246"/>
            <a:ext cx="476132" cy="442316"/>
          </a:xfrm>
          <a:prstGeom prst="roundRect">
            <a:avLst>
              <a:gd name="adj" fmla="val 8594"/>
            </a:avLst>
          </a:prstGeom>
          <a:solidFill>
            <a:srgbClr val="FFFFFF">
              <a:shade val="85000"/>
            </a:srgbClr>
          </a:solidFill>
          <a:ln w="9525">
            <a:solidFill>
              <a:schemeClr val="bg1">
                <a:lumMod val="75000"/>
              </a:schemeClr>
            </a:solidFill>
            <a:miter lim="800000"/>
            <a:headEnd/>
            <a:tailEnd/>
          </a:ln>
          <a:effectLst>
            <a:reflection blurRad="12700" stA="38000" endPos="28000" dist="5000" dir="5400000" sy="-100000" algn="bl" rotWithShape="0"/>
          </a:effectLst>
          <a:extLst/>
        </p:spPr>
      </p:pic>
      <p:pic>
        <p:nvPicPr>
          <p:cNvPr id="22" name="Picture 8" descr="Resultado de imagem para getyourguide"/>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227087" y="6069567"/>
            <a:ext cx="508111" cy="472024"/>
          </a:xfrm>
          <a:prstGeom prst="roundRect">
            <a:avLst>
              <a:gd name="adj" fmla="val 8594"/>
            </a:avLst>
          </a:prstGeom>
          <a:solidFill>
            <a:srgbClr val="FFFFFF">
              <a:shade val="85000"/>
            </a:srgbClr>
          </a:solidFill>
          <a:ln w="9525">
            <a:solidFill>
              <a:schemeClr val="bg1">
                <a:lumMod val="75000"/>
              </a:schemeClr>
            </a:solidFill>
            <a:miter lim="800000"/>
            <a:headEnd/>
            <a:tailEnd/>
          </a:ln>
          <a:effectLst>
            <a:reflection blurRad="12700" stA="38000" endPos="28000" dist="5000" dir="5400000" sy="-100000" algn="bl" rotWithShape="0"/>
          </a:effectLst>
          <a:extLst/>
        </p:spPr>
      </p:pic>
      <p:pic>
        <p:nvPicPr>
          <p:cNvPr id="23" name="Picture 4" descr="Imagem relacionada"/>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022069" y="5429210"/>
            <a:ext cx="479433" cy="479433"/>
          </a:xfrm>
          <a:prstGeom prst="roundRect">
            <a:avLst>
              <a:gd name="adj" fmla="val 8594"/>
            </a:avLst>
          </a:prstGeom>
          <a:solidFill>
            <a:srgbClr val="FFFFFF">
              <a:shade val="85000"/>
            </a:srgbClr>
          </a:solidFill>
          <a:ln w="9525">
            <a:solidFill>
              <a:schemeClr val="bg1">
                <a:lumMod val="75000"/>
              </a:schemeClr>
            </a:solidFill>
            <a:miter lim="800000"/>
            <a:headEnd/>
            <a:tailEnd/>
          </a:ln>
          <a:effectLst>
            <a:reflection blurRad="12700" stA="38000" endPos="28000" dist="5000" dir="5400000" sy="-100000" algn="bl" rotWithShape="0"/>
          </a:effectLst>
          <a:extLst/>
        </p:spPr>
      </p:pic>
      <p:pic>
        <p:nvPicPr>
          <p:cNvPr id="24" name="Picture 2"/>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t="-70215" b="-77702"/>
          <a:stretch/>
        </p:blipFill>
        <p:spPr bwMode="auto">
          <a:xfrm>
            <a:off x="2488027" y="6069565"/>
            <a:ext cx="504491" cy="472099"/>
          </a:xfrm>
          <a:prstGeom prst="roundRect">
            <a:avLst>
              <a:gd name="adj" fmla="val 8594"/>
            </a:avLst>
          </a:prstGeom>
          <a:solidFill>
            <a:srgbClr val="FFFFFF">
              <a:shade val="85000"/>
            </a:srgbClr>
          </a:solidFill>
          <a:ln w="9525">
            <a:solidFill>
              <a:schemeClr val="bg1">
                <a:lumMod val="75000"/>
              </a:schemeClr>
            </a:solidFill>
            <a:miter lim="800000"/>
            <a:headEnd/>
            <a:tailEnd/>
          </a:ln>
          <a:effectLst>
            <a:reflection blurRad="12700" stA="38000" endPos="28000" dist="5000" dir="5400000" sy="-100000" algn="bl" rotWithShape="0"/>
          </a:effectLst>
          <a:extLst/>
        </p:spPr>
      </p:pic>
      <p:pic>
        <p:nvPicPr>
          <p:cNvPr id="25" name="Picture 35"/>
          <p:cNvPicPr>
            <a:picLocks noChangeAspect="1"/>
          </p:cNvPicPr>
          <p:nvPr/>
        </p:nvPicPr>
        <p:blipFill rotWithShape="1">
          <a:blip r:embed="rId17" cstate="print">
            <a:extLst>
              <a:ext uri="{28A0092B-C50C-407E-A947-70E740481C1C}">
                <a14:useLocalDpi xmlns:a14="http://schemas.microsoft.com/office/drawing/2010/main" val="0"/>
              </a:ext>
            </a:extLst>
          </a:blip>
          <a:srcRect r="54334"/>
          <a:stretch/>
        </p:blipFill>
        <p:spPr>
          <a:xfrm>
            <a:off x="4420509" y="4861695"/>
            <a:ext cx="506887" cy="483680"/>
          </a:xfrm>
          <a:prstGeom prst="roundRect">
            <a:avLst>
              <a:gd name="adj" fmla="val 8594"/>
            </a:avLst>
          </a:prstGeom>
          <a:solidFill>
            <a:srgbClr val="FFFFFF">
              <a:shade val="85000"/>
            </a:srgbClr>
          </a:solidFill>
          <a:ln w="9525">
            <a:solidFill>
              <a:schemeClr val="bg1">
                <a:lumMod val="75000"/>
              </a:schemeClr>
            </a:solidFill>
            <a:miter lim="800000"/>
            <a:headEnd/>
            <a:tailEnd/>
          </a:ln>
          <a:effectLst>
            <a:reflection blurRad="12700" stA="38000" endPos="28000" dist="5000" dir="5400000" sy="-100000" algn="bl" rotWithShape="0"/>
          </a:effectLst>
        </p:spPr>
      </p:pic>
      <p:pic>
        <p:nvPicPr>
          <p:cNvPr id="26" name="Picture 5"/>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837619" y="4859550"/>
            <a:ext cx="487972" cy="487972"/>
          </a:xfrm>
          <a:prstGeom prst="roundRect">
            <a:avLst>
              <a:gd name="adj" fmla="val 8594"/>
            </a:avLst>
          </a:prstGeom>
          <a:solidFill>
            <a:srgbClr val="FFFFFF">
              <a:shade val="85000"/>
            </a:srgbClr>
          </a:solidFill>
          <a:ln w="9525">
            <a:solidFill>
              <a:schemeClr val="bg1">
                <a:lumMod val="75000"/>
              </a:schemeClr>
            </a:solidFill>
            <a:miter lim="800000"/>
            <a:headEnd/>
            <a:tailEnd/>
          </a:ln>
          <a:effectLst>
            <a:reflection blurRad="12700" stA="38000" endPos="28000" dist="5000" dir="5400000" sy="-100000" algn="bl" rotWithShape="0"/>
          </a:effectLst>
          <a:extLst/>
        </p:spPr>
      </p:pic>
      <p:sp>
        <p:nvSpPr>
          <p:cNvPr id="27" name="Rectangle 1"/>
          <p:cNvSpPr/>
          <p:nvPr/>
        </p:nvSpPr>
        <p:spPr>
          <a:xfrm>
            <a:off x="3113891" y="2842570"/>
            <a:ext cx="2042861" cy="538605"/>
          </a:xfrm>
          <a:prstGeom prst="rect">
            <a:avLst/>
          </a:prstGeom>
        </p:spPr>
        <p:txBody>
          <a:bodyPr wrap="none" lIns="121917" tIns="60958" rIns="121917" bIns="60958">
            <a:spAutoFit/>
          </a:bodyPr>
          <a:lstStyle/>
          <a:p>
            <a:pPr>
              <a:lnSpc>
                <a:spcPct val="150000"/>
              </a:lnSpc>
            </a:pPr>
            <a:r>
              <a:rPr lang="pt-PT" b="1" dirty="0">
                <a:solidFill>
                  <a:schemeClr val="bg1"/>
                </a:solidFill>
                <a:latin typeface="Segoe UI Light" panose="020B0502040204020203" pitchFamily="34" charset="0"/>
                <a:cs typeface="Segoe UI Light" panose="020B0502040204020203" pitchFamily="34" charset="0"/>
              </a:rPr>
              <a:t>Services </a:t>
            </a:r>
            <a:r>
              <a:rPr lang="pt-PT" b="1" dirty="0" err="1">
                <a:solidFill>
                  <a:schemeClr val="bg1"/>
                </a:solidFill>
                <a:latin typeface="Segoe UI Light" panose="020B0502040204020203" pitchFamily="34" charset="0"/>
                <a:cs typeface="Segoe UI Light" panose="020B0502040204020203" pitchFamily="34" charset="0"/>
              </a:rPr>
              <a:t>and</a:t>
            </a:r>
            <a:r>
              <a:rPr lang="pt-PT" b="1" dirty="0">
                <a:solidFill>
                  <a:schemeClr val="bg1"/>
                </a:solidFill>
                <a:latin typeface="Segoe UI Light" panose="020B0502040204020203" pitchFamily="34" charset="0"/>
                <a:cs typeface="Segoe UI Light" panose="020B0502040204020203" pitchFamily="34" charset="0"/>
              </a:rPr>
              <a:t> </a:t>
            </a:r>
            <a:r>
              <a:rPr lang="pt-PT" b="1" dirty="0" err="1">
                <a:solidFill>
                  <a:schemeClr val="bg1"/>
                </a:solidFill>
                <a:latin typeface="Segoe UI Light" panose="020B0502040204020203" pitchFamily="34" charset="0"/>
                <a:cs typeface="Segoe UI Light" panose="020B0502040204020203" pitchFamily="34" charset="0"/>
              </a:rPr>
              <a:t>Cities</a:t>
            </a:r>
            <a:endParaRPr lang="pt-PT" b="1" dirty="0">
              <a:solidFill>
                <a:schemeClr val="bg1"/>
              </a:solidFill>
              <a:latin typeface="Segoe UI Light" panose="020B0502040204020203" pitchFamily="34" charset="0"/>
              <a:cs typeface="Segoe UI Light" panose="020B0502040204020203" pitchFamily="34" charset="0"/>
            </a:endParaRPr>
          </a:p>
        </p:txBody>
      </p:sp>
      <p:sp>
        <p:nvSpPr>
          <p:cNvPr id="28" name="Rectangle 39"/>
          <p:cNvSpPr/>
          <p:nvPr/>
        </p:nvSpPr>
        <p:spPr>
          <a:xfrm>
            <a:off x="971798" y="2855824"/>
            <a:ext cx="1115428" cy="538605"/>
          </a:xfrm>
          <a:prstGeom prst="rect">
            <a:avLst/>
          </a:prstGeom>
        </p:spPr>
        <p:txBody>
          <a:bodyPr wrap="none" lIns="121917" tIns="60958" rIns="121917" bIns="60958">
            <a:spAutoFit/>
          </a:bodyPr>
          <a:lstStyle/>
          <a:p>
            <a:pPr>
              <a:lnSpc>
                <a:spcPct val="150000"/>
              </a:lnSpc>
            </a:pPr>
            <a:r>
              <a:rPr lang="pt-PT" b="1" dirty="0" err="1">
                <a:solidFill>
                  <a:schemeClr val="bg1"/>
                </a:solidFill>
                <a:latin typeface="Segoe UI Light" panose="020B0502040204020203" pitchFamily="34" charset="0"/>
                <a:cs typeface="Segoe UI Light" panose="020B0502040204020203" pitchFamily="34" charset="0"/>
              </a:rPr>
              <a:t>Start-ups</a:t>
            </a:r>
            <a:endParaRPr lang="pt-PT" b="1" dirty="0">
              <a:solidFill>
                <a:schemeClr val="bg1"/>
              </a:solidFill>
              <a:latin typeface="Segoe UI Light" panose="020B0502040204020203" pitchFamily="34" charset="0"/>
              <a:cs typeface="Segoe UI Light" panose="020B0502040204020203" pitchFamily="34" charset="0"/>
            </a:endParaRPr>
          </a:p>
        </p:txBody>
      </p:sp>
      <p:sp>
        <p:nvSpPr>
          <p:cNvPr id="29" name="Rectangle 40"/>
          <p:cNvSpPr/>
          <p:nvPr/>
        </p:nvSpPr>
        <p:spPr>
          <a:xfrm>
            <a:off x="960858" y="4725417"/>
            <a:ext cx="2322681" cy="954103"/>
          </a:xfrm>
          <a:prstGeom prst="rect">
            <a:avLst/>
          </a:prstGeom>
        </p:spPr>
        <p:txBody>
          <a:bodyPr wrap="none" lIns="121917" tIns="60958" rIns="121917" bIns="60958">
            <a:spAutoFit/>
          </a:bodyPr>
          <a:lstStyle/>
          <a:p>
            <a:pPr>
              <a:lnSpc>
                <a:spcPct val="150000"/>
              </a:lnSpc>
            </a:pPr>
            <a:r>
              <a:rPr lang="pt-PT" b="1" dirty="0" err="1">
                <a:solidFill>
                  <a:schemeClr val="bg1"/>
                </a:solidFill>
                <a:latin typeface="Segoe UI Light" panose="020B0502040204020203" pitchFamily="34" charset="0"/>
                <a:cs typeface="Segoe UI Light" panose="020B0502040204020203" pitchFamily="34" charset="0"/>
              </a:rPr>
              <a:t>Concierges</a:t>
            </a:r>
            <a:r>
              <a:rPr lang="pt-PT" b="1" dirty="0">
                <a:solidFill>
                  <a:schemeClr val="bg1"/>
                </a:solidFill>
                <a:latin typeface="Segoe UI Light" panose="020B0502040204020203" pitchFamily="34" charset="0"/>
                <a:cs typeface="Segoe UI Light" panose="020B0502040204020203" pitchFamily="34" charset="0"/>
              </a:rPr>
              <a:t>  &amp;</a:t>
            </a:r>
            <a:br>
              <a:rPr lang="pt-PT" b="1" dirty="0">
                <a:solidFill>
                  <a:schemeClr val="bg1"/>
                </a:solidFill>
                <a:latin typeface="Segoe UI Light" panose="020B0502040204020203" pitchFamily="34" charset="0"/>
                <a:cs typeface="Segoe UI Light" panose="020B0502040204020203" pitchFamily="34" charset="0"/>
              </a:rPr>
            </a:br>
            <a:r>
              <a:rPr lang="pt-PT" b="1" dirty="0" err="1">
                <a:solidFill>
                  <a:schemeClr val="bg1"/>
                </a:solidFill>
                <a:latin typeface="Segoe UI Light" panose="020B0502040204020203" pitchFamily="34" charset="0"/>
                <a:cs typeface="Segoe UI Light" panose="020B0502040204020203" pitchFamily="34" charset="0"/>
              </a:rPr>
              <a:t>Tourism</a:t>
            </a:r>
            <a:r>
              <a:rPr lang="pt-PT" b="1" dirty="0">
                <a:solidFill>
                  <a:schemeClr val="bg1"/>
                </a:solidFill>
                <a:latin typeface="Segoe UI Light" panose="020B0502040204020203" pitchFamily="34" charset="0"/>
                <a:cs typeface="Segoe UI Light" panose="020B0502040204020203" pitchFamily="34" charset="0"/>
              </a:rPr>
              <a:t> </a:t>
            </a:r>
            <a:r>
              <a:rPr lang="pt-PT" b="1" dirty="0" err="1">
                <a:solidFill>
                  <a:schemeClr val="bg1"/>
                </a:solidFill>
                <a:latin typeface="Segoe UI Light" panose="020B0502040204020203" pitchFamily="34" charset="0"/>
                <a:cs typeface="Segoe UI Light" panose="020B0502040204020203" pitchFamily="34" charset="0"/>
              </a:rPr>
              <a:t>Marketplaces</a:t>
            </a:r>
            <a:endParaRPr lang="pt-PT" b="1" dirty="0">
              <a:solidFill>
                <a:schemeClr val="bg1"/>
              </a:solidFill>
              <a:latin typeface="Segoe UI Light" panose="020B0502040204020203" pitchFamily="34" charset="0"/>
              <a:cs typeface="Segoe UI Light" panose="020B0502040204020203" pitchFamily="34" charset="0"/>
            </a:endParaRPr>
          </a:p>
        </p:txBody>
      </p:sp>
      <p:pic>
        <p:nvPicPr>
          <p:cNvPr id="30" name="Picture 3"/>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t="-65775" b="-71484"/>
          <a:stretch/>
        </p:blipFill>
        <p:spPr bwMode="auto">
          <a:xfrm>
            <a:off x="1864618" y="6069568"/>
            <a:ext cx="479865" cy="472097"/>
          </a:xfrm>
          <a:prstGeom prst="roundRect">
            <a:avLst>
              <a:gd name="adj" fmla="val 8594"/>
            </a:avLst>
          </a:prstGeom>
          <a:solidFill>
            <a:srgbClr val="FFFFFF">
              <a:shade val="85000"/>
            </a:srgbClr>
          </a:solidFill>
          <a:ln w="9525">
            <a:solidFill>
              <a:schemeClr val="bg1">
                <a:lumMod val="75000"/>
              </a:schemeClr>
            </a:solidFill>
            <a:miter lim="800000"/>
            <a:headEnd/>
            <a:tailEnd/>
          </a:ln>
          <a:effectLst>
            <a:reflection blurRad="12700" stA="38000" endPos="28000" dist="5000" dir="5400000" sy="-100000" algn="bl" rotWithShape="0"/>
          </a:effectLst>
          <a:extLst/>
        </p:spPr>
      </p:pic>
      <p:sp>
        <p:nvSpPr>
          <p:cNvPr id="31" name="Espace réservé du contenu 2">
            <a:extLst>
              <a:ext uri="{FF2B5EF4-FFF2-40B4-BE49-F238E27FC236}">
                <a16:creationId xmlns:a16="http://schemas.microsoft.com/office/drawing/2014/main" xmlns="" id="{DD9EA252-39B9-4FB4-8975-E3B0F21C92C7}"/>
              </a:ext>
            </a:extLst>
          </p:cNvPr>
          <p:cNvSpPr txBox="1">
            <a:spLocks/>
          </p:cNvSpPr>
          <p:nvPr/>
        </p:nvSpPr>
        <p:spPr>
          <a:xfrm>
            <a:off x="2255574" y="260649"/>
            <a:ext cx="9697077" cy="1625668"/>
          </a:xfrm>
          <a:prstGeom prst="rect">
            <a:avLst/>
          </a:prstGeom>
        </p:spPr>
        <p:txBody>
          <a:bodyPr lIns="121917" tIns="60958" rIns="121917" bIns="60958">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GB" sz="3700" b="1" dirty="0">
                <a:solidFill>
                  <a:schemeClr val="bg1"/>
                </a:solidFill>
                <a:latin typeface="Segoe UI Light" panose="020B0502040204020203" pitchFamily="34" charset="0"/>
                <a:cs typeface="Segoe UI Light" panose="020B0502040204020203" pitchFamily="34" charset="0"/>
              </a:rPr>
              <a:t>PORTUGAL PILOT USE CASE</a:t>
            </a:r>
          </a:p>
          <a:p>
            <a:pPr marL="0" indent="0">
              <a:buNone/>
            </a:pPr>
            <a:r>
              <a:rPr lang="en-US" sz="2900" dirty="0">
                <a:solidFill>
                  <a:schemeClr val="bg1"/>
                </a:solidFill>
                <a:latin typeface="Segoe UI Light" panose="020B0502040204020203" pitchFamily="34" charset="0"/>
                <a:cs typeface="Segoe UI Light" panose="020B0502040204020203" pitchFamily="34" charset="0"/>
              </a:rPr>
              <a:t>Enabling long distance bus service provider </a:t>
            </a:r>
            <a:br>
              <a:rPr lang="en-US" sz="2900" dirty="0">
                <a:solidFill>
                  <a:schemeClr val="bg1"/>
                </a:solidFill>
                <a:latin typeface="Segoe UI Light" panose="020B0502040204020203" pitchFamily="34" charset="0"/>
                <a:cs typeface="Segoe UI Light" panose="020B0502040204020203" pitchFamily="34" charset="0"/>
              </a:rPr>
            </a:br>
            <a:r>
              <a:rPr lang="en-US" sz="2900" dirty="0">
                <a:solidFill>
                  <a:schemeClr val="bg1"/>
                </a:solidFill>
                <a:latin typeface="Segoe UI Light" panose="020B0502040204020203" pitchFamily="34" charset="0"/>
                <a:cs typeface="Segoe UI Light" panose="020B0502040204020203" pitchFamily="34" charset="0"/>
              </a:rPr>
              <a:t>to aggregate their services and expand their business</a:t>
            </a:r>
          </a:p>
        </p:txBody>
      </p:sp>
      <p:pic>
        <p:nvPicPr>
          <p:cNvPr id="32" name="Picture 6" descr="prt"/>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92229" y="644691"/>
            <a:ext cx="625439" cy="625440"/>
          </a:xfrm>
          <a:prstGeom prst="rect">
            <a:avLst/>
          </a:prstGeom>
          <a:noFill/>
          <a:extLst>
            <a:ext uri="{909E8E84-426E-40DD-AFC4-6F175D3DCCD1}">
              <a14:hiddenFill xmlns:a14="http://schemas.microsoft.com/office/drawing/2010/main">
                <a:solidFill>
                  <a:srgbClr val="FFFFFF"/>
                </a:solidFill>
              </a14:hiddenFill>
            </a:ext>
          </a:extLst>
        </p:spPr>
      </p:pic>
      <p:grpSp>
        <p:nvGrpSpPr>
          <p:cNvPr id="33" name="Gruppieren 32"/>
          <p:cNvGrpSpPr/>
          <p:nvPr/>
        </p:nvGrpSpPr>
        <p:grpSpPr>
          <a:xfrm>
            <a:off x="11277600" y="462265"/>
            <a:ext cx="914400" cy="914400"/>
            <a:chOff x="11277600" y="462265"/>
            <a:chExt cx="914400" cy="914400"/>
          </a:xfrm>
        </p:grpSpPr>
        <p:sp>
          <p:nvSpPr>
            <p:cNvPr id="34" name="Rechteck 33"/>
            <p:cNvSpPr/>
            <p:nvPr/>
          </p:nvSpPr>
          <p:spPr>
            <a:xfrm>
              <a:off x="11277600" y="462265"/>
              <a:ext cx="914400"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a:solidFill>
                  <a:prstClr val="white"/>
                </a:solidFill>
                <a:latin typeface="Calibri" panose="020F0502020204030204"/>
              </a:endParaRPr>
            </a:p>
          </p:txBody>
        </p:sp>
        <p:pic>
          <p:nvPicPr>
            <p:cNvPr id="35" name="Picture 2" descr="http://masai.teleticketing.eu/DecoupeSite/logofooter.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1453781" y="564299"/>
              <a:ext cx="547109" cy="710331"/>
            </a:xfrm>
            <a:prstGeom prst="rect">
              <a:avLst/>
            </a:prstGeom>
            <a:noFill/>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547248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additive="base">
                                        <p:cTn id="34" dur="500" fill="hold"/>
                                        <p:tgtEl>
                                          <p:spTgt spid="10"/>
                                        </p:tgtEl>
                                        <p:attrNameLst>
                                          <p:attrName>ppt_x</p:attrName>
                                        </p:attrNameLst>
                                      </p:cBhvr>
                                      <p:tavLst>
                                        <p:tav tm="0">
                                          <p:val>
                                            <p:strVal val="#ppt_x"/>
                                          </p:val>
                                        </p:tav>
                                        <p:tav tm="100000">
                                          <p:val>
                                            <p:strVal val="#ppt_x"/>
                                          </p:val>
                                        </p:tav>
                                      </p:tavLst>
                                    </p:anim>
                                    <p:anim calcmode="lin" valueType="num">
                                      <p:cBhvr additive="base">
                                        <p:cTn id="35" dur="500" fill="hold"/>
                                        <p:tgtEl>
                                          <p:spTgt spid="10"/>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additive="base">
                                        <p:cTn id="38" dur="500" fill="hold"/>
                                        <p:tgtEl>
                                          <p:spTgt spid="13"/>
                                        </p:tgtEl>
                                        <p:attrNameLst>
                                          <p:attrName>ppt_x</p:attrName>
                                        </p:attrNameLst>
                                      </p:cBhvr>
                                      <p:tavLst>
                                        <p:tav tm="0">
                                          <p:val>
                                            <p:strVal val="#ppt_x"/>
                                          </p:val>
                                        </p:tav>
                                        <p:tav tm="100000">
                                          <p:val>
                                            <p:strVal val="#ppt_x"/>
                                          </p:val>
                                        </p:tav>
                                      </p:tavLst>
                                    </p:anim>
                                    <p:anim calcmode="lin" valueType="num">
                                      <p:cBhvr additive="base">
                                        <p:cTn id="39" dur="500" fill="hold"/>
                                        <p:tgtEl>
                                          <p:spTgt spid="13"/>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additive="base">
                                        <p:cTn id="42" dur="500" fill="hold"/>
                                        <p:tgtEl>
                                          <p:spTgt spid="15"/>
                                        </p:tgtEl>
                                        <p:attrNameLst>
                                          <p:attrName>ppt_x</p:attrName>
                                        </p:attrNameLst>
                                      </p:cBhvr>
                                      <p:tavLst>
                                        <p:tav tm="0">
                                          <p:val>
                                            <p:strVal val="#ppt_x"/>
                                          </p:val>
                                        </p:tav>
                                        <p:tav tm="100000">
                                          <p:val>
                                            <p:strVal val="#ppt_x"/>
                                          </p:val>
                                        </p:tav>
                                      </p:tavLst>
                                    </p:anim>
                                    <p:anim calcmode="lin" valueType="num">
                                      <p:cBhvr additive="base">
                                        <p:cTn id="43" dur="500" fill="hold"/>
                                        <p:tgtEl>
                                          <p:spTgt spid="15"/>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additive="base">
                                        <p:cTn id="46" dur="500" fill="hold"/>
                                        <p:tgtEl>
                                          <p:spTgt spid="18"/>
                                        </p:tgtEl>
                                        <p:attrNameLst>
                                          <p:attrName>ppt_x</p:attrName>
                                        </p:attrNameLst>
                                      </p:cBhvr>
                                      <p:tavLst>
                                        <p:tav tm="0">
                                          <p:val>
                                            <p:strVal val="#ppt_x"/>
                                          </p:val>
                                        </p:tav>
                                        <p:tav tm="100000">
                                          <p:val>
                                            <p:strVal val="#ppt_x"/>
                                          </p:val>
                                        </p:tav>
                                      </p:tavLst>
                                    </p:anim>
                                    <p:anim calcmode="lin" valueType="num">
                                      <p:cBhvr additive="base">
                                        <p:cTn id="47" dur="500" fill="hold"/>
                                        <p:tgtEl>
                                          <p:spTgt spid="18"/>
                                        </p:tgtEl>
                                        <p:attrNameLst>
                                          <p:attrName>ppt_y</p:attrName>
                                        </p:attrNameLst>
                                      </p:cBhvr>
                                      <p:tavLst>
                                        <p:tav tm="0">
                                          <p:val>
                                            <p:strVal val="1+#ppt_h/2"/>
                                          </p:val>
                                        </p:tav>
                                        <p:tav tm="100000">
                                          <p:val>
                                            <p:strVal val="#ppt_y"/>
                                          </p:val>
                                        </p:tav>
                                      </p:tavLst>
                                    </p:anim>
                                  </p:childTnLst>
                                </p:cTn>
                              </p:par>
                              <p:par>
                                <p:cTn id="48" presetID="2" presetClass="entr" presetSubtype="4" fill="hold" nodeType="withEffect">
                                  <p:stCondLst>
                                    <p:cond delay="0"/>
                                  </p:stCondLst>
                                  <p:childTnLst>
                                    <p:set>
                                      <p:cBhvr>
                                        <p:cTn id="49" dur="1" fill="hold">
                                          <p:stCondLst>
                                            <p:cond delay="0"/>
                                          </p:stCondLst>
                                        </p:cTn>
                                        <p:tgtEl>
                                          <p:spTgt spid="23"/>
                                        </p:tgtEl>
                                        <p:attrNameLst>
                                          <p:attrName>style.visibility</p:attrName>
                                        </p:attrNameLst>
                                      </p:cBhvr>
                                      <p:to>
                                        <p:strVal val="visible"/>
                                      </p:to>
                                    </p:set>
                                    <p:anim calcmode="lin" valueType="num">
                                      <p:cBhvr additive="base">
                                        <p:cTn id="50" dur="500" fill="hold"/>
                                        <p:tgtEl>
                                          <p:spTgt spid="23"/>
                                        </p:tgtEl>
                                        <p:attrNameLst>
                                          <p:attrName>ppt_x</p:attrName>
                                        </p:attrNameLst>
                                      </p:cBhvr>
                                      <p:tavLst>
                                        <p:tav tm="0">
                                          <p:val>
                                            <p:strVal val="#ppt_x"/>
                                          </p:val>
                                        </p:tav>
                                        <p:tav tm="100000">
                                          <p:val>
                                            <p:strVal val="#ppt_x"/>
                                          </p:val>
                                        </p:tav>
                                      </p:tavLst>
                                    </p:anim>
                                    <p:anim calcmode="lin" valueType="num">
                                      <p:cBhvr additive="base">
                                        <p:cTn id="51" dur="500" fill="hold"/>
                                        <p:tgtEl>
                                          <p:spTgt spid="23"/>
                                        </p:tgtEl>
                                        <p:attrNameLst>
                                          <p:attrName>ppt_y</p:attrName>
                                        </p:attrNameLst>
                                      </p:cBhvr>
                                      <p:tavLst>
                                        <p:tav tm="0">
                                          <p:val>
                                            <p:strVal val="1+#ppt_h/2"/>
                                          </p:val>
                                        </p:tav>
                                        <p:tav tm="100000">
                                          <p:val>
                                            <p:strVal val="#ppt_y"/>
                                          </p:val>
                                        </p:tav>
                                      </p:tavLst>
                                    </p:anim>
                                  </p:childTnLst>
                                </p:cTn>
                              </p:par>
                              <p:par>
                                <p:cTn id="52" presetID="2" presetClass="entr" presetSubtype="4" fill="hold" nodeType="withEffect">
                                  <p:stCondLst>
                                    <p:cond delay="0"/>
                                  </p:stCondLst>
                                  <p:childTnLst>
                                    <p:set>
                                      <p:cBhvr>
                                        <p:cTn id="53" dur="1" fill="hold">
                                          <p:stCondLst>
                                            <p:cond delay="0"/>
                                          </p:stCondLst>
                                        </p:cTn>
                                        <p:tgtEl>
                                          <p:spTgt spid="25"/>
                                        </p:tgtEl>
                                        <p:attrNameLst>
                                          <p:attrName>style.visibility</p:attrName>
                                        </p:attrNameLst>
                                      </p:cBhvr>
                                      <p:to>
                                        <p:strVal val="visible"/>
                                      </p:to>
                                    </p:set>
                                    <p:anim calcmode="lin" valueType="num">
                                      <p:cBhvr additive="base">
                                        <p:cTn id="54" dur="500" fill="hold"/>
                                        <p:tgtEl>
                                          <p:spTgt spid="25"/>
                                        </p:tgtEl>
                                        <p:attrNameLst>
                                          <p:attrName>ppt_x</p:attrName>
                                        </p:attrNameLst>
                                      </p:cBhvr>
                                      <p:tavLst>
                                        <p:tav tm="0">
                                          <p:val>
                                            <p:strVal val="#ppt_x"/>
                                          </p:val>
                                        </p:tav>
                                        <p:tav tm="100000">
                                          <p:val>
                                            <p:strVal val="#ppt_x"/>
                                          </p:val>
                                        </p:tav>
                                      </p:tavLst>
                                    </p:anim>
                                    <p:anim calcmode="lin" valueType="num">
                                      <p:cBhvr additive="base">
                                        <p:cTn id="55" dur="500" fill="hold"/>
                                        <p:tgtEl>
                                          <p:spTgt spid="25"/>
                                        </p:tgtEl>
                                        <p:attrNameLst>
                                          <p:attrName>ppt_y</p:attrName>
                                        </p:attrNameLst>
                                      </p:cBhvr>
                                      <p:tavLst>
                                        <p:tav tm="0">
                                          <p:val>
                                            <p:strVal val="1+#ppt_h/2"/>
                                          </p:val>
                                        </p:tav>
                                        <p:tav tm="100000">
                                          <p:val>
                                            <p:strVal val="#ppt_y"/>
                                          </p:val>
                                        </p:tav>
                                      </p:tavLst>
                                    </p:anim>
                                  </p:childTnLst>
                                </p:cTn>
                              </p:par>
                              <p:par>
                                <p:cTn id="56" presetID="2" presetClass="entr" presetSubtype="4" fill="hold" nodeType="withEffect">
                                  <p:stCondLst>
                                    <p:cond delay="0"/>
                                  </p:stCondLst>
                                  <p:childTnLst>
                                    <p:set>
                                      <p:cBhvr>
                                        <p:cTn id="57" dur="1" fill="hold">
                                          <p:stCondLst>
                                            <p:cond delay="0"/>
                                          </p:stCondLst>
                                        </p:cTn>
                                        <p:tgtEl>
                                          <p:spTgt spid="26"/>
                                        </p:tgtEl>
                                        <p:attrNameLst>
                                          <p:attrName>style.visibility</p:attrName>
                                        </p:attrNameLst>
                                      </p:cBhvr>
                                      <p:to>
                                        <p:strVal val="visible"/>
                                      </p:to>
                                    </p:set>
                                    <p:anim calcmode="lin" valueType="num">
                                      <p:cBhvr additive="base">
                                        <p:cTn id="58" dur="500" fill="hold"/>
                                        <p:tgtEl>
                                          <p:spTgt spid="26"/>
                                        </p:tgtEl>
                                        <p:attrNameLst>
                                          <p:attrName>ppt_x</p:attrName>
                                        </p:attrNameLst>
                                      </p:cBhvr>
                                      <p:tavLst>
                                        <p:tav tm="0">
                                          <p:val>
                                            <p:strVal val="#ppt_x"/>
                                          </p:val>
                                        </p:tav>
                                        <p:tav tm="100000">
                                          <p:val>
                                            <p:strVal val="#ppt_x"/>
                                          </p:val>
                                        </p:tav>
                                      </p:tavLst>
                                    </p:anim>
                                    <p:anim calcmode="lin" valueType="num">
                                      <p:cBhvr additive="base">
                                        <p:cTn id="59" dur="500" fill="hold"/>
                                        <p:tgtEl>
                                          <p:spTgt spid="26"/>
                                        </p:tgtEl>
                                        <p:attrNameLst>
                                          <p:attrName>ppt_y</p:attrName>
                                        </p:attrNameLst>
                                      </p:cBhvr>
                                      <p:tavLst>
                                        <p:tav tm="0">
                                          <p:val>
                                            <p:strVal val="1+#ppt_h/2"/>
                                          </p:val>
                                        </p:tav>
                                        <p:tav tm="100000">
                                          <p:val>
                                            <p:strVal val="#ppt_y"/>
                                          </p:val>
                                        </p:tav>
                                      </p:tavLst>
                                    </p:anim>
                                  </p:childTnLst>
                                </p:cTn>
                              </p:par>
                              <p:par>
                                <p:cTn id="60" presetID="2" presetClass="entr" presetSubtype="4" fill="hold" grpId="0" nodeType="withEffect">
                                  <p:stCondLst>
                                    <p:cond delay="0"/>
                                  </p:stCondLst>
                                  <p:childTnLst>
                                    <p:set>
                                      <p:cBhvr>
                                        <p:cTn id="61" dur="1" fill="hold">
                                          <p:stCondLst>
                                            <p:cond delay="0"/>
                                          </p:stCondLst>
                                        </p:cTn>
                                        <p:tgtEl>
                                          <p:spTgt spid="27"/>
                                        </p:tgtEl>
                                        <p:attrNameLst>
                                          <p:attrName>style.visibility</p:attrName>
                                        </p:attrNameLst>
                                      </p:cBhvr>
                                      <p:to>
                                        <p:strVal val="visible"/>
                                      </p:to>
                                    </p:set>
                                    <p:anim calcmode="lin" valueType="num">
                                      <p:cBhvr additive="base">
                                        <p:cTn id="62" dur="500" fill="hold"/>
                                        <p:tgtEl>
                                          <p:spTgt spid="27"/>
                                        </p:tgtEl>
                                        <p:attrNameLst>
                                          <p:attrName>ppt_x</p:attrName>
                                        </p:attrNameLst>
                                      </p:cBhvr>
                                      <p:tavLst>
                                        <p:tav tm="0">
                                          <p:val>
                                            <p:strVal val="#ppt_x"/>
                                          </p:val>
                                        </p:tav>
                                        <p:tav tm="100000">
                                          <p:val>
                                            <p:strVal val="#ppt_x"/>
                                          </p:val>
                                        </p:tav>
                                      </p:tavLst>
                                    </p:anim>
                                    <p:anim calcmode="lin" valueType="num">
                                      <p:cBhvr additive="base">
                                        <p:cTn id="63" dur="500" fill="hold"/>
                                        <p:tgtEl>
                                          <p:spTgt spid="27"/>
                                        </p:tgtEl>
                                        <p:attrNameLst>
                                          <p:attrName>ppt_y</p:attrName>
                                        </p:attrNameLst>
                                      </p:cBhvr>
                                      <p:tavLst>
                                        <p:tav tm="0">
                                          <p:val>
                                            <p:strVal val="1+#ppt_h/2"/>
                                          </p:val>
                                        </p:tav>
                                        <p:tav tm="100000">
                                          <p:val>
                                            <p:strVal val="#ppt_y"/>
                                          </p:val>
                                        </p:tav>
                                      </p:tavLst>
                                    </p:anim>
                                  </p:childTnLst>
                                </p:cTn>
                              </p:par>
                              <p:par>
                                <p:cTn id="64" presetID="2" presetClass="entr" presetSubtype="4" fill="hold" nodeType="withEffect">
                                  <p:stCondLst>
                                    <p:cond delay="0"/>
                                  </p:stCondLst>
                                  <p:childTnLst>
                                    <p:set>
                                      <p:cBhvr>
                                        <p:cTn id="65" dur="1" fill="hold">
                                          <p:stCondLst>
                                            <p:cond delay="0"/>
                                          </p:stCondLst>
                                        </p:cTn>
                                        <p:tgtEl>
                                          <p:spTgt spid="17"/>
                                        </p:tgtEl>
                                        <p:attrNameLst>
                                          <p:attrName>style.visibility</p:attrName>
                                        </p:attrNameLst>
                                      </p:cBhvr>
                                      <p:to>
                                        <p:strVal val="visible"/>
                                      </p:to>
                                    </p:set>
                                    <p:anim calcmode="lin" valueType="num">
                                      <p:cBhvr additive="base">
                                        <p:cTn id="66" dur="500" fill="hold"/>
                                        <p:tgtEl>
                                          <p:spTgt spid="17"/>
                                        </p:tgtEl>
                                        <p:attrNameLst>
                                          <p:attrName>ppt_x</p:attrName>
                                        </p:attrNameLst>
                                      </p:cBhvr>
                                      <p:tavLst>
                                        <p:tav tm="0">
                                          <p:val>
                                            <p:strVal val="#ppt_x"/>
                                          </p:val>
                                        </p:tav>
                                        <p:tav tm="100000">
                                          <p:val>
                                            <p:strVal val="#ppt_x"/>
                                          </p:val>
                                        </p:tav>
                                      </p:tavLst>
                                    </p:anim>
                                    <p:anim calcmode="lin" valueType="num">
                                      <p:cBhvr additive="base">
                                        <p:cTn id="6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nodeType="clickEffect">
                                  <p:stCondLst>
                                    <p:cond delay="0"/>
                                  </p:stCondLst>
                                  <p:childTnLst>
                                    <p:set>
                                      <p:cBhvr>
                                        <p:cTn id="71" dur="1" fill="hold">
                                          <p:stCondLst>
                                            <p:cond delay="0"/>
                                          </p:stCondLst>
                                        </p:cTn>
                                        <p:tgtEl>
                                          <p:spTgt spid="19"/>
                                        </p:tgtEl>
                                        <p:attrNameLst>
                                          <p:attrName>style.visibility</p:attrName>
                                        </p:attrNameLst>
                                      </p:cBhvr>
                                      <p:to>
                                        <p:strVal val="visible"/>
                                      </p:to>
                                    </p:set>
                                    <p:anim calcmode="lin" valueType="num">
                                      <p:cBhvr additive="base">
                                        <p:cTn id="72" dur="500" fill="hold"/>
                                        <p:tgtEl>
                                          <p:spTgt spid="19"/>
                                        </p:tgtEl>
                                        <p:attrNameLst>
                                          <p:attrName>ppt_x</p:attrName>
                                        </p:attrNameLst>
                                      </p:cBhvr>
                                      <p:tavLst>
                                        <p:tav tm="0">
                                          <p:val>
                                            <p:strVal val="#ppt_x"/>
                                          </p:val>
                                        </p:tav>
                                        <p:tav tm="100000">
                                          <p:val>
                                            <p:strVal val="#ppt_x"/>
                                          </p:val>
                                        </p:tav>
                                      </p:tavLst>
                                    </p:anim>
                                    <p:anim calcmode="lin" valueType="num">
                                      <p:cBhvr additive="base">
                                        <p:cTn id="73" dur="500" fill="hold"/>
                                        <p:tgtEl>
                                          <p:spTgt spid="19"/>
                                        </p:tgtEl>
                                        <p:attrNameLst>
                                          <p:attrName>ppt_y</p:attrName>
                                        </p:attrNameLst>
                                      </p:cBhvr>
                                      <p:tavLst>
                                        <p:tav tm="0">
                                          <p:val>
                                            <p:strVal val="1+#ppt_h/2"/>
                                          </p:val>
                                        </p:tav>
                                        <p:tav tm="100000">
                                          <p:val>
                                            <p:strVal val="#ppt_y"/>
                                          </p:val>
                                        </p:tav>
                                      </p:tavLst>
                                    </p:anim>
                                  </p:childTnLst>
                                </p:cTn>
                              </p:par>
                              <p:par>
                                <p:cTn id="74" presetID="2" presetClass="entr" presetSubtype="4" fill="hold" nodeType="withEffect">
                                  <p:stCondLst>
                                    <p:cond delay="0"/>
                                  </p:stCondLst>
                                  <p:childTnLst>
                                    <p:set>
                                      <p:cBhvr>
                                        <p:cTn id="75" dur="1" fill="hold">
                                          <p:stCondLst>
                                            <p:cond delay="0"/>
                                          </p:stCondLst>
                                        </p:cTn>
                                        <p:tgtEl>
                                          <p:spTgt spid="20"/>
                                        </p:tgtEl>
                                        <p:attrNameLst>
                                          <p:attrName>style.visibility</p:attrName>
                                        </p:attrNameLst>
                                      </p:cBhvr>
                                      <p:to>
                                        <p:strVal val="visible"/>
                                      </p:to>
                                    </p:set>
                                    <p:anim calcmode="lin" valueType="num">
                                      <p:cBhvr additive="base">
                                        <p:cTn id="76" dur="500" fill="hold"/>
                                        <p:tgtEl>
                                          <p:spTgt spid="20"/>
                                        </p:tgtEl>
                                        <p:attrNameLst>
                                          <p:attrName>ppt_x</p:attrName>
                                        </p:attrNameLst>
                                      </p:cBhvr>
                                      <p:tavLst>
                                        <p:tav tm="0">
                                          <p:val>
                                            <p:strVal val="#ppt_x"/>
                                          </p:val>
                                        </p:tav>
                                        <p:tav tm="100000">
                                          <p:val>
                                            <p:strVal val="#ppt_x"/>
                                          </p:val>
                                        </p:tav>
                                      </p:tavLst>
                                    </p:anim>
                                    <p:anim calcmode="lin" valueType="num">
                                      <p:cBhvr additive="base">
                                        <p:cTn id="77" dur="500" fill="hold"/>
                                        <p:tgtEl>
                                          <p:spTgt spid="20"/>
                                        </p:tgtEl>
                                        <p:attrNameLst>
                                          <p:attrName>ppt_y</p:attrName>
                                        </p:attrNameLst>
                                      </p:cBhvr>
                                      <p:tavLst>
                                        <p:tav tm="0">
                                          <p:val>
                                            <p:strVal val="1+#ppt_h/2"/>
                                          </p:val>
                                        </p:tav>
                                        <p:tav tm="100000">
                                          <p:val>
                                            <p:strVal val="#ppt_y"/>
                                          </p:val>
                                        </p:tav>
                                      </p:tavLst>
                                    </p:anim>
                                  </p:childTnLst>
                                </p:cTn>
                              </p:par>
                              <p:par>
                                <p:cTn id="78" presetID="2" presetClass="entr" presetSubtype="4" fill="hold" nodeType="withEffect">
                                  <p:stCondLst>
                                    <p:cond delay="0"/>
                                  </p:stCondLst>
                                  <p:childTnLst>
                                    <p:set>
                                      <p:cBhvr>
                                        <p:cTn id="79" dur="1" fill="hold">
                                          <p:stCondLst>
                                            <p:cond delay="0"/>
                                          </p:stCondLst>
                                        </p:cTn>
                                        <p:tgtEl>
                                          <p:spTgt spid="21"/>
                                        </p:tgtEl>
                                        <p:attrNameLst>
                                          <p:attrName>style.visibility</p:attrName>
                                        </p:attrNameLst>
                                      </p:cBhvr>
                                      <p:to>
                                        <p:strVal val="visible"/>
                                      </p:to>
                                    </p:set>
                                    <p:anim calcmode="lin" valueType="num">
                                      <p:cBhvr additive="base">
                                        <p:cTn id="80" dur="500" fill="hold"/>
                                        <p:tgtEl>
                                          <p:spTgt spid="21"/>
                                        </p:tgtEl>
                                        <p:attrNameLst>
                                          <p:attrName>ppt_x</p:attrName>
                                        </p:attrNameLst>
                                      </p:cBhvr>
                                      <p:tavLst>
                                        <p:tav tm="0">
                                          <p:val>
                                            <p:strVal val="#ppt_x"/>
                                          </p:val>
                                        </p:tav>
                                        <p:tav tm="100000">
                                          <p:val>
                                            <p:strVal val="#ppt_x"/>
                                          </p:val>
                                        </p:tav>
                                      </p:tavLst>
                                    </p:anim>
                                    <p:anim calcmode="lin" valueType="num">
                                      <p:cBhvr additive="base">
                                        <p:cTn id="81" dur="500" fill="hold"/>
                                        <p:tgtEl>
                                          <p:spTgt spid="21"/>
                                        </p:tgtEl>
                                        <p:attrNameLst>
                                          <p:attrName>ppt_y</p:attrName>
                                        </p:attrNameLst>
                                      </p:cBhvr>
                                      <p:tavLst>
                                        <p:tav tm="0">
                                          <p:val>
                                            <p:strVal val="1+#ppt_h/2"/>
                                          </p:val>
                                        </p:tav>
                                        <p:tav tm="100000">
                                          <p:val>
                                            <p:strVal val="#ppt_y"/>
                                          </p:val>
                                        </p:tav>
                                      </p:tavLst>
                                    </p:anim>
                                  </p:childTnLst>
                                </p:cTn>
                              </p:par>
                              <p:par>
                                <p:cTn id="82" presetID="2" presetClass="entr" presetSubtype="4" fill="hold" nodeType="withEffect">
                                  <p:stCondLst>
                                    <p:cond delay="0"/>
                                  </p:stCondLst>
                                  <p:childTnLst>
                                    <p:set>
                                      <p:cBhvr>
                                        <p:cTn id="83" dur="1" fill="hold">
                                          <p:stCondLst>
                                            <p:cond delay="0"/>
                                          </p:stCondLst>
                                        </p:cTn>
                                        <p:tgtEl>
                                          <p:spTgt spid="22"/>
                                        </p:tgtEl>
                                        <p:attrNameLst>
                                          <p:attrName>style.visibility</p:attrName>
                                        </p:attrNameLst>
                                      </p:cBhvr>
                                      <p:to>
                                        <p:strVal val="visible"/>
                                      </p:to>
                                    </p:set>
                                    <p:anim calcmode="lin" valueType="num">
                                      <p:cBhvr additive="base">
                                        <p:cTn id="84" dur="500" fill="hold"/>
                                        <p:tgtEl>
                                          <p:spTgt spid="22"/>
                                        </p:tgtEl>
                                        <p:attrNameLst>
                                          <p:attrName>ppt_x</p:attrName>
                                        </p:attrNameLst>
                                      </p:cBhvr>
                                      <p:tavLst>
                                        <p:tav tm="0">
                                          <p:val>
                                            <p:strVal val="#ppt_x"/>
                                          </p:val>
                                        </p:tav>
                                        <p:tav tm="100000">
                                          <p:val>
                                            <p:strVal val="#ppt_x"/>
                                          </p:val>
                                        </p:tav>
                                      </p:tavLst>
                                    </p:anim>
                                    <p:anim calcmode="lin" valueType="num">
                                      <p:cBhvr additive="base">
                                        <p:cTn id="85" dur="500" fill="hold"/>
                                        <p:tgtEl>
                                          <p:spTgt spid="22"/>
                                        </p:tgtEl>
                                        <p:attrNameLst>
                                          <p:attrName>ppt_y</p:attrName>
                                        </p:attrNameLst>
                                      </p:cBhvr>
                                      <p:tavLst>
                                        <p:tav tm="0">
                                          <p:val>
                                            <p:strVal val="1+#ppt_h/2"/>
                                          </p:val>
                                        </p:tav>
                                        <p:tav tm="100000">
                                          <p:val>
                                            <p:strVal val="#ppt_y"/>
                                          </p:val>
                                        </p:tav>
                                      </p:tavLst>
                                    </p:anim>
                                  </p:childTnLst>
                                </p:cTn>
                              </p:par>
                              <p:par>
                                <p:cTn id="86" presetID="2" presetClass="entr" presetSubtype="4" fill="hold" nodeType="withEffect">
                                  <p:stCondLst>
                                    <p:cond delay="0"/>
                                  </p:stCondLst>
                                  <p:childTnLst>
                                    <p:set>
                                      <p:cBhvr>
                                        <p:cTn id="87" dur="1" fill="hold">
                                          <p:stCondLst>
                                            <p:cond delay="0"/>
                                          </p:stCondLst>
                                        </p:cTn>
                                        <p:tgtEl>
                                          <p:spTgt spid="24"/>
                                        </p:tgtEl>
                                        <p:attrNameLst>
                                          <p:attrName>style.visibility</p:attrName>
                                        </p:attrNameLst>
                                      </p:cBhvr>
                                      <p:to>
                                        <p:strVal val="visible"/>
                                      </p:to>
                                    </p:set>
                                    <p:anim calcmode="lin" valueType="num">
                                      <p:cBhvr additive="base">
                                        <p:cTn id="88" dur="500" fill="hold"/>
                                        <p:tgtEl>
                                          <p:spTgt spid="24"/>
                                        </p:tgtEl>
                                        <p:attrNameLst>
                                          <p:attrName>ppt_x</p:attrName>
                                        </p:attrNameLst>
                                      </p:cBhvr>
                                      <p:tavLst>
                                        <p:tav tm="0">
                                          <p:val>
                                            <p:strVal val="#ppt_x"/>
                                          </p:val>
                                        </p:tav>
                                        <p:tav tm="100000">
                                          <p:val>
                                            <p:strVal val="#ppt_x"/>
                                          </p:val>
                                        </p:tav>
                                      </p:tavLst>
                                    </p:anim>
                                    <p:anim calcmode="lin" valueType="num">
                                      <p:cBhvr additive="base">
                                        <p:cTn id="89" dur="500" fill="hold"/>
                                        <p:tgtEl>
                                          <p:spTgt spid="24"/>
                                        </p:tgtEl>
                                        <p:attrNameLst>
                                          <p:attrName>ppt_y</p:attrName>
                                        </p:attrNameLst>
                                      </p:cBhvr>
                                      <p:tavLst>
                                        <p:tav tm="0">
                                          <p:val>
                                            <p:strVal val="1+#ppt_h/2"/>
                                          </p:val>
                                        </p:tav>
                                        <p:tav tm="100000">
                                          <p:val>
                                            <p:strVal val="#ppt_y"/>
                                          </p:val>
                                        </p:tav>
                                      </p:tavLst>
                                    </p:anim>
                                  </p:childTnLst>
                                </p:cTn>
                              </p:par>
                              <p:par>
                                <p:cTn id="90" presetID="2" presetClass="entr" presetSubtype="4" fill="hold" grpId="0" nodeType="withEffect">
                                  <p:stCondLst>
                                    <p:cond delay="0"/>
                                  </p:stCondLst>
                                  <p:childTnLst>
                                    <p:set>
                                      <p:cBhvr>
                                        <p:cTn id="91" dur="1" fill="hold">
                                          <p:stCondLst>
                                            <p:cond delay="0"/>
                                          </p:stCondLst>
                                        </p:cTn>
                                        <p:tgtEl>
                                          <p:spTgt spid="28"/>
                                        </p:tgtEl>
                                        <p:attrNameLst>
                                          <p:attrName>style.visibility</p:attrName>
                                        </p:attrNameLst>
                                      </p:cBhvr>
                                      <p:to>
                                        <p:strVal val="visible"/>
                                      </p:to>
                                    </p:set>
                                    <p:anim calcmode="lin" valueType="num">
                                      <p:cBhvr additive="base">
                                        <p:cTn id="92" dur="500" fill="hold"/>
                                        <p:tgtEl>
                                          <p:spTgt spid="28"/>
                                        </p:tgtEl>
                                        <p:attrNameLst>
                                          <p:attrName>ppt_x</p:attrName>
                                        </p:attrNameLst>
                                      </p:cBhvr>
                                      <p:tavLst>
                                        <p:tav tm="0">
                                          <p:val>
                                            <p:strVal val="#ppt_x"/>
                                          </p:val>
                                        </p:tav>
                                        <p:tav tm="100000">
                                          <p:val>
                                            <p:strVal val="#ppt_x"/>
                                          </p:val>
                                        </p:tav>
                                      </p:tavLst>
                                    </p:anim>
                                    <p:anim calcmode="lin" valueType="num">
                                      <p:cBhvr additive="base">
                                        <p:cTn id="93" dur="500" fill="hold"/>
                                        <p:tgtEl>
                                          <p:spTgt spid="28"/>
                                        </p:tgtEl>
                                        <p:attrNameLst>
                                          <p:attrName>ppt_y</p:attrName>
                                        </p:attrNameLst>
                                      </p:cBhvr>
                                      <p:tavLst>
                                        <p:tav tm="0">
                                          <p:val>
                                            <p:strVal val="1+#ppt_h/2"/>
                                          </p:val>
                                        </p:tav>
                                        <p:tav tm="100000">
                                          <p:val>
                                            <p:strVal val="#ppt_y"/>
                                          </p:val>
                                        </p:tav>
                                      </p:tavLst>
                                    </p:anim>
                                  </p:childTnLst>
                                </p:cTn>
                              </p:par>
                              <p:par>
                                <p:cTn id="94" presetID="2" presetClass="entr" presetSubtype="4" fill="hold" grpId="0" nodeType="withEffect">
                                  <p:stCondLst>
                                    <p:cond delay="0"/>
                                  </p:stCondLst>
                                  <p:childTnLst>
                                    <p:set>
                                      <p:cBhvr>
                                        <p:cTn id="95" dur="1" fill="hold">
                                          <p:stCondLst>
                                            <p:cond delay="0"/>
                                          </p:stCondLst>
                                        </p:cTn>
                                        <p:tgtEl>
                                          <p:spTgt spid="29"/>
                                        </p:tgtEl>
                                        <p:attrNameLst>
                                          <p:attrName>style.visibility</p:attrName>
                                        </p:attrNameLst>
                                      </p:cBhvr>
                                      <p:to>
                                        <p:strVal val="visible"/>
                                      </p:to>
                                    </p:set>
                                    <p:anim calcmode="lin" valueType="num">
                                      <p:cBhvr additive="base">
                                        <p:cTn id="96" dur="500" fill="hold"/>
                                        <p:tgtEl>
                                          <p:spTgt spid="29"/>
                                        </p:tgtEl>
                                        <p:attrNameLst>
                                          <p:attrName>ppt_x</p:attrName>
                                        </p:attrNameLst>
                                      </p:cBhvr>
                                      <p:tavLst>
                                        <p:tav tm="0">
                                          <p:val>
                                            <p:strVal val="#ppt_x"/>
                                          </p:val>
                                        </p:tav>
                                        <p:tav tm="100000">
                                          <p:val>
                                            <p:strVal val="#ppt_x"/>
                                          </p:val>
                                        </p:tav>
                                      </p:tavLst>
                                    </p:anim>
                                    <p:anim calcmode="lin" valueType="num">
                                      <p:cBhvr additive="base">
                                        <p:cTn id="97" dur="500" fill="hold"/>
                                        <p:tgtEl>
                                          <p:spTgt spid="29"/>
                                        </p:tgtEl>
                                        <p:attrNameLst>
                                          <p:attrName>ppt_y</p:attrName>
                                        </p:attrNameLst>
                                      </p:cBhvr>
                                      <p:tavLst>
                                        <p:tav tm="0">
                                          <p:val>
                                            <p:strVal val="1+#ppt_h/2"/>
                                          </p:val>
                                        </p:tav>
                                        <p:tav tm="100000">
                                          <p:val>
                                            <p:strVal val="#ppt_y"/>
                                          </p:val>
                                        </p:tav>
                                      </p:tavLst>
                                    </p:anim>
                                  </p:childTnLst>
                                </p:cTn>
                              </p:par>
                              <p:par>
                                <p:cTn id="98" presetID="2" presetClass="entr" presetSubtype="4" fill="hold" nodeType="withEffect">
                                  <p:stCondLst>
                                    <p:cond delay="0"/>
                                  </p:stCondLst>
                                  <p:childTnLst>
                                    <p:set>
                                      <p:cBhvr>
                                        <p:cTn id="99" dur="1" fill="hold">
                                          <p:stCondLst>
                                            <p:cond delay="0"/>
                                          </p:stCondLst>
                                        </p:cTn>
                                        <p:tgtEl>
                                          <p:spTgt spid="30"/>
                                        </p:tgtEl>
                                        <p:attrNameLst>
                                          <p:attrName>style.visibility</p:attrName>
                                        </p:attrNameLst>
                                      </p:cBhvr>
                                      <p:to>
                                        <p:strVal val="visible"/>
                                      </p:to>
                                    </p:set>
                                    <p:anim calcmode="lin" valueType="num">
                                      <p:cBhvr additive="base">
                                        <p:cTn id="100" dur="500" fill="hold"/>
                                        <p:tgtEl>
                                          <p:spTgt spid="30"/>
                                        </p:tgtEl>
                                        <p:attrNameLst>
                                          <p:attrName>ppt_x</p:attrName>
                                        </p:attrNameLst>
                                      </p:cBhvr>
                                      <p:tavLst>
                                        <p:tav tm="0">
                                          <p:val>
                                            <p:strVal val="#ppt_x"/>
                                          </p:val>
                                        </p:tav>
                                        <p:tav tm="100000">
                                          <p:val>
                                            <p:strVal val="#ppt_x"/>
                                          </p:val>
                                        </p:tav>
                                      </p:tavLst>
                                    </p:anim>
                                    <p:anim calcmode="lin" valueType="num">
                                      <p:cBhvr additive="base">
                                        <p:cTn id="101"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s://images.unsplash.com/photo-1518600603477-b104d5985ef4?ixlib=rb-0.3.5&amp;ixid=eyJhcHBfaWQiOjEyMDd9&amp;s=9c0201a521794388f21fead899234045&amp;dpr=1&amp;auto=format&amp;fit=crop&amp;w=1000&amp;q=80&amp;cs=tinys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208"/>
            <a:ext cx="12192000" cy="686820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9">
            <a:extLst>
              <a:ext uri="{FF2B5EF4-FFF2-40B4-BE49-F238E27FC236}">
                <a16:creationId xmlns:a16="http://schemas.microsoft.com/office/drawing/2014/main" xmlns="" id="{4045BCC1-52B8-41F0-BAFC-6652EEECD2A2}"/>
              </a:ext>
            </a:extLst>
          </p:cNvPr>
          <p:cNvSpPr/>
          <p:nvPr/>
        </p:nvSpPr>
        <p:spPr>
          <a:xfrm>
            <a:off x="-27443" y="0"/>
            <a:ext cx="12219443"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914377"/>
            <a:endParaRPr lang="en-GB" dirty="0">
              <a:solidFill>
                <a:prstClr val="white"/>
              </a:solidFill>
              <a:latin typeface="Segoe UI Light" panose="020B0502040204020203" pitchFamily="34" charset="0"/>
              <a:cs typeface="Segoe UI Light" panose="020B0502040204020203" pitchFamily="34" charset="0"/>
            </a:endParaRPr>
          </a:p>
        </p:txBody>
      </p:sp>
      <p:grpSp>
        <p:nvGrpSpPr>
          <p:cNvPr id="9" name="Gruppieren 8"/>
          <p:cNvGrpSpPr/>
          <p:nvPr/>
        </p:nvGrpSpPr>
        <p:grpSpPr>
          <a:xfrm>
            <a:off x="11277600" y="462265"/>
            <a:ext cx="914400" cy="914400"/>
            <a:chOff x="11277600" y="462265"/>
            <a:chExt cx="914400" cy="914400"/>
          </a:xfrm>
        </p:grpSpPr>
        <p:sp>
          <p:nvSpPr>
            <p:cNvPr id="10" name="Rechteck 9"/>
            <p:cNvSpPr/>
            <p:nvPr/>
          </p:nvSpPr>
          <p:spPr>
            <a:xfrm>
              <a:off x="11277600" y="462265"/>
              <a:ext cx="914400"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a:solidFill>
                  <a:prstClr val="white"/>
                </a:solidFill>
                <a:latin typeface="Calibri" panose="020F0502020204030204"/>
              </a:endParaRPr>
            </a:p>
          </p:txBody>
        </p:sp>
        <p:pic>
          <p:nvPicPr>
            <p:cNvPr id="11" name="Picture 2" descr="http://masai.teleticketing.eu/DecoupeSite/logofoote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53781" y="564299"/>
              <a:ext cx="547109" cy="710331"/>
            </a:xfrm>
            <a:prstGeom prst="rect">
              <a:avLst/>
            </a:prstGeom>
            <a:noFill/>
            <a:effectLst/>
            <a:extLst>
              <a:ext uri="{909E8E84-426E-40DD-AFC4-6F175D3DCCD1}">
                <a14:hiddenFill xmlns:a14="http://schemas.microsoft.com/office/drawing/2010/main">
                  <a:solidFill>
                    <a:srgbClr val="FFFFFF"/>
                  </a:solidFill>
                </a14:hiddenFill>
              </a:ext>
            </a:extLst>
          </p:spPr>
        </p:pic>
      </p:grpSp>
      <p:pic>
        <p:nvPicPr>
          <p:cNvPr id="17" name="Image 4"/>
          <p:cNvPicPr>
            <a:picLocks noChangeAspect="1"/>
          </p:cNvPicPr>
          <p:nvPr/>
        </p:nvPicPr>
        <p:blipFill rotWithShape="1">
          <a:blip r:embed="rId4"/>
          <a:srcRect l="15373" r="-281"/>
          <a:stretch/>
        </p:blipFill>
        <p:spPr>
          <a:xfrm>
            <a:off x="7384437" y="1049995"/>
            <a:ext cx="3800128" cy="5153487"/>
          </a:xfrm>
          <a:prstGeom prst="rect">
            <a:avLst/>
          </a:prstGeom>
        </p:spPr>
      </p:pic>
      <p:pic>
        <p:nvPicPr>
          <p:cNvPr id="18" name="Picture 4" descr="https://images.unsplash.com/photo-1475489764547-5d568d72c30f?dpr=1&amp;auto=format&amp;fit=crop&amp;w=1000&amp;q=80&amp;cs=tinysrgb"/>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96139" y="1028734"/>
            <a:ext cx="2496277" cy="5132461"/>
          </a:xfrm>
          <a:prstGeom prst="rect">
            <a:avLst/>
          </a:prstGeom>
          <a:noFill/>
          <a:extLst>
            <a:ext uri="{909E8E84-426E-40DD-AFC4-6F175D3DCCD1}">
              <a14:hiddenFill xmlns:a14="http://schemas.microsoft.com/office/drawing/2010/main">
                <a:solidFill>
                  <a:srgbClr val="FFFFFF"/>
                </a:solidFill>
              </a14:hiddenFill>
            </a:ext>
          </a:extLst>
        </p:spPr>
      </p:pic>
      <p:sp>
        <p:nvSpPr>
          <p:cNvPr id="19" name="Content Placeholder 2"/>
          <p:cNvSpPr txBox="1">
            <a:spLocks/>
          </p:cNvSpPr>
          <p:nvPr/>
        </p:nvSpPr>
        <p:spPr>
          <a:xfrm>
            <a:off x="239350" y="1274631"/>
            <a:ext cx="4552801" cy="5069955"/>
          </a:xfrm>
          <a:prstGeom prst="rect">
            <a:avLst/>
          </a:prstGeom>
        </p:spPr>
        <p:txBody>
          <a:bodyPr vert="horz" lIns="121917" tIns="60958" rIns="121917" bIns="60958" rtlCol="0">
            <a:normAutofit/>
          </a:bodyPr>
          <a:lstStyle>
            <a:lvl1pPr marL="0" indent="0" algn="l" defTabSz="685800" rtl="0" eaLnBrk="1" latinLnBrk="0" hangingPunct="1">
              <a:lnSpc>
                <a:spcPct val="90000"/>
              </a:lnSpc>
              <a:spcBef>
                <a:spcPts val="750"/>
              </a:spcBef>
              <a:buFont typeface="Arial" panose="020B0604020202020204" pitchFamily="34" charset="0"/>
              <a:buNone/>
              <a:defRPr sz="2800" kern="1200">
                <a:solidFill>
                  <a:schemeClr val="tx1">
                    <a:tint val="75000"/>
                  </a:schemeClr>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500" kern="1200">
                <a:solidFill>
                  <a:schemeClr val="tx1">
                    <a:tint val="75000"/>
                  </a:schemeClr>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pPr>
              <a:lnSpc>
                <a:spcPct val="150000"/>
              </a:lnSpc>
            </a:pPr>
            <a:r>
              <a:rPr lang="pt-PT" sz="2700" dirty="0">
                <a:solidFill>
                  <a:schemeClr val="bg1"/>
                </a:solidFill>
                <a:latin typeface="Segoe UI Light" panose="020B0502040204020203" pitchFamily="34" charset="0"/>
                <a:cs typeface="Segoe UI Light" panose="020B0502040204020203" pitchFamily="34" charset="0"/>
              </a:rPr>
              <a:t>Global Service Providers</a:t>
            </a:r>
          </a:p>
          <a:p>
            <a:pPr>
              <a:lnSpc>
                <a:spcPct val="150000"/>
              </a:lnSpc>
            </a:pPr>
            <a:r>
              <a:rPr lang="pt-PT" sz="2700" dirty="0">
                <a:solidFill>
                  <a:schemeClr val="bg1"/>
                </a:solidFill>
                <a:latin typeface="Segoe UI Light" panose="020B0502040204020203" pitchFamily="34" charset="0"/>
                <a:cs typeface="Segoe UI Light" panose="020B0502040204020203" pitchFamily="34" charset="0"/>
              </a:rPr>
              <a:t>Local Service Providers</a:t>
            </a:r>
          </a:p>
          <a:p>
            <a:pPr>
              <a:lnSpc>
                <a:spcPct val="150000"/>
              </a:lnSpc>
            </a:pPr>
            <a:r>
              <a:rPr lang="pt-PT" sz="2700" dirty="0">
                <a:solidFill>
                  <a:schemeClr val="bg1"/>
                </a:solidFill>
                <a:latin typeface="Segoe UI Light" panose="020B0502040204020203" pitchFamily="34" charset="0"/>
                <a:cs typeface="Segoe UI Light" panose="020B0502040204020203" pitchFamily="34" charset="0"/>
              </a:rPr>
              <a:t>Cities and Government</a:t>
            </a:r>
          </a:p>
          <a:p>
            <a:pPr>
              <a:lnSpc>
                <a:spcPct val="150000"/>
              </a:lnSpc>
            </a:pPr>
            <a:r>
              <a:rPr lang="pt-PT" sz="2700" dirty="0">
                <a:solidFill>
                  <a:schemeClr val="bg1"/>
                </a:solidFill>
                <a:latin typeface="Segoe UI Light" panose="020B0502040204020203" pitchFamily="34" charset="0"/>
                <a:cs typeface="Segoe UI Light" panose="020B0502040204020203" pitchFamily="34" charset="0"/>
              </a:rPr>
              <a:t>Local Start-ups</a:t>
            </a:r>
          </a:p>
          <a:p>
            <a:pPr>
              <a:lnSpc>
                <a:spcPct val="150000"/>
              </a:lnSpc>
            </a:pPr>
            <a:r>
              <a:rPr lang="pt-PT" sz="2700" dirty="0">
                <a:solidFill>
                  <a:schemeClr val="bg1"/>
                </a:solidFill>
                <a:latin typeface="Segoe UI Light" panose="020B0502040204020203" pitchFamily="34" charset="0"/>
                <a:cs typeface="Segoe UI Light" panose="020B0502040204020203" pitchFamily="34" charset="0"/>
              </a:rPr>
              <a:t>Global Start-ups</a:t>
            </a:r>
          </a:p>
          <a:p>
            <a:pPr>
              <a:lnSpc>
                <a:spcPct val="150000"/>
              </a:lnSpc>
            </a:pPr>
            <a:r>
              <a:rPr lang="pt-PT" sz="2700" dirty="0">
                <a:solidFill>
                  <a:schemeClr val="bg1"/>
                </a:solidFill>
                <a:latin typeface="Segoe UI Light" panose="020B0502040204020203" pitchFamily="34" charset="0"/>
                <a:cs typeface="Segoe UI Light" panose="020B0502040204020203" pitchFamily="34" charset="0"/>
              </a:rPr>
              <a:t>SOL start-up acceleration</a:t>
            </a:r>
          </a:p>
          <a:p>
            <a:pPr>
              <a:lnSpc>
                <a:spcPct val="150000"/>
              </a:lnSpc>
            </a:pPr>
            <a:endParaRPr lang="pt-PT" sz="2700" dirty="0">
              <a:solidFill>
                <a:schemeClr val="bg1"/>
              </a:solidFill>
              <a:latin typeface="Segoe UI Light" panose="020B0502040204020203" pitchFamily="34" charset="0"/>
              <a:cs typeface="Segoe UI Light" panose="020B0502040204020203" pitchFamily="34" charset="0"/>
            </a:endParaRPr>
          </a:p>
        </p:txBody>
      </p:sp>
      <p:sp>
        <p:nvSpPr>
          <p:cNvPr id="20" name="Title 1"/>
          <p:cNvSpPr>
            <a:spLocks noGrp="1"/>
          </p:cNvSpPr>
          <p:nvPr>
            <p:ph type="title"/>
          </p:nvPr>
        </p:nvSpPr>
        <p:spPr>
          <a:xfrm>
            <a:off x="143338" y="112242"/>
            <a:ext cx="9793089" cy="652463"/>
          </a:xfrm>
        </p:spPr>
        <p:txBody>
          <a:bodyPr>
            <a:normAutofit/>
          </a:bodyPr>
          <a:lstStyle/>
          <a:p>
            <a:r>
              <a:rPr lang="pt-PT" sz="3700" b="0" cap="all" dirty="0">
                <a:solidFill>
                  <a:schemeClr val="bg1"/>
                </a:solidFill>
                <a:latin typeface="Segoe UI Light" panose="020B0502040204020203" pitchFamily="34" charset="0"/>
                <a:cs typeface="Segoe UI Light" panose="020B0502040204020203" pitchFamily="34" charset="0"/>
              </a:rPr>
              <a:t>Stakeholders in Portugal</a:t>
            </a:r>
          </a:p>
        </p:txBody>
      </p:sp>
    </p:spTree>
    <p:extLst>
      <p:ext uri="{BB962C8B-B14F-4D97-AF65-F5344CB8AC3E}">
        <p14:creationId xmlns:p14="http://schemas.microsoft.com/office/powerpoint/2010/main" val="10362394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A long-exposure shot of a railway platform with colorful light trails from passing trai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05" y="1"/>
            <a:ext cx="12209605" cy="6858000"/>
          </a:xfrm>
          <a:prstGeom prst="rect">
            <a:avLst/>
          </a:prstGeom>
          <a:noFill/>
          <a:extLst>
            <a:ext uri="{909E8E84-426E-40DD-AFC4-6F175D3DCCD1}">
              <a14:hiddenFill xmlns:a14="http://schemas.microsoft.com/office/drawing/2010/main">
                <a:solidFill>
                  <a:srgbClr val="FFFFFF"/>
                </a:solidFill>
              </a14:hiddenFill>
            </a:ext>
          </a:extLst>
        </p:spPr>
      </p:pic>
      <p:sp>
        <p:nvSpPr>
          <p:cNvPr id="45" name="Rectangle 9">
            <a:extLst>
              <a:ext uri="{FF2B5EF4-FFF2-40B4-BE49-F238E27FC236}">
                <a16:creationId xmlns:a16="http://schemas.microsoft.com/office/drawing/2014/main" xmlns="" id="{4045BCC1-52B8-41F0-BAFC-6652EEECD2A2}"/>
              </a:ext>
            </a:extLst>
          </p:cNvPr>
          <p:cNvSpPr/>
          <p:nvPr/>
        </p:nvSpPr>
        <p:spPr>
          <a:xfrm>
            <a:off x="0" y="0"/>
            <a:ext cx="12192000"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914377"/>
            <a:endParaRPr lang="en-GB" dirty="0">
              <a:solidFill>
                <a:prstClr val="white"/>
              </a:solidFill>
              <a:latin typeface="Segoe UI Light" panose="020B0502040204020203" pitchFamily="34" charset="0"/>
              <a:cs typeface="Segoe UI Light" panose="020B0502040204020203" pitchFamily="34" charset="0"/>
            </a:endParaRPr>
          </a:p>
        </p:txBody>
      </p:sp>
      <p:pic>
        <p:nvPicPr>
          <p:cNvPr id="7" name="Picture 2" descr="Resultado de imagem para bike sharing cascais"/>
          <p:cNvPicPr>
            <a:picLocks noChangeAspect="1" noChangeArrowheads="1"/>
          </p:cNvPicPr>
          <p:nvPr/>
        </p:nvPicPr>
        <p:blipFill rotWithShape="1">
          <a:blip r:embed="rId3">
            <a:extLst>
              <a:ext uri="{28A0092B-C50C-407E-A947-70E740481C1C}">
                <a14:useLocalDpi xmlns:a14="http://schemas.microsoft.com/office/drawing/2010/main" val="0"/>
              </a:ext>
            </a:extLst>
          </a:blip>
          <a:srcRect t="30359" b="29365"/>
          <a:stretch/>
        </p:blipFill>
        <p:spPr bwMode="auto">
          <a:xfrm>
            <a:off x="2167571" y="3841294"/>
            <a:ext cx="1658780" cy="668085"/>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8" name="Rounded Rectangle 61"/>
          <p:cNvSpPr/>
          <p:nvPr/>
        </p:nvSpPr>
        <p:spPr>
          <a:xfrm>
            <a:off x="5156845" y="4122876"/>
            <a:ext cx="3819476" cy="2061648"/>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t" anchorCtr="0" forceAA="0" compatLnSpc="1">
            <a:prstTxWarp prst="textNoShape">
              <a:avLst/>
            </a:prstTxWarp>
            <a:noAutofit/>
          </a:bodyPr>
          <a:lstStyle/>
          <a:p>
            <a:pPr algn="ctr"/>
            <a:r>
              <a:rPr lang="en-GB" sz="1900" b="1" dirty="0">
                <a:solidFill>
                  <a:schemeClr val="bg1"/>
                </a:solidFill>
                <a:latin typeface="Segoe UI Light" panose="020B0502040204020203" pitchFamily="34" charset="0"/>
                <a:ea typeface="Calibri"/>
                <a:cs typeface="Segoe UI Light" panose="020B0502040204020203" pitchFamily="34" charset="0"/>
              </a:rPr>
              <a:t>Travel Marketplaces’ Connectors</a:t>
            </a:r>
          </a:p>
        </p:txBody>
      </p:sp>
      <p:pic>
        <p:nvPicPr>
          <p:cNvPr id="9" name="Picture 3"/>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8811" t="6059" r="8262" b="5216"/>
          <a:stretch/>
        </p:blipFill>
        <p:spPr bwMode="auto">
          <a:xfrm>
            <a:off x="5507507" y="4852500"/>
            <a:ext cx="567767" cy="607461"/>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7261" y="4905745"/>
            <a:ext cx="500972" cy="500971"/>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5"/>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29445" t="19840" r="28347" b="21635"/>
          <a:stretch/>
        </p:blipFill>
        <p:spPr bwMode="auto">
          <a:xfrm>
            <a:off x="5857953" y="5517133"/>
            <a:ext cx="555655" cy="564689"/>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8" descr="Resultado de imagem para getyourguid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03386" y="4855094"/>
            <a:ext cx="604869" cy="60486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3" descr="Resultado de imagem para tripadviso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8926" r="22505"/>
          <a:stretch/>
        </p:blipFill>
        <p:spPr bwMode="auto">
          <a:xfrm>
            <a:off x="6637749" y="5368757"/>
            <a:ext cx="927435" cy="747409"/>
          </a:xfrm>
          <a:prstGeom prst="rect">
            <a:avLst/>
          </a:prstGeom>
          <a:noFill/>
          <a:extLst>
            <a:ext uri="{909E8E84-426E-40DD-AFC4-6F175D3DCCD1}">
              <a14:hiddenFill xmlns:a14="http://schemas.microsoft.com/office/drawing/2010/main">
                <a:solidFill>
                  <a:srgbClr val="FFFFFF"/>
                </a:solidFill>
              </a14:hiddenFill>
            </a:ext>
          </a:extLst>
        </p:spPr>
      </p:pic>
      <p:sp>
        <p:nvSpPr>
          <p:cNvPr id="14" name="Rounded Rectangle 123"/>
          <p:cNvSpPr/>
          <p:nvPr/>
        </p:nvSpPr>
        <p:spPr>
          <a:xfrm>
            <a:off x="679504" y="1576016"/>
            <a:ext cx="3736987" cy="1297001"/>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t" anchorCtr="0" forceAA="0" compatLnSpc="1">
            <a:prstTxWarp prst="textNoShape">
              <a:avLst/>
            </a:prstTxWarp>
            <a:noAutofit/>
          </a:bodyPr>
          <a:lstStyle/>
          <a:p>
            <a:pPr algn="ctr"/>
            <a:r>
              <a:rPr lang="en-GB" sz="1900" b="1" dirty="0">
                <a:solidFill>
                  <a:schemeClr val="bg1"/>
                </a:solidFill>
                <a:latin typeface="Segoe UI Light" panose="020B0502040204020203" pitchFamily="34" charset="0"/>
                <a:ea typeface="Calibri"/>
                <a:cs typeface="Segoe UI Light" panose="020B0502040204020203" pitchFamily="34" charset="0"/>
              </a:rPr>
              <a:t>Self-Managed Services</a:t>
            </a:r>
          </a:p>
        </p:txBody>
      </p:sp>
      <p:sp>
        <p:nvSpPr>
          <p:cNvPr id="15" name="Titre 1"/>
          <p:cNvSpPr>
            <a:spLocks noGrp="1"/>
          </p:cNvSpPr>
          <p:nvPr>
            <p:ph type="title"/>
          </p:nvPr>
        </p:nvSpPr>
        <p:spPr>
          <a:xfrm>
            <a:off x="266586" y="242258"/>
            <a:ext cx="11131453" cy="652463"/>
          </a:xfrm>
        </p:spPr>
        <p:txBody>
          <a:bodyPr>
            <a:noAutofit/>
          </a:bodyPr>
          <a:lstStyle/>
          <a:p>
            <a:r>
              <a:rPr lang="en-GB" sz="3700" dirty="0">
                <a:solidFill>
                  <a:schemeClr val="bg1"/>
                </a:solidFill>
                <a:latin typeface="Segoe UI Light" panose="020B0502040204020203" pitchFamily="34" charset="0"/>
                <a:cs typeface="Segoe UI Light" panose="020B0502040204020203" pitchFamily="34" charset="0"/>
              </a:rPr>
              <a:t>Challenge 1 | Direct | </a:t>
            </a:r>
            <a:r>
              <a:rPr lang="en-GB" sz="3700" dirty="0" err="1">
                <a:solidFill>
                  <a:schemeClr val="bg1"/>
                </a:solidFill>
                <a:latin typeface="Segoe UI Light" panose="020B0502040204020203" pitchFamily="34" charset="0"/>
                <a:cs typeface="Segoe UI Light" panose="020B0502040204020203" pitchFamily="34" charset="0"/>
              </a:rPr>
              <a:t>Mobi</a:t>
            </a:r>
            <a:r>
              <a:rPr lang="en-GB" sz="3700" dirty="0">
                <a:solidFill>
                  <a:schemeClr val="bg1"/>
                </a:solidFill>
                <a:latin typeface="Segoe UI Light" panose="020B0502040204020203" pitchFamily="34" charset="0"/>
                <a:cs typeface="Segoe UI Light" panose="020B0502040204020203" pitchFamily="34" charset="0"/>
              </a:rPr>
              <a:t> Cascais, </a:t>
            </a:r>
            <a:r>
              <a:rPr lang="en-GB" sz="3700" dirty="0" err="1">
                <a:solidFill>
                  <a:schemeClr val="bg1"/>
                </a:solidFill>
                <a:latin typeface="Segoe UI Light" panose="020B0502040204020203" pitchFamily="34" charset="0"/>
                <a:cs typeface="Segoe UI Light" panose="020B0502040204020203" pitchFamily="34" charset="0"/>
              </a:rPr>
              <a:t>Grayline</a:t>
            </a:r>
            <a:r>
              <a:rPr lang="en-GB" sz="3700" dirty="0">
                <a:solidFill>
                  <a:schemeClr val="bg1"/>
                </a:solidFill>
                <a:latin typeface="Segoe UI Light" panose="020B0502040204020203" pitchFamily="34" charset="0"/>
                <a:cs typeface="Segoe UI Light" panose="020B0502040204020203" pitchFamily="34" charset="0"/>
              </a:rPr>
              <a:t> Tours</a:t>
            </a:r>
            <a:r>
              <a:rPr lang="en-GB" sz="3200" dirty="0">
                <a:solidFill>
                  <a:schemeClr val="bg1"/>
                </a:solidFill>
                <a:latin typeface="Segoe UI Light" panose="020B0502040204020203" pitchFamily="34" charset="0"/>
                <a:cs typeface="Segoe UI Light" panose="020B0502040204020203" pitchFamily="34" charset="0"/>
              </a:rPr>
              <a:t/>
            </a:r>
            <a:br>
              <a:rPr lang="en-GB" sz="3200" dirty="0">
                <a:solidFill>
                  <a:schemeClr val="bg1"/>
                </a:solidFill>
                <a:latin typeface="Segoe UI Light" panose="020B0502040204020203" pitchFamily="34" charset="0"/>
                <a:cs typeface="Segoe UI Light" panose="020B0502040204020203" pitchFamily="34" charset="0"/>
              </a:rPr>
            </a:br>
            <a:r>
              <a:rPr lang="en-GB" sz="1500" b="0" dirty="0">
                <a:solidFill>
                  <a:schemeClr val="bg1"/>
                </a:solidFill>
                <a:latin typeface="Segoe UI Light" panose="020B0502040204020203" pitchFamily="34" charset="0"/>
                <a:cs typeface="Segoe UI Light" panose="020B0502040204020203" pitchFamily="34" charset="0"/>
              </a:rPr>
              <a:t>City Mobility APP + Bike Sharing + Buses + Parking + Tours + Trains + Transfers + Marketplaces…</a:t>
            </a:r>
            <a:endParaRPr lang="en-GB" sz="1300" b="0" i="1" dirty="0">
              <a:solidFill>
                <a:schemeClr val="bg1"/>
              </a:solidFill>
              <a:latin typeface="Segoe UI Light" panose="020B0502040204020203" pitchFamily="34" charset="0"/>
              <a:cs typeface="Segoe UI Light" panose="020B0502040204020203" pitchFamily="34" charset="0"/>
            </a:endParaRPr>
          </a:p>
        </p:txBody>
      </p:sp>
      <p:cxnSp>
        <p:nvCxnSpPr>
          <p:cNvPr id="16" name="Connecteur droit 7"/>
          <p:cNvCxnSpPr>
            <a:cxnSpLocks/>
          </p:cNvCxnSpPr>
          <p:nvPr/>
        </p:nvCxnSpPr>
        <p:spPr>
          <a:xfrm>
            <a:off x="48683" y="3275437"/>
            <a:ext cx="12192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Connecteur droit 10"/>
          <p:cNvCxnSpPr>
            <a:cxnSpLocks/>
          </p:cNvCxnSpPr>
          <p:nvPr/>
        </p:nvCxnSpPr>
        <p:spPr>
          <a:xfrm>
            <a:off x="2539856" y="3275437"/>
            <a:ext cx="8141" cy="565856"/>
          </a:xfrm>
          <a:prstGeom prst="line">
            <a:avLst/>
          </a:prstGeom>
          <a:ln w="28575">
            <a:solidFill>
              <a:srgbClr val="FF0000"/>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8" name="Connecteur droit 10"/>
          <p:cNvCxnSpPr>
            <a:cxnSpLocks/>
          </p:cNvCxnSpPr>
          <p:nvPr/>
        </p:nvCxnSpPr>
        <p:spPr>
          <a:xfrm>
            <a:off x="6637748" y="3275438"/>
            <a:ext cx="1" cy="847439"/>
          </a:xfrm>
          <a:prstGeom prst="line">
            <a:avLst/>
          </a:prstGeom>
          <a:ln w="28575">
            <a:solidFill>
              <a:srgbClr val="FF0000"/>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9" name="Rectangle 89"/>
          <p:cNvSpPr/>
          <p:nvPr/>
        </p:nvSpPr>
        <p:spPr>
          <a:xfrm>
            <a:off x="-17605" y="1007300"/>
            <a:ext cx="1196581" cy="618629"/>
          </a:xfrm>
          <a:prstGeom prst="rect">
            <a:avLst/>
          </a:prstGeom>
          <a:noFill/>
        </p:spPr>
        <p:txBody>
          <a:bodyPr wrap="square" lIns="91438" tIns="45719" rIns="91438" bIns="45719">
            <a:spAutoFit/>
          </a:bodyPr>
          <a:lstStyle/>
          <a:p>
            <a:pPr algn="ctr">
              <a:lnSpc>
                <a:spcPct val="90000"/>
              </a:lnSpc>
              <a:spcBef>
                <a:spcPts val="1000"/>
              </a:spcBef>
            </a:pPr>
            <a:r>
              <a:rPr lang="fr-FR" sz="1900" b="1" dirty="0">
                <a:solidFill>
                  <a:schemeClr val="bg1"/>
                </a:solidFill>
                <a:latin typeface="Segoe UI Light" panose="020B0502040204020203" pitchFamily="34" charset="0"/>
                <a:cs typeface="Segoe UI Light" panose="020B0502040204020203" pitchFamily="34" charset="0"/>
              </a:rPr>
              <a:t>Service </a:t>
            </a:r>
            <a:br>
              <a:rPr lang="fr-FR" sz="1900" b="1" dirty="0">
                <a:solidFill>
                  <a:schemeClr val="bg1"/>
                </a:solidFill>
                <a:latin typeface="Segoe UI Light" panose="020B0502040204020203" pitchFamily="34" charset="0"/>
                <a:cs typeface="Segoe UI Light" panose="020B0502040204020203" pitchFamily="34" charset="0"/>
              </a:rPr>
            </a:br>
            <a:r>
              <a:rPr lang="fr-FR" sz="1900" b="1" dirty="0">
                <a:solidFill>
                  <a:schemeClr val="bg1"/>
                </a:solidFill>
                <a:latin typeface="Segoe UI Light" panose="020B0502040204020203" pitchFamily="34" charset="0"/>
                <a:cs typeface="Segoe UI Light" panose="020B0502040204020203" pitchFamily="34" charset="0"/>
              </a:rPr>
              <a:t>Providers</a:t>
            </a:r>
          </a:p>
        </p:txBody>
      </p:sp>
      <p:sp>
        <p:nvSpPr>
          <p:cNvPr id="20" name="Rectangle 90"/>
          <p:cNvSpPr/>
          <p:nvPr/>
        </p:nvSpPr>
        <p:spPr>
          <a:xfrm>
            <a:off x="210134" y="3795122"/>
            <a:ext cx="1326037" cy="355480"/>
          </a:xfrm>
          <a:prstGeom prst="rect">
            <a:avLst/>
          </a:prstGeom>
          <a:noFill/>
        </p:spPr>
        <p:txBody>
          <a:bodyPr wrap="square" lIns="91438" tIns="45719" rIns="91438" bIns="45719">
            <a:spAutoFit/>
          </a:bodyPr>
          <a:lstStyle/>
          <a:p>
            <a:pPr algn="ctr">
              <a:lnSpc>
                <a:spcPct val="90000"/>
              </a:lnSpc>
              <a:spcBef>
                <a:spcPts val="1000"/>
              </a:spcBef>
            </a:pPr>
            <a:r>
              <a:rPr lang="fr-FR" sz="1900" b="1" dirty="0">
                <a:solidFill>
                  <a:schemeClr val="bg1"/>
                </a:solidFill>
                <a:latin typeface="Segoe UI Light" panose="020B0502040204020203" pitchFamily="34" charset="0"/>
                <a:cs typeface="Segoe UI Light" panose="020B0502040204020203" pitchFamily="34" charset="0"/>
              </a:rPr>
              <a:t>Concierges</a:t>
            </a:r>
          </a:p>
        </p:txBody>
      </p:sp>
      <p:pic>
        <p:nvPicPr>
          <p:cNvPr id="21"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70151" y="4582386"/>
            <a:ext cx="1640360" cy="1430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6" descr="C:\PWJMA-MBAW7\db\Dropbox\Camera Uploads\2017-01-09 17.13.39.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131544" y="4582386"/>
            <a:ext cx="804893" cy="1431639"/>
          </a:xfrm>
          <a:prstGeom prst="rect">
            <a:avLst/>
          </a:prstGeom>
          <a:noFill/>
          <a:ln>
            <a:noFill/>
          </a:ln>
          <a:extLst>
            <a:ext uri="{909E8E84-426E-40DD-AFC4-6F175D3DCCD1}">
              <a14:hiddenFill xmlns:a14="http://schemas.microsoft.com/office/drawing/2010/main">
                <a:solidFill>
                  <a:srgbClr val="FFFFFF"/>
                </a:solidFill>
              </a14:hiddenFill>
            </a:ext>
          </a:extLst>
        </p:spPr>
      </p:pic>
      <p:cxnSp>
        <p:nvCxnSpPr>
          <p:cNvPr id="23" name="Connecteur droit 36"/>
          <p:cNvCxnSpPr>
            <a:cxnSpLocks/>
          </p:cNvCxnSpPr>
          <p:nvPr/>
        </p:nvCxnSpPr>
        <p:spPr>
          <a:xfrm>
            <a:off x="2060784" y="2873016"/>
            <a:ext cx="0" cy="402421"/>
          </a:xfrm>
          <a:prstGeom prst="line">
            <a:avLst/>
          </a:prstGeom>
          <a:ln w="28575">
            <a:solidFill>
              <a:srgbClr val="FF0000"/>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4" name="Connecteur droit 36"/>
          <p:cNvCxnSpPr>
            <a:cxnSpLocks/>
          </p:cNvCxnSpPr>
          <p:nvPr/>
        </p:nvCxnSpPr>
        <p:spPr>
          <a:xfrm>
            <a:off x="2877748" y="2873018"/>
            <a:ext cx="0" cy="385927"/>
          </a:xfrm>
          <a:prstGeom prst="line">
            <a:avLst/>
          </a:prstGeom>
          <a:ln w="28575">
            <a:solidFill>
              <a:srgbClr val="FF0000"/>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5" name="Connecteur droit 36"/>
          <p:cNvCxnSpPr>
            <a:cxnSpLocks/>
          </p:cNvCxnSpPr>
          <p:nvPr/>
        </p:nvCxnSpPr>
        <p:spPr>
          <a:xfrm flipH="1">
            <a:off x="3694713" y="2873017"/>
            <a:ext cx="2880" cy="433657"/>
          </a:xfrm>
          <a:prstGeom prst="line">
            <a:avLst/>
          </a:prstGeom>
          <a:ln w="28575">
            <a:solidFill>
              <a:srgbClr val="FF0000"/>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6" name="Connecteur droit 36"/>
          <p:cNvCxnSpPr>
            <a:cxnSpLocks/>
          </p:cNvCxnSpPr>
          <p:nvPr/>
        </p:nvCxnSpPr>
        <p:spPr>
          <a:xfrm>
            <a:off x="1243820" y="2873017"/>
            <a:ext cx="0" cy="395323"/>
          </a:xfrm>
          <a:prstGeom prst="line">
            <a:avLst/>
          </a:prstGeom>
          <a:ln w="28575">
            <a:solidFill>
              <a:srgbClr val="FF0000"/>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7" name="Picture 2"/>
          <p:cNvPicPr>
            <a:picLocks noChangeAspect="1" noChangeArrowheads="1"/>
          </p:cNvPicPr>
          <p:nvPr/>
        </p:nvPicPr>
        <p:blipFill rotWithShape="1">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l="14507" t="56912" r="47322" b="8870"/>
          <a:stretch/>
        </p:blipFill>
        <p:spPr bwMode="auto">
          <a:xfrm>
            <a:off x="3242048" y="2084852"/>
            <a:ext cx="911091" cy="635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2"/>
          <p:cNvPicPr>
            <a:picLocks noChangeAspect="1" noChangeArrowheads="1"/>
          </p:cNvPicPr>
          <p:nvPr/>
        </p:nvPicPr>
        <p:blipFill rotWithShape="1">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t="8502" b="55467"/>
          <a:stretch/>
        </p:blipFill>
        <p:spPr bwMode="auto">
          <a:xfrm>
            <a:off x="855181" y="2084851"/>
            <a:ext cx="2386868" cy="6688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13"/>
          <p:cNvPicPr>
            <a:picLocks noChangeAspect="1" noChangeArrowheads="1"/>
          </p:cNvPicPr>
          <p:nvPr/>
        </p:nvPicPr>
        <p:blipFill>
          <a:blip r:embed="rId12">
            <a:lum bright="70000" contrast="-70000"/>
            <a:extLst>
              <a:ext uri="{28A0092B-C50C-407E-A947-70E740481C1C}">
                <a14:useLocalDpi xmlns:a14="http://schemas.microsoft.com/office/drawing/2010/main" val="0"/>
              </a:ext>
            </a:extLst>
          </a:blip>
          <a:srcRect/>
          <a:stretch>
            <a:fillRect/>
          </a:stretch>
        </p:blipFill>
        <p:spPr bwMode="auto">
          <a:xfrm>
            <a:off x="5568619" y="2040990"/>
            <a:ext cx="829572" cy="8122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10" descr="Resultado de imagem para scotturb"/>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576054" y="1660195"/>
            <a:ext cx="1379524" cy="456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2"/>
          <p:cNvPicPr>
            <a:picLocks noChangeAspect="1" noChangeArrowheads="1"/>
          </p:cNvPicPr>
          <p:nvPr/>
        </p:nvPicPr>
        <p:blipFill rotWithShape="1">
          <a:blip r:embed="rId11">
            <a:extLst>
              <a:ext uri="{28A0092B-C50C-407E-A947-70E740481C1C}">
                <a14:useLocalDpi xmlns:a14="http://schemas.microsoft.com/office/drawing/2010/main" val="0"/>
              </a:ext>
            </a:extLst>
          </a:blip>
          <a:srcRect l="52642" t="55840" r="17176" b="4947"/>
          <a:stretch/>
        </p:blipFill>
        <p:spPr bwMode="auto">
          <a:xfrm>
            <a:off x="8352928" y="2031542"/>
            <a:ext cx="720403" cy="7279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2"/>
          <p:cNvPicPr>
            <a:picLocks noChangeAspect="1" noChangeArrowheads="1"/>
          </p:cNvPicPr>
          <p:nvPr/>
        </p:nvPicPr>
        <p:blipFill rotWithShape="1">
          <a:blip r:embed="rId11">
            <a:extLst>
              <a:ext uri="{28A0092B-C50C-407E-A947-70E740481C1C}">
                <a14:useLocalDpi xmlns:a14="http://schemas.microsoft.com/office/drawing/2010/main" val="0"/>
              </a:ext>
            </a:extLst>
          </a:blip>
          <a:srcRect l="69189" t="8502" b="55467"/>
          <a:stretch/>
        </p:blipFill>
        <p:spPr bwMode="auto">
          <a:xfrm>
            <a:off x="6906146" y="2084851"/>
            <a:ext cx="735405" cy="6688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 name="Picture 4" descr="Imagem relacionad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519936" y="1117013"/>
            <a:ext cx="905920" cy="90592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Resultado de imagem para cp logo"/>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438352" y="1700808"/>
            <a:ext cx="537968" cy="295629"/>
          </a:xfrm>
          <a:prstGeom prst="rect">
            <a:avLst/>
          </a:prstGeom>
          <a:noFill/>
          <a:extLst>
            <a:ext uri="{909E8E84-426E-40DD-AFC4-6F175D3DCCD1}">
              <a14:hiddenFill xmlns:a14="http://schemas.microsoft.com/office/drawing/2010/main">
                <a:solidFill>
                  <a:srgbClr val="FFFFFF"/>
                </a:solidFill>
              </a14:hiddenFill>
            </a:ext>
          </a:extLst>
        </p:spPr>
      </p:pic>
      <p:cxnSp>
        <p:nvCxnSpPr>
          <p:cNvPr id="35" name="Connecteur droit 85"/>
          <p:cNvCxnSpPr>
            <a:cxnSpLocks/>
          </p:cNvCxnSpPr>
          <p:nvPr/>
        </p:nvCxnSpPr>
        <p:spPr>
          <a:xfrm>
            <a:off x="7273848" y="2740702"/>
            <a:ext cx="0" cy="565972"/>
          </a:xfrm>
          <a:prstGeom prst="line">
            <a:avLst/>
          </a:prstGeom>
          <a:ln w="28575">
            <a:solidFill>
              <a:srgbClr val="FF0000"/>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6" name="Connecteur droit 85"/>
          <p:cNvCxnSpPr>
            <a:cxnSpLocks/>
          </p:cNvCxnSpPr>
          <p:nvPr/>
        </p:nvCxnSpPr>
        <p:spPr>
          <a:xfrm>
            <a:off x="8665901" y="2716129"/>
            <a:ext cx="0" cy="565972"/>
          </a:xfrm>
          <a:prstGeom prst="line">
            <a:avLst/>
          </a:prstGeom>
          <a:ln w="28575">
            <a:solidFill>
              <a:srgbClr val="FF0000"/>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7" name="Connecteur droit 85"/>
          <p:cNvCxnSpPr>
            <a:cxnSpLocks/>
          </p:cNvCxnSpPr>
          <p:nvPr/>
        </p:nvCxnSpPr>
        <p:spPr>
          <a:xfrm>
            <a:off x="5964919" y="2753750"/>
            <a:ext cx="0" cy="565972"/>
          </a:xfrm>
          <a:prstGeom prst="line">
            <a:avLst/>
          </a:prstGeom>
          <a:ln w="28575">
            <a:solidFill>
              <a:srgbClr val="FF0000"/>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8" name="Picture 2" descr="Resultado de imagem para blacklane"/>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462599" y="1613558"/>
            <a:ext cx="374068" cy="3740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39" name="Image 79"/>
          <p:cNvPicPr>
            <a:picLocks noChangeAspect="1"/>
          </p:cNvPicPr>
          <p:nvPr/>
        </p:nvPicPr>
        <p:blipFill>
          <a:blip r:embed="rId17"/>
          <a:stretch>
            <a:fillRect/>
          </a:stretch>
        </p:blipFill>
        <p:spPr>
          <a:xfrm>
            <a:off x="10462599" y="1136975"/>
            <a:ext cx="379144" cy="379144"/>
          </a:xfrm>
          <a:prstGeom prst="rect">
            <a:avLst/>
          </a:prstGeom>
          <a:noFill/>
          <a:ln>
            <a:noFill/>
          </a:ln>
        </p:spPr>
      </p:pic>
      <p:pic>
        <p:nvPicPr>
          <p:cNvPr id="40" name="Picture 17" descr="Imagem relacionada"/>
          <p:cNvPicPr>
            <a:picLocks noChangeAspect="1" noChangeArrowheads="1"/>
          </p:cNvPicPr>
          <p:nvPr/>
        </p:nvPicPr>
        <p:blipFill>
          <a:blip r:embed="rId18"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085298" y="2111837"/>
            <a:ext cx="523204" cy="493759"/>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Imagem relacionad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478177" y="1125621"/>
            <a:ext cx="905920" cy="905920"/>
          </a:xfrm>
          <a:prstGeom prst="rect">
            <a:avLst/>
          </a:prstGeom>
          <a:noFill/>
          <a:extLst>
            <a:ext uri="{909E8E84-426E-40DD-AFC4-6F175D3DCCD1}">
              <a14:hiddenFill xmlns:a14="http://schemas.microsoft.com/office/drawing/2010/main">
                <a:solidFill>
                  <a:srgbClr val="FFFFFF"/>
                </a:solidFill>
              </a14:hiddenFill>
            </a:ext>
          </a:extLst>
        </p:spPr>
      </p:pic>
      <p:cxnSp>
        <p:nvCxnSpPr>
          <p:cNvPr id="42" name="Connecteur droit 85"/>
          <p:cNvCxnSpPr>
            <a:cxnSpLocks/>
          </p:cNvCxnSpPr>
          <p:nvPr/>
        </p:nvCxnSpPr>
        <p:spPr>
          <a:xfrm>
            <a:off x="10224459" y="2660915"/>
            <a:ext cx="0" cy="565972"/>
          </a:xfrm>
          <a:prstGeom prst="line">
            <a:avLst/>
          </a:prstGeom>
          <a:ln w="28575">
            <a:solidFill>
              <a:srgbClr val="FF0000"/>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43" name="Picture 2"/>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t="-70215" b="-77702"/>
          <a:stretch/>
        </p:blipFill>
        <p:spPr bwMode="auto">
          <a:xfrm>
            <a:off x="8293868" y="4833319"/>
            <a:ext cx="504491" cy="508192"/>
          </a:xfrm>
          <a:prstGeom prst="roundRect">
            <a:avLst>
              <a:gd name="adj" fmla="val 8594"/>
            </a:avLst>
          </a:prstGeom>
          <a:solidFill>
            <a:srgbClr val="FFFFFF">
              <a:shade val="85000"/>
            </a:srgbClr>
          </a:solidFill>
          <a:ln w="9525">
            <a:solidFill>
              <a:schemeClr val="bg1">
                <a:lumMod val="75000"/>
              </a:schemeClr>
            </a:solidFill>
            <a:miter lim="800000"/>
            <a:headEnd/>
            <a:tailEnd/>
          </a:ln>
          <a:effectLst>
            <a:reflection blurRad="12700" stA="38000" endPos="28000" dist="5000" dir="5400000" sy="-100000" algn="bl" rotWithShape="0"/>
          </a:effectLst>
          <a:extLst/>
        </p:spPr>
      </p:pic>
      <p:pic>
        <p:nvPicPr>
          <p:cNvPr id="44" name="Picture 3"/>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t="-65775" b="-71484"/>
          <a:stretch/>
        </p:blipFill>
        <p:spPr bwMode="auto">
          <a:xfrm>
            <a:off x="7824193" y="5517133"/>
            <a:ext cx="479865" cy="508191"/>
          </a:xfrm>
          <a:prstGeom prst="roundRect">
            <a:avLst>
              <a:gd name="adj" fmla="val 8594"/>
            </a:avLst>
          </a:prstGeom>
          <a:solidFill>
            <a:srgbClr val="FFFFFF">
              <a:shade val="85000"/>
            </a:srgbClr>
          </a:solidFill>
          <a:ln w="9525">
            <a:solidFill>
              <a:schemeClr val="bg1">
                <a:lumMod val="75000"/>
              </a:schemeClr>
            </a:solidFill>
            <a:miter lim="800000"/>
            <a:headEnd/>
            <a:tailEnd/>
          </a:ln>
          <a:effectLst>
            <a:reflection blurRad="12700" stA="38000" endPos="28000" dist="5000" dir="5400000" sy="-100000" algn="bl" rotWithShape="0"/>
          </a:effectLst>
          <a:extLst/>
        </p:spPr>
      </p:pic>
      <p:grpSp>
        <p:nvGrpSpPr>
          <p:cNvPr id="47" name="Gruppieren 46"/>
          <p:cNvGrpSpPr/>
          <p:nvPr/>
        </p:nvGrpSpPr>
        <p:grpSpPr>
          <a:xfrm>
            <a:off x="11277600" y="462265"/>
            <a:ext cx="914400" cy="914400"/>
            <a:chOff x="11277600" y="462265"/>
            <a:chExt cx="914400" cy="914400"/>
          </a:xfrm>
        </p:grpSpPr>
        <p:sp>
          <p:nvSpPr>
            <p:cNvPr id="48" name="Rechteck 47"/>
            <p:cNvSpPr/>
            <p:nvPr/>
          </p:nvSpPr>
          <p:spPr>
            <a:xfrm>
              <a:off x="11277600" y="462265"/>
              <a:ext cx="914400"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a:solidFill>
                  <a:prstClr val="white"/>
                </a:solidFill>
                <a:latin typeface="Segoe UI Light" panose="020B0502040204020203" pitchFamily="34" charset="0"/>
                <a:cs typeface="Segoe UI Light" panose="020B0502040204020203" pitchFamily="34" charset="0"/>
              </a:endParaRPr>
            </a:p>
          </p:txBody>
        </p:sp>
        <p:pic>
          <p:nvPicPr>
            <p:cNvPr id="49" name="Picture 2" descr="http://masai.teleticketing.eu/DecoupeSite/logofooter.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1453781" y="564299"/>
              <a:ext cx="547109" cy="710331"/>
            </a:xfrm>
            <a:prstGeom prst="rect">
              <a:avLst/>
            </a:prstGeom>
            <a:noFill/>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894483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1000"/>
                                        <p:tgtEl>
                                          <p:spTgt spid="24"/>
                                        </p:tgtEl>
                                      </p:cBhvr>
                                    </p:animEffect>
                                    <p:anim calcmode="lin" valueType="num">
                                      <p:cBhvr>
                                        <p:cTn id="18" dur="1000" fill="hold"/>
                                        <p:tgtEl>
                                          <p:spTgt spid="24"/>
                                        </p:tgtEl>
                                        <p:attrNameLst>
                                          <p:attrName>ppt_x</p:attrName>
                                        </p:attrNameLst>
                                      </p:cBhvr>
                                      <p:tavLst>
                                        <p:tav tm="0">
                                          <p:val>
                                            <p:strVal val="#ppt_x"/>
                                          </p:val>
                                        </p:tav>
                                        <p:tav tm="100000">
                                          <p:val>
                                            <p:strVal val="#ppt_x"/>
                                          </p:val>
                                        </p:tav>
                                      </p:tavLst>
                                    </p:anim>
                                    <p:anim calcmode="lin" valueType="num">
                                      <p:cBhvr>
                                        <p:cTn id="19" dur="1000" fill="hold"/>
                                        <p:tgtEl>
                                          <p:spTgt spid="2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1000"/>
                                        <p:tgtEl>
                                          <p:spTgt spid="26"/>
                                        </p:tgtEl>
                                      </p:cBhvr>
                                    </p:animEffect>
                                    <p:anim calcmode="lin" valueType="num">
                                      <p:cBhvr>
                                        <p:cTn id="28" dur="1000" fill="hold"/>
                                        <p:tgtEl>
                                          <p:spTgt spid="26"/>
                                        </p:tgtEl>
                                        <p:attrNameLst>
                                          <p:attrName>ppt_x</p:attrName>
                                        </p:attrNameLst>
                                      </p:cBhvr>
                                      <p:tavLst>
                                        <p:tav tm="0">
                                          <p:val>
                                            <p:strVal val="#ppt_x"/>
                                          </p:val>
                                        </p:tav>
                                        <p:tav tm="100000">
                                          <p:val>
                                            <p:strVal val="#ppt_x"/>
                                          </p:val>
                                        </p:tav>
                                      </p:tavLst>
                                    </p:anim>
                                    <p:anim calcmode="lin" valueType="num">
                                      <p:cBhvr>
                                        <p:cTn id="29" dur="1000" fill="hold"/>
                                        <p:tgtEl>
                                          <p:spTgt spid="2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1000"/>
                                        <p:tgtEl>
                                          <p:spTgt spid="27"/>
                                        </p:tgtEl>
                                      </p:cBhvr>
                                    </p:animEffect>
                                    <p:anim calcmode="lin" valueType="num">
                                      <p:cBhvr>
                                        <p:cTn id="33" dur="1000" fill="hold"/>
                                        <p:tgtEl>
                                          <p:spTgt spid="27"/>
                                        </p:tgtEl>
                                        <p:attrNameLst>
                                          <p:attrName>ppt_x</p:attrName>
                                        </p:attrNameLst>
                                      </p:cBhvr>
                                      <p:tavLst>
                                        <p:tav tm="0">
                                          <p:val>
                                            <p:strVal val="#ppt_x"/>
                                          </p:val>
                                        </p:tav>
                                        <p:tav tm="100000">
                                          <p:val>
                                            <p:strVal val="#ppt_x"/>
                                          </p:val>
                                        </p:tav>
                                      </p:tavLst>
                                    </p:anim>
                                    <p:anim calcmode="lin" valueType="num">
                                      <p:cBhvr>
                                        <p:cTn id="34" dur="1000" fill="hold"/>
                                        <p:tgtEl>
                                          <p:spTgt spid="2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1000"/>
                                        <p:tgtEl>
                                          <p:spTgt spid="28"/>
                                        </p:tgtEl>
                                      </p:cBhvr>
                                    </p:animEffect>
                                    <p:anim calcmode="lin" valueType="num">
                                      <p:cBhvr>
                                        <p:cTn id="38" dur="1000" fill="hold"/>
                                        <p:tgtEl>
                                          <p:spTgt spid="28"/>
                                        </p:tgtEl>
                                        <p:attrNameLst>
                                          <p:attrName>ppt_x</p:attrName>
                                        </p:attrNameLst>
                                      </p:cBhvr>
                                      <p:tavLst>
                                        <p:tav tm="0">
                                          <p:val>
                                            <p:strVal val="#ppt_x"/>
                                          </p:val>
                                        </p:tav>
                                        <p:tav tm="100000">
                                          <p:val>
                                            <p:strVal val="#ppt_x"/>
                                          </p:val>
                                        </p:tav>
                                      </p:tavLst>
                                    </p:anim>
                                    <p:anim calcmode="lin" valueType="num">
                                      <p:cBhvr>
                                        <p:cTn id="39" dur="1000" fill="hold"/>
                                        <p:tgtEl>
                                          <p:spTgt spid="28"/>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1000"/>
                                        <p:tgtEl>
                                          <p:spTgt spid="16"/>
                                        </p:tgtEl>
                                      </p:cBhvr>
                                    </p:animEffect>
                                    <p:anim calcmode="lin" valueType="num">
                                      <p:cBhvr>
                                        <p:cTn id="43" dur="1000" fill="hold"/>
                                        <p:tgtEl>
                                          <p:spTgt spid="16"/>
                                        </p:tgtEl>
                                        <p:attrNameLst>
                                          <p:attrName>ppt_x</p:attrName>
                                        </p:attrNameLst>
                                      </p:cBhvr>
                                      <p:tavLst>
                                        <p:tav tm="0">
                                          <p:val>
                                            <p:strVal val="#ppt_x"/>
                                          </p:val>
                                        </p:tav>
                                        <p:tav tm="100000">
                                          <p:val>
                                            <p:strVal val="#ppt_x"/>
                                          </p:val>
                                        </p:tav>
                                      </p:tavLst>
                                    </p:anim>
                                    <p:anim calcmode="lin" valueType="num">
                                      <p:cBhvr>
                                        <p:cTn id="44" dur="1000" fill="hold"/>
                                        <p:tgtEl>
                                          <p:spTgt spid="16"/>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1000"/>
                                        <p:tgtEl>
                                          <p:spTgt spid="17"/>
                                        </p:tgtEl>
                                      </p:cBhvr>
                                    </p:animEffect>
                                    <p:anim calcmode="lin" valueType="num">
                                      <p:cBhvr>
                                        <p:cTn id="48" dur="1000" fill="hold"/>
                                        <p:tgtEl>
                                          <p:spTgt spid="17"/>
                                        </p:tgtEl>
                                        <p:attrNameLst>
                                          <p:attrName>ppt_x</p:attrName>
                                        </p:attrNameLst>
                                      </p:cBhvr>
                                      <p:tavLst>
                                        <p:tav tm="0">
                                          <p:val>
                                            <p:strVal val="#ppt_x"/>
                                          </p:val>
                                        </p:tav>
                                        <p:tav tm="100000">
                                          <p:val>
                                            <p:strVal val="#ppt_x"/>
                                          </p:val>
                                        </p:tav>
                                      </p:tavLst>
                                    </p:anim>
                                    <p:anim calcmode="lin" valueType="num">
                                      <p:cBhvr>
                                        <p:cTn id="49" dur="1000" fill="hold"/>
                                        <p:tgtEl>
                                          <p:spTgt spid="17"/>
                                        </p:tgtEl>
                                        <p:attrNameLst>
                                          <p:attrName>ppt_y</p:attrName>
                                        </p:attrNameLst>
                                      </p:cBhvr>
                                      <p:tavLst>
                                        <p:tav tm="0">
                                          <p:val>
                                            <p:strVal val="#ppt_y+.1"/>
                                          </p:val>
                                        </p:tav>
                                        <p:tav tm="100000">
                                          <p:val>
                                            <p:strVal val="#ppt_y"/>
                                          </p:val>
                                        </p:tav>
                                      </p:tavLst>
                                    </p:anim>
                                  </p:childTnLst>
                                </p:cTn>
                              </p:par>
                            </p:childTnLst>
                          </p:cTn>
                        </p:par>
                        <p:par>
                          <p:cTn id="50" fill="hold">
                            <p:stCondLst>
                              <p:cond delay="1000"/>
                            </p:stCondLst>
                            <p:childTnLst>
                              <p:par>
                                <p:cTn id="51" presetID="42" presetClass="entr" presetSubtype="0" fill="hold" nodeType="after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fade">
                                      <p:cBhvr>
                                        <p:cTn id="53" dur="1000"/>
                                        <p:tgtEl>
                                          <p:spTgt spid="29"/>
                                        </p:tgtEl>
                                      </p:cBhvr>
                                    </p:animEffect>
                                    <p:anim calcmode="lin" valueType="num">
                                      <p:cBhvr>
                                        <p:cTn id="54" dur="1000" fill="hold"/>
                                        <p:tgtEl>
                                          <p:spTgt spid="29"/>
                                        </p:tgtEl>
                                        <p:attrNameLst>
                                          <p:attrName>ppt_x</p:attrName>
                                        </p:attrNameLst>
                                      </p:cBhvr>
                                      <p:tavLst>
                                        <p:tav tm="0">
                                          <p:val>
                                            <p:strVal val="#ppt_x"/>
                                          </p:val>
                                        </p:tav>
                                        <p:tav tm="100000">
                                          <p:val>
                                            <p:strVal val="#ppt_x"/>
                                          </p:val>
                                        </p:tav>
                                      </p:tavLst>
                                    </p:anim>
                                    <p:anim calcmode="lin" valueType="num">
                                      <p:cBhvr>
                                        <p:cTn id="55" dur="1000" fill="hold"/>
                                        <p:tgtEl>
                                          <p:spTgt spid="29"/>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33"/>
                                        </p:tgtEl>
                                        <p:attrNameLst>
                                          <p:attrName>style.visibility</p:attrName>
                                        </p:attrNameLst>
                                      </p:cBhvr>
                                      <p:to>
                                        <p:strVal val="visible"/>
                                      </p:to>
                                    </p:set>
                                    <p:animEffect transition="in" filter="fade">
                                      <p:cBhvr>
                                        <p:cTn id="58" dur="1000"/>
                                        <p:tgtEl>
                                          <p:spTgt spid="33"/>
                                        </p:tgtEl>
                                      </p:cBhvr>
                                    </p:animEffect>
                                    <p:anim calcmode="lin" valueType="num">
                                      <p:cBhvr>
                                        <p:cTn id="59" dur="1000" fill="hold"/>
                                        <p:tgtEl>
                                          <p:spTgt spid="33"/>
                                        </p:tgtEl>
                                        <p:attrNameLst>
                                          <p:attrName>ppt_x</p:attrName>
                                        </p:attrNameLst>
                                      </p:cBhvr>
                                      <p:tavLst>
                                        <p:tav tm="0">
                                          <p:val>
                                            <p:strVal val="#ppt_x"/>
                                          </p:val>
                                        </p:tav>
                                        <p:tav tm="100000">
                                          <p:val>
                                            <p:strVal val="#ppt_x"/>
                                          </p:val>
                                        </p:tav>
                                      </p:tavLst>
                                    </p:anim>
                                    <p:anim calcmode="lin" valueType="num">
                                      <p:cBhvr>
                                        <p:cTn id="60" dur="1000" fill="hold"/>
                                        <p:tgtEl>
                                          <p:spTgt spid="33"/>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37"/>
                                        </p:tgtEl>
                                        <p:attrNameLst>
                                          <p:attrName>style.visibility</p:attrName>
                                        </p:attrNameLst>
                                      </p:cBhvr>
                                      <p:to>
                                        <p:strVal val="visible"/>
                                      </p:to>
                                    </p:set>
                                    <p:animEffect transition="in" filter="fade">
                                      <p:cBhvr>
                                        <p:cTn id="63" dur="1000"/>
                                        <p:tgtEl>
                                          <p:spTgt spid="37"/>
                                        </p:tgtEl>
                                      </p:cBhvr>
                                    </p:animEffect>
                                    <p:anim calcmode="lin" valueType="num">
                                      <p:cBhvr>
                                        <p:cTn id="64" dur="1000" fill="hold"/>
                                        <p:tgtEl>
                                          <p:spTgt spid="37"/>
                                        </p:tgtEl>
                                        <p:attrNameLst>
                                          <p:attrName>ppt_x</p:attrName>
                                        </p:attrNameLst>
                                      </p:cBhvr>
                                      <p:tavLst>
                                        <p:tav tm="0">
                                          <p:val>
                                            <p:strVal val="#ppt_x"/>
                                          </p:val>
                                        </p:tav>
                                        <p:tav tm="100000">
                                          <p:val>
                                            <p:strVal val="#ppt_x"/>
                                          </p:val>
                                        </p:tav>
                                      </p:tavLst>
                                    </p:anim>
                                    <p:anim calcmode="lin" valueType="num">
                                      <p:cBhvr>
                                        <p:cTn id="65" dur="1000" fill="hold"/>
                                        <p:tgtEl>
                                          <p:spTgt spid="37"/>
                                        </p:tgtEl>
                                        <p:attrNameLst>
                                          <p:attrName>ppt_y</p:attrName>
                                        </p:attrNameLst>
                                      </p:cBhvr>
                                      <p:tavLst>
                                        <p:tav tm="0">
                                          <p:val>
                                            <p:strVal val="#ppt_y+.1"/>
                                          </p:val>
                                        </p:tav>
                                        <p:tav tm="100000">
                                          <p:val>
                                            <p:strVal val="#ppt_y"/>
                                          </p:val>
                                        </p:tav>
                                      </p:tavLst>
                                    </p:anim>
                                  </p:childTnLst>
                                </p:cTn>
                              </p:par>
                            </p:childTnLst>
                          </p:cTn>
                        </p:par>
                        <p:par>
                          <p:cTn id="66" fill="hold">
                            <p:stCondLst>
                              <p:cond delay="2000"/>
                            </p:stCondLst>
                            <p:childTnLst>
                              <p:par>
                                <p:cTn id="67" presetID="42" presetClass="entr" presetSubtype="0" fill="hold" nodeType="afterEffect">
                                  <p:stCondLst>
                                    <p:cond delay="0"/>
                                  </p:stCondLst>
                                  <p:childTnLst>
                                    <p:set>
                                      <p:cBhvr>
                                        <p:cTn id="68" dur="1" fill="hold">
                                          <p:stCondLst>
                                            <p:cond delay="0"/>
                                          </p:stCondLst>
                                        </p:cTn>
                                        <p:tgtEl>
                                          <p:spTgt spid="32"/>
                                        </p:tgtEl>
                                        <p:attrNameLst>
                                          <p:attrName>style.visibility</p:attrName>
                                        </p:attrNameLst>
                                      </p:cBhvr>
                                      <p:to>
                                        <p:strVal val="visible"/>
                                      </p:to>
                                    </p:set>
                                    <p:animEffect transition="in" filter="fade">
                                      <p:cBhvr>
                                        <p:cTn id="69" dur="1000"/>
                                        <p:tgtEl>
                                          <p:spTgt spid="32"/>
                                        </p:tgtEl>
                                      </p:cBhvr>
                                    </p:animEffect>
                                    <p:anim calcmode="lin" valueType="num">
                                      <p:cBhvr>
                                        <p:cTn id="70" dur="1000" fill="hold"/>
                                        <p:tgtEl>
                                          <p:spTgt spid="32"/>
                                        </p:tgtEl>
                                        <p:attrNameLst>
                                          <p:attrName>ppt_x</p:attrName>
                                        </p:attrNameLst>
                                      </p:cBhvr>
                                      <p:tavLst>
                                        <p:tav tm="0">
                                          <p:val>
                                            <p:strVal val="#ppt_x"/>
                                          </p:val>
                                        </p:tav>
                                        <p:tav tm="100000">
                                          <p:val>
                                            <p:strVal val="#ppt_x"/>
                                          </p:val>
                                        </p:tav>
                                      </p:tavLst>
                                    </p:anim>
                                    <p:anim calcmode="lin" valueType="num">
                                      <p:cBhvr>
                                        <p:cTn id="71" dur="1000" fill="hold"/>
                                        <p:tgtEl>
                                          <p:spTgt spid="32"/>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35"/>
                                        </p:tgtEl>
                                        <p:attrNameLst>
                                          <p:attrName>style.visibility</p:attrName>
                                        </p:attrNameLst>
                                      </p:cBhvr>
                                      <p:to>
                                        <p:strVal val="visible"/>
                                      </p:to>
                                    </p:set>
                                    <p:animEffect transition="in" filter="fade">
                                      <p:cBhvr>
                                        <p:cTn id="74" dur="1000"/>
                                        <p:tgtEl>
                                          <p:spTgt spid="35"/>
                                        </p:tgtEl>
                                      </p:cBhvr>
                                    </p:animEffect>
                                    <p:anim calcmode="lin" valueType="num">
                                      <p:cBhvr>
                                        <p:cTn id="75" dur="1000" fill="hold"/>
                                        <p:tgtEl>
                                          <p:spTgt spid="35"/>
                                        </p:tgtEl>
                                        <p:attrNameLst>
                                          <p:attrName>ppt_x</p:attrName>
                                        </p:attrNameLst>
                                      </p:cBhvr>
                                      <p:tavLst>
                                        <p:tav tm="0">
                                          <p:val>
                                            <p:strVal val="#ppt_x"/>
                                          </p:val>
                                        </p:tav>
                                        <p:tav tm="100000">
                                          <p:val>
                                            <p:strVal val="#ppt_x"/>
                                          </p:val>
                                        </p:tav>
                                      </p:tavLst>
                                    </p:anim>
                                    <p:anim calcmode="lin" valueType="num">
                                      <p:cBhvr>
                                        <p:cTn id="76" dur="1000" fill="hold"/>
                                        <p:tgtEl>
                                          <p:spTgt spid="35"/>
                                        </p:tgtEl>
                                        <p:attrNameLst>
                                          <p:attrName>ppt_y</p:attrName>
                                        </p:attrNameLst>
                                      </p:cBhvr>
                                      <p:tavLst>
                                        <p:tav tm="0">
                                          <p:val>
                                            <p:strVal val="#ppt_y+.1"/>
                                          </p:val>
                                        </p:tav>
                                        <p:tav tm="100000">
                                          <p:val>
                                            <p:strVal val="#ppt_y"/>
                                          </p:val>
                                        </p:tav>
                                      </p:tavLst>
                                    </p:anim>
                                  </p:childTnLst>
                                </p:cTn>
                              </p:par>
                              <p:par>
                                <p:cTn id="77" presetID="42" presetClass="entr" presetSubtype="0" fill="hold" nodeType="withEffect">
                                  <p:stCondLst>
                                    <p:cond delay="0"/>
                                  </p:stCondLst>
                                  <p:childTnLst>
                                    <p:set>
                                      <p:cBhvr>
                                        <p:cTn id="78" dur="1" fill="hold">
                                          <p:stCondLst>
                                            <p:cond delay="0"/>
                                          </p:stCondLst>
                                        </p:cTn>
                                        <p:tgtEl>
                                          <p:spTgt spid="30"/>
                                        </p:tgtEl>
                                        <p:attrNameLst>
                                          <p:attrName>style.visibility</p:attrName>
                                        </p:attrNameLst>
                                      </p:cBhvr>
                                      <p:to>
                                        <p:strVal val="visible"/>
                                      </p:to>
                                    </p:set>
                                    <p:animEffect transition="in" filter="fade">
                                      <p:cBhvr>
                                        <p:cTn id="79" dur="1000"/>
                                        <p:tgtEl>
                                          <p:spTgt spid="30"/>
                                        </p:tgtEl>
                                      </p:cBhvr>
                                    </p:animEffect>
                                    <p:anim calcmode="lin" valueType="num">
                                      <p:cBhvr>
                                        <p:cTn id="80" dur="1000" fill="hold"/>
                                        <p:tgtEl>
                                          <p:spTgt spid="30"/>
                                        </p:tgtEl>
                                        <p:attrNameLst>
                                          <p:attrName>ppt_x</p:attrName>
                                        </p:attrNameLst>
                                      </p:cBhvr>
                                      <p:tavLst>
                                        <p:tav tm="0">
                                          <p:val>
                                            <p:strVal val="#ppt_x"/>
                                          </p:val>
                                        </p:tav>
                                        <p:tav tm="100000">
                                          <p:val>
                                            <p:strVal val="#ppt_x"/>
                                          </p:val>
                                        </p:tav>
                                      </p:tavLst>
                                    </p:anim>
                                    <p:anim calcmode="lin" valueType="num">
                                      <p:cBhvr>
                                        <p:cTn id="81" dur="1000" fill="hold"/>
                                        <p:tgtEl>
                                          <p:spTgt spid="30"/>
                                        </p:tgtEl>
                                        <p:attrNameLst>
                                          <p:attrName>ppt_y</p:attrName>
                                        </p:attrNameLst>
                                      </p:cBhvr>
                                      <p:tavLst>
                                        <p:tav tm="0">
                                          <p:val>
                                            <p:strVal val="#ppt_y+.1"/>
                                          </p:val>
                                        </p:tav>
                                        <p:tav tm="100000">
                                          <p:val>
                                            <p:strVal val="#ppt_y"/>
                                          </p:val>
                                        </p:tav>
                                      </p:tavLst>
                                    </p:anim>
                                  </p:childTnLst>
                                </p:cTn>
                              </p:par>
                            </p:childTnLst>
                          </p:cTn>
                        </p:par>
                        <p:par>
                          <p:cTn id="82" fill="hold">
                            <p:stCondLst>
                              <p:cond delay="3000"/>
                            </p:stCondLst>
                            <p:childTnLst>
                              <p:par>
                                <p:cTn id="83" presetID="42" presetClass="entr" presetSubtype="0" fill="hold" nodeType="afterEffect">
                                  <p:stCondLst>
                                    <p:cond delay="0"/>
                                  </p:stCondLst>
                                  <p:childTnLst>
                                    <p:set>
                                      <p:cBhvr>
                                        <p:cTn id="84" dur="1" fill="hold">
                                          <p:stCondLst>
                                            <p:cond delay="0"/>
                                          </p:stCondLst>
                                        </p:cTn>
                                        <p:tgtEl>
                                          <p:spTgt spid="34"/>
                                        </p:tgtEl>
                                        <p:attrNameLst>
                                          <p:attrName>style.visibility</p:attrName>
                                        </p:attrNameLst>
                                      </p:cBhvr>
                                      <p:to>
                                        <p:strVal val="visible"/>
                                      </p:to>
                                    </p:set>
                                    <p:animEffect transition="in" filter="fade">
                                      <p:cBhvr>
                                        <p:cTn id="85" dur="1000"/>
                                        <p:tgtEl>
                                          <p:spTgt spid="34"/>
                                        </p:tgtEl>
                                      </p:cBhvr>
                                    </p:animEffect>
                                    <p:anim calcmode="lin" valueType="num">
                                      <p:cBhvr>
                                        <p:cTn id="86" dur="1000" fill="hold"/>
                                        <p:tgtEl>
                                          <p:spTgt spid="34"/>
                                        </p:tgtEl>
                                        <p:attrNameLst>
                                          <p:attrName>ppt_x</p:attrName>
                                        </p:attrNameLst>
                                      </p:cBhvr>
                                      <p:tavLst>
                                        <p:tav tm="0">
                                          <p:val>
                                            <p:strVal val="#ppt_x"/>
                                          </p:val>
                                        </p:tav>
                                        <p:tav tm="100000">
                                          <p:val>
                                            <p:strVal val="#ppt_x"/>
                                          </p:val>
                                        </p:tav>
                                      </p:tavLst>
                                    </p:anim>
                                    <p:anim calcmode="lin" valueType="num">
                                      <p:cBhvr>
                                        <p:cTn id="87" dur="1000" fill="hold"/>
                                        <p:tgtEl>
                                          <p:spTgt spid="34"/>
                                        </p:tgtEl>
                                        <p:attrNameLst>
                                          <p:attrName>ppt_y</p:attrName>
                                        </p:attrNameLst>
                                      </p:cBhvr>
                                      <p:tavLst>
                                        <p:tav tm="0">
                                          <p:val>
                                            <p:strVal val="#ppt_y+.1"/>
                                          </p:val>
                                        </p:tav>
                                        <p:tav tm="100000">
                                          <p:val>
                                            <p:strVal val="#ppt_y"/>
                                          </p:val>
                                        </p:tav>
                                      </p:tavLst>
                                    </p:anim>
                                  </p:childTnLst>
                                </p:cTn>
                              </p:par>
                              <p:par>
                                <p:cTn id="88" presetID="42" presetClass="entr" presetSubtype="0" fill="hold" nodeType="withEffect">
                                  <p:stCondLst>
                                    <p:cond delay="0"/>
                                  </p:stCondLst>
                                  <p:childTnLst>
                                    <p:set>
                                      <p:cBhvr>
                                        <p:cTn id="89" dur="1" fill="hold">
                                          <p:stCondLst>
                                            <p:cond delay="0"/>
                                          </p:stCondLst>
                                        </p:cTn>
                                        <p:tgtEl>
                                          <p:spTgt spid="31"/>
                                        </p:tgtEl>
                                        <p:attrNameLst>
                                          <p:attrName>style.visibility</p:attrName>
                                        </p:attrNameLst>
                                      </p:cBhvr>
                                      <p:to>
                                        <p:strVal val="visible"/>
                                      </p:to>
                                    </p:set>
                                    <p:animEffect transition="in" filter="fade">
                                      <p:cBhvr>
                                        <p:cTn id="90" dur="1000"/>
                                        <p:tgtEl>
                                          <p:spTgt spid="31"/>
                                        </p:tgtEl>
                                      </p:cBhvr>
                                    </p:animEffect>
                                    <p:anim calcmode="lin" valueType="num">
                                      <p:cBhvr>
                                        <p:cTn id="91" dur="1000" fill="hold"/>
                                        <p:tgtEl>
                                          <p:spTgt spid="31"/>
                                        </p:tgtEl>
                                        <p:attrNameLst>
                                          <p:attrName>ppt_x</p:attrName>
                                        </p:attrNameLst>
                                      </p:cBhvr>
                                      <p:tavLst>
                                        <p:tav tm="0">
                                          <p:val>
                                            <p:strVal val="#ppt_x"/>
                                          </p:val>
                                        </p:tav>
                                        <p:tav tm="100000">
                                          <p:val>
                                            <p:strVal val="#ppt_x"/>
                                          </p:val>
                                        </p:tav>
                                      </p:tavLst>
                                    </p:anim>
                                    <p:anim calcmode="lin" valueType="num">
                                      <p:cBhvr>
                                        <p:cTn id="92" dur="1000" fill="hold"/>
                                        <p:tgtEl>
                                          <p:spTgt spid="31"/>
                                        </p:tgtEl>
                                        <p:attrNameLst>
                                          <p:attrName>ppt_y</p:attrName>
                                        </p:attrNameLst>
                                      </p:cBhvr>
                                      <p:tavLst>
                                        <p:tav tm="0">
                                          <p:val>
                                            <p:strVal val="#ppt_y+.1"/>
                                          </p:val>
                                        </p:tav>
                                        <p:tav tm="100000">
                                          <p:val>
                                            <p:strVal val="#ppt_y"/>
                                          </p:val>
                                        </p:tav>
                                      </p:tavLst>
                                    </p:anim>
                                  </p:childTnLst>
                                </p:cTn>
                              </p:par>
                              <p:par>
                                <p:cTn id="93" presetID="42" presetClass="entr" presetSubtype="0" fill="hold" nodeType="withEffect">
                                  <p:stCondLst>
                                    <p:cond delay="0"/>
                                  </p:stCondLst>
                                  <p:childTnLst>
                                    <p:set>
                                      <p:cBhvr>
                                        <p:cTn id="94" dur="1" fill="hold">
                                          <p:stCondLst>
                                            <p:cond delay="0"/>
                                          </p:stCondLst>
                                        </p:cTn>
                                        <p:tgtEl>
                                          <p:spTgt spid="36"/>
                                        </p:tgtEl>
                                        <p:attrNameLst>
                                          <p:attrName>style.visibility</p:attrName>
                                        </p:attrNameLst>
                                      </p:cBhvr>
                                      <p:to>
                                        <p:strVal val="visible"/>
                                      </p:to>
                                    </p:set>
                                    <p:animEffect transition="in" filter="fade">
                                      <p:cBhvr>
                                        <p:cTn id="95" dur="1000"/>
                                        <p:tgtEl>
                                          <p:spTgt spid="36"/>
                                        </p:tgtEl>
                                      </p:cBhvr>
                                    </p:animEffect>
                                    <p:anim calcmode="lin" valueType="num">
                                      <p:cBhvr>
                                        <p:cTn id="96" dur="1000" fill="hold"/>
                                        <p:tgtEl>
                                          <p:spTgt spid="36"/>
                                        </p:tgtEl>
                                        <p:attrNameLst>
                                          <p:attrName>ppt_x</p:attrName>
                                        </p:attrNameLst>
                                      </p:cBhvr>
                                      <p:tavLst>
                                        <p:tav tm="0">
                                          <p:val>
                                            <p:strVal val="#ppt_x"/>
                                          </p:val>
                                        </p:tav>
                                        <p:tav tm="100000">
                                          <p:val>
                                            <p:strVal val="#ppt_x"/>
                                          </p:val>
                                        </p:tav>
                                      </p:tavLst>
                                    </p:anim>
                                    <p:anim calcmode="lin" valueType="num">
                                      <p:cBhvr>
                                        <p:cTn id="97" dur="1000" fill="hold"/>
                                        <p:tgtEl>
                                          <p:spTgt spid="36"/>
                                        </p:tgtEl>
                                        <p:attrNameLst>
                                          <p:attrName>ppt_y</p:attrName>
                                        </p:attrNameLst>
                                      </p:cBhvr>
                                      <p:tavLst>
                                        <p:tav tm="0">
                                          <p:val>
                                            <p:strVal val="#ppt_y+.1"/>
                                          </p:val>
                                        </p:tav>
                                        <p:tav tm="100000">
                                          <p:val>
                                            <p:strVal val="#ppt_y"/>
                                          </p:val>
                                        </p:tav>
                                      </p:tavLst>
                                    </p:anim>
                                  </p:childTnLst>
                                </p:cTn>
                              </p:par>
                            </p:childTnLst>
                          </p:cTn>
                        </p:par>
                        <p:par>
                          <p:cTn id="98" fill="hold">
                            <p:stCondLst>
                              <p:cond delay="4000"/>
                            </p:stCondLst>
                            <p:childTnLst>
                              <p:par>
                                <p:cTn id="99" presetID="42" presetClass="entr" presetSubtype="0" fill="hold" nodeType="afterEffect">
                                  <p:stCondLst>
                                    <p:cond delay="0"/>
                                  </p:stCondLst>
                                  <p:childTnLst>
                                    <p:set>
                                      <p:cBhvr>
                                        <p:cTn id="100" dur="1" fill="hold">
                                          <p:stCondLst>
                                            <p:cond delay="0"/>
                                          </p:stCondLst>
                                        </p:cTn>
                                        <p:tgtEl>
                                          <p:spTgt spid="38"/>
                                        </p:tgtEl>
                                        <p:attrNameLst>
                                          <p:attrName>style.visibility</p:attrName>
                                        </p:attrNameLst>
                                      </p:cBhvr>
                                      <p:to>
                                        <p:strVal val="visible"/>
                                      </p:to>
                                    </p:set>
                                    <p:animEffect transition="in" filter="fade">
                                      <p:cBhvr>
                                        <p:cTn id="101" dur="1000"/>
                                        <p:tgtEl>
                                          <p:spTgt spid="38"/>
                                        </p:tgtEl>
                                      </p:cBhvr>
                                    </p:animEffect>
                                    <p:anim calcmode="lin" valueType="num">
                                      <p:cBhvr>
                                        <p:cTn id="102" dur="1000" fill="hold"/>
                                        <p:tgtEl>
                                          <p:spTgt spid="38"/>
                                        </p:tgtEl>
                                        <p:attrNameLst>
                                          <p:attrName>ppt_x</p:attrName>
                                        </p:attrNameLst>
                                      </p:cBhvr>
                                      <p:tavLst>
                                        <p:tav tm="0">
                                          <p:val>
                                            <p:strVal val="#ppt_x"/>
                                          </p:val>
                                        </p:tav>
                                        <p:tav tm="100000">
                                          <p:val>
                                            <p:strVal val="#ppt_x"/>
                                          </p:val>
                                        </p:tav>
                                      </p:tavLst>
                                    </p:anim>
                                    <p:anim calcmode="lin" valueType="num">
                                      <p:cBhvr>
                                        <p:cTn id="103" dur="1000" fill="hold"/>
                                        <p:tgtEl>
                                          <p:spTgt spid="38"/>
                                        </p:tgtEl>
                                        <p:attrNameLst>
                                          <p:attrName>ppt_y</p:attrName>
                                        </p:attrNameLst>
                                      </p:cBhvr>
                                      <p:tavLst>
                                        <p:tav tm="0">
                                          <p:val>
                                            <p:strVal val="#ppt_y+.1"/>
                                          </p:val>
                                        </p:tav>
                                        <p:tav tm="100000">
                                          <p:val>
                                            <p:strVal val="#ppt_y"/>
                                          </p:val>
                                        </p:tav>
                                      </p:tavLst>
                                    </p:anim>
                                  </p:childTnLst>
                                </p:cTn>
                              </p:par>
                              <p:par>
                                <p:cTn id="104" presetID="42" presetClass="entr" presetSubtype="0" fill="hold" nodeType="withEffect">
                                  <p:stCondLst>
                                    <p:cond delay="0"/>
                                  </p:stCondLst>
                                  <p:childTnLst>
                                    <p:set>
                                      <p:cBhvr>
                                        <p:cTn id="105" dur="1" fill="hold">
                                          <p:stCondLst>
                                            <p:cond delay="0"/>
                                          </p:stCondLst>
                                        </p:cTn>
                                        <p:tgtEl>
                                          <p:spTgt spid="39"/>
                                        </p:tgtEl>
                                        <p:attrNameLst>
                                          <p:attrName>style.visibility</p:attrName>
                                        </p:attrNameLst>
                                      </p:cBhvr>
                                      <p:to>
                                        <p:strVal val="visible"/>
                                      </p:to>
                                    </p:set>
                                    <p:animEffect transition="in" filter="fade">
                                      <p:cBhvr>
                                        <p:cTn id="106" dur="1000"/>
                                        <p:tgtEl>
                                          <p:spTgt spid="39"/>
                                        </p:tgtEl>
                                      </p:cBhvr>
                                    </p:animEffect>
                                    <p:anim calcmode="lin" valueType="num">
                                      <p:cBhvr>
                                        <p:cTn id="107" dur="1000" fill="hold"/>
                                        <p:tgtEl>
                                          <p:spTgt spid="39"/>
                                        </p:tgtEl>
                                        <p:attrNameLst>
                                          <p:attrName>ppt_x</p:attrName>
                                        </p:attrNameLst>
                                      </p:cBhvr>
                                      <p:tavLst>
                                        <p:tav tm="0">
                                          <p:val>
                                            <p:strVal val="#ppt_x"/>
                                          </p:val>
                                        </p:tav>
                                        <p:tav tm="100000">
                                          <p:val>
                                            <p:strVal val="#ppt_x"/>
                                          </p:val>
                                        </p:tav>
                                      </p:tavLst>
                                    </p:anim>
                                    <p:anim calcmode="lin" valueType="num">
                                      <p:cBhvr>
                                        <p:cTn id="108" dur="1000" fill="hold"/>
                                        <p:tgtEl>
                                          <p:spTgt spid="39"/>
                                        </p:tgtEl>
                                        <p:attrNameLst>
                                          <p:attrName>ppt_y</p:attrName>
                                        </p:attrNameLst>
                                      </p:cBhvr>
                                      <p:tavLst>
                                        <p:tav tm="0">
                                          <p:val>
                                            <p:strVal val="#ppt_y+.1"/>
                                          </p:val>
                                        </p:tav>
                                        <p:tav tm="100000">
                                          <p:val>
                                            <p:strVal val="#ppt_y"/>
                                          </p:val>
                                        </p:tav>
                                      </p:tavLst>
                                    </p:anim>
                                  </p:childTnLst>
                                </p:cTn>
                              </p:par>
                              <p:par>
                                <p:cTn id="109" presetID="42" presetClass="entr" presetSubtype="0" fill="hold" nodeType="withEffect">
                                  <p:stCondLst>
                                    <p:cond delay="0"/>
                                  </p:stCondLst>
                                  <p:childTnLst>
                                    <p:set>
                                      <p:cBhvr>
                                        <p:cTn id="110" dur="1" fill="hold">
                                          <p:stCondLst>
                                            <p:cond delay="0"/>
                                          </p:stCondLst>
                                        </p:cTn>
                                        <p:tgtEl>
                                          <p:spTgt spid="40"/>
                                        </p:tgtEl>
                                        <p:attrNameLst>
                                          <p:attrName>style.visibility</p:attrName>
                                        </p:attrNameLst>
                                      </p:cBhvr>
                                      <p:to>
                                        <p:strVal val="visible"/>
                                      </p:to>
                                    </p:set>
                                    <p:animEffect transition="in" filter="fade">
                                      <p:cBhvr>
                                        <p:cTn id="111" dur="1000"/>
                                        <p:tgtEl>
                                          <p:spTgt spid="40"/>
                                        </p:tgtEl>
                                      </p:cBhvr>
                                    </p:animEffect>
                                    <p:anim calcmode="lin" valueType="num">
                                      <p:cBhvr>
                                        <p:cTn id="112" dur="1000" fill="hold"/>
                                        <p:tgtEl>
                                          <p:spTgt spid="40"/>
                                        </p:tgtEl>
                                        <p:attrNameLst>
                                          <p:attrName>ppt_x</p:attrName>
                                        </p:attrNameLst>
                                      </p:cBhvr>
                                      <p:tavLst>
                                        <p:tav tm="0">
                                          <p:val>
                                            <p:strVal val="#ppt_x"/>
                                          </p:val>
                                        </p:tav>
                                        <p:tav tm="100000">
                                          <p:val>
                                            <p:strVal val="#ppt_x"/>
                                          </p:val>
                                        </p:tav>
                                      </p:tavLst>
                                    </p:anim>
                                    <p:anim calcmode="lin" valueType="num">
                                      <p:cBhvr>
                                        <p:cTn id="113" dur="1000" fill="hold"/>
                                        <p:tgtEl>
                                          <p:spTgt spid="40"/>
                                        </p:tgtEl>
                                        <p:attrNameLst>
                                          <p:attrName>ppt_y</p:attrName>
                                        </p:attrNameLst>
                                      </p:cBhvr>
                                      <p:tavLst>
                                        <p:tav tm="0">
                                          <p:val>
                                            <p:strVal val="#ppt_y+.1"/>
                                          </p:val>
                                        </p:tav>
                                        <p:tav tm="100000">
                                          <p:val>
                                            <p:strVal val="#ppt_y"/>
                                          </p:val>
                                        </p:tav>
                                      </p:tavLst>
                                    </p:anim>
                                  </p:childTnLst>
                                </p:cTn>
                              </p:par>
                              <p:par>
                                <p:cTn id="114" presetID="42" presetClass="entr" presetSubtype="0" fill="hold" nodeType="withEffect">
                                  <p:stCondLst>
                                    <p:cond delay="0"/>
                                  </p:stCondLst>
                                  <p:childTnLst>
                                    <p:set>
                                      <p:cBhvr>
                                        <p:cTn id="115" dur="1" fill="hold">
                                          <p:stCondLst>
                                            <p:cond delay="0"/>
                                          </p:stCondLst>
                                        </p:cTn>
                                        <p:tgtEl>
                                          <p:spTgt spid="41"/>
                                        </p:tgtEl>
                                        <p:attrNameLst>
                                          <p:attrName>style.visibility</p:attrName>
                                        </p:attrNameLst>
                                      </p:cBhvr>
                                      <p:to>
                                        <p:strVal val="visible"/>
                                      </p:to>
                                    </p:set>
                                    <p:animEffect transition="in" filter="fade">
                                      <p:cBhvr>
                                        <p:cTn id="116" dur="1000"/>
                                        <p:tgtEl>
                                          <p:spTgt spid="41"/>
                                        </p:tgtEl>
                                      </p:cBhvr>
                                    </p:animEffect>
                                    <p:anim calcmode="lin" valueType="num">
                                      <p:cBhvr>
                                        <p:cTn id="117" dur="1000" fill="hold"/>
                                        <p:tgtEl>
                                          <p:spTgt spid="41"/>
                                        </p:tgtEl>
                                        <p:attrNameLst>
                                          <p:attrName>ppt_x</p:attrName>
                                        </p:attrNameLst>
                                      </p:cBhvr>
                                      <p:tavLst>
                                        <p:tav tm="0">
                                          <p:val>
                                            <p:strVal val="#ppt_x"/>
                                          </p:val>
                                        </p:tav>
                                        <p:tav tm="100000">
                                          <p:val>
                                            <p:strVal val="#ppt_x"/>
                                          </p:val>
                                        </p:tav>
                                      </p:tavLst>
                                    </p:anim>
                                    <p:anim calcmode="lin" valueType="num">
                                      <p:cBhvr>
                                        <p:cTn id="118" dur="1000" fill="hold"/>
                                        <p:tgtEl>
                                          <p:spTgt spid="41"/>
                                        </p:tgtEl>
                                        <p:attrNameLst>
                                          <p:attrName>ppt_y</p:attrName>
                                        </p:attrNameLst>
                                      </p:cBhvr>
                                      <p:tavLst>
                                        <p:tav tm="0">
                                          <p:val>
                                            <p:strVal val="#ppt_y+.1"/>
                                          </p:val>
                                        </p:tav>
                                        <p:tav tm="100000">
                                          <p:val>
                                            <p:strVal val="#ppt_y"/>
                                          </p:val>
                                        </p:tav>
                                      </p:tavLst>
                                    </p:anim>
                                  </p:childTnLst>
                                </p:cTn>
                              </p:par>
                              <p:par>
                                <p:cTn id="119" presetID="42" presetClass="entr" presetSubtype="0" fill="hold" nodeType="withEffect">
                                  <p:stCondLst>
                                    <p:cond delay="0"/>
                                  </p:stCondLst>
                                  <p:childTnLst>
                                    <p:set>
                                      <p:cBhvr>
                                        <p:cTn id="120" dur="1" fill="hold">
                                          <p:stCondLst>
                                            <p:cond delay="0"/>
                                          </p:stCondLst>
                                        </p:cTn>
                                        <p:tgtEl>
                                          <p:spTgt spid="42"/>
                                        </p:tgtEl>
                                        <p:attrNameLst>
                                          <p:attrName>style.visibility</p:attrName>
                                        </p:attrNameLst>
                                      </p:cBhvr>
                                      <p:to>
                                        <p:strVal val="visible"/>
                                      </p:to>
                                    </p:set>
                                    <p:animEffect transition="in" filter="fade">
                                      <p:cBhvr>
                                        <p:cTn id="121" dur="1000"/>
                                        <p:tgtEl>
                                          <p:spTgt spid="42"/>
                                        </p:tgtEl>
                                      </p:cBhvr>
                                    </p:animEffect>
                                    <p:anim calcmode="lin" valueType="num">
                                      <p:cBhvr>
                                        <p:cTn id="122" dur="1000" fill="hold"/>
                                        <p:tgtEl>
                                          <p:spTgt spid="42"/>
                                        </p:tgtEl>
                                        <p:attrNameLst>
                                          <p:attrName>ppt_x</p:attrName>
                                        </p:attrNameLst>
                                      </p:cBhvr>
                                      <p:tavLst>
                                        <p:tav tm="0">
                                          <p:val>
                                            <p:strVal val="#ppt_x"/>
                                          </p:val>
                                        </p:tav>
                                        <p:tav tm="100000">
                                          <p:val>
                                            <p:strVal val="#ppt_x"/>
                                          </p:val>
                                        </p:tav>
                                      </p:tavLst>
                                    </p:anim>
                                    <p:anim calcmode="lin" valueType="num">
                                      <p:cBhvr>
                                        <p:cTn id="123" dur="1000" fill="hold"/>
                                        <p:tgtEl>
                                          <p:spTgt spid="42"/>
                                        </p:tgtEl>
                                        <p:attrNameLst>
                                          <p:attrName>ppt_y</p:attrName>
                                        </p:attrNameLst>
                                      </p:cBhvr>
                                      <p:tavLst>
                                        <p:tav tm="0">
                                          <p:val>
                                            <p:strVal val="#ppt_y+.1"/>
                                          </p:val>
                                        </p:tav>
                                        <p:tav tm="100000">
                                          <p:val>
                                            <p:strVal val="#ppt_y"/>
                                          </p:val>
                                        </p:tav>
                                      </p:tavLst>
                                    </p:anim>
                                  </p:childTnLst>
                                </p:cTn>
                              </p:par>
                            </p:childTnLst>
                          </p:cTn>
                        </p:par>
                        <p:par>
                          <p:cTn id="124" fill="hold">
                            <p:stCondLst>
                              <p:cond delay="5000"/>
                            </p:stCondLst>
                            <p:childTnLst>
                              <p:par>
                                <p:cTn id="125" presetID="42" presetClass="entr" presetSubtype="0" fill="hold" grpId="0" nodeType="afterEffect">
                                  <p:stCondLst>
                                    <p:cond delay="0"/>
                                  </p:stCondLst>
                                  <p:childTnLst>
                                    <p:set>
                                      <p:cBhvr>
                                        <p:cTn id="126" dur="1" fill="hold">
                                          <p:stCondLst>
                                            <p:cond delay="0"/>
                                          </p:stCondLst>
                                        </p:cTn>
                                        <p:tgtEl>
                                          <p:spTgt spid="8"/>
                                        </p:tgtEl>
                                        <p:attrNameLst>
                                          <p:attrName>style.visibility</p:attrName>
                                        </p:attrNameLst>
                                      </p:cBhvr>
                                      <p:to>
                                        <p:strVal val="visible"/>
                                      </p:to>
                                    </p:set>
                                    <p:animEffect transition="in" filter="fade">
                                      <p:cBhvr>
                                        <p:cTn id="127" dur="1000"/>
                                        <p:tgtEl>
                                          <p:spTgt spid="8"/>
                                        </p:tgtEl>
                                      </p:cBhvr>
                                    </p:animEffect>
                                    <p:anim calcmode="lin" valueType="num">
                                      <p:cBhvr>
                                        <p:cTn id="128" dur="1000" fill="hold"/>
                                        <p:tgtEl>
                                          <p:spTgt spid="8"/>
                                        </p:tgtEl>
                                        <p:attrNameLst>
                                          <p:attrName>ppt_x</p:attrName>
                                        </p:attrNameLst>
                                      </p:cBhvr>
                                      <p:tavLst>
                                        <p:tav tm="0">
                                          <p:val>
                                            <p:strVal val="#ppt_x"/>
                                          </p:val>
                                        </p:tav>
                                        <p:tav tm="100000">
                                          <p:val>
                                            <p:strVal val="#ppt_x"/>
                                          </p:val>
                                        </p:tav>
                                      </p:tavLst>
                                    </p:anim>
                                    <p:anim calcmode="lin" valueType="num">
                                      <p:cBhvr>
                                        <p:cTn id="129" dur="1000" fill="hold"/>
                                        <p:tgtEl>
                                          <p:spTgt spid="8"/>
                                        </p:tgtEl>
                                        <p:attrNameLst>
                                          <p:attrName>ppt_y</p:attrName>
                                        </p:attrNameLst>
                                      </p:cBhvr>
                                      <p:tavLst>
                                        <p:tav tm="0">
                                          <p:val>
                                            <p:strVal val="#ppt_y+.1"/>
                                          </p:val>
                                        </p:tav>
                                        <p:tav tm="100000">
                                          <p:val>
                                            <p:strVal val="#ppt_y"/>
                                          </p:val>
                                        </p:tav>
                                      </p:tavLst>
                                    </p:anim>
                                  </p:childTnLst>
                                </p:cTn>
                              </p:par>
                              <p:par>
                                <p:cTn id="130" presetID="42" presetClass="entr" presetSubtype="0" fill="hold" nodeType="withEffect">
                                  <p:stCondLst>
                                    <p:cond delay="0"/>
                                  </p:stCondLst>
                                  <p:childTnLst>
                                    <p:set>
                                      <p:cBhvr>
                                        <p:cTn id="131" dur="1" fill="hold">
                                          <p:stCondLst>
                                            <p:cond delay="0"/>
                                          </p:stCondLst>
                                        </p:cTn>
                                        <p:tgtEl>
                                          <p:spTgt spid="9"/>
                                        </p:tgtEl>
                                        <p:attrNameLst>
                                          <p:attrName>style.visibility</p:attrName>
                                        </p:attrNameLst>
                                      </p:cBhvr>
                                      <p:to>
                                        <p:strVal val="visible"/>
                                      </p:to>
                                    </p:set>
                                    <p:animEffect transition="in" filter="fade">
                                      <p:cBhvr>
                                        <p:cTn id="132" dur="1000"/>
                                        <p:tgtEl>
                                          <p:spTgt spid="9"/>
                                        </p:tgtEl>
                                      </p:cBhvr>
                                    </p:animEffect>
                                    <p:anim calcmode="lin" valueType="num">
                                      <p:cBhvr>
                                        <p:cTn id="133" dur="1000" fill="hold"/>
                                        <p:tgtEl>
                                          <p:spTgt spid="9"/>
                                        </p:tgtEl>
                                        <p:attrNameLst>
                                          <p:attrName>ppt_x</p:attrName>
                                        </p:attrNameLst>
                                      </p:cBhvr>
                                      <p:tavLst>
                                        <p:tav tm="0">
                                          <p:val>
                                            <p:strVal val="#ppt_x"/>
                                          </p:val>
                                        </p:tav>
                                        <p:tav tm="100000">
                                          <p:val>
                                            <p:strVal val="#ppt_x"/>
                                          </p:val>
                                        </p:tav>
                                      </p:tavLst>
                                    </p:anim>
                                    <p:anim calcmode="lin" valueType="num">
                                      <p:cBhvr>
                                        <p:cTn id="134" dur="1000" fill="hold"/>
                                        <p:tgtEl>
                                          <p:spTgt spid="9"/>
                                        </p:tgtEl>
                                        <p:attrNameLst>
                                          <p:attrName>ppt_y</p:attrName>
                                        </p:attrNameLst>
                                      </p:cBhvr>
                                      <p:tavLst>
                                        <p:tav tm="0">
                                          <p:val>
                                            <p:strVal val="#ppt_y+.1"/>
                                          </p:val>
                                        </p:tav>
                                        <p:tav tm="100000">
                                          <p:val>
                                            <p:strVal val="#ppt_y"/>
                                          </p:val>
                                        </p:tav>
                                      </p:tavLst>
                                    </p:anim>
                                  </p:childTnLst>
                                </p:cTn>
                              </p:par>
                              <p:par>
                                <p:cTn id="135" presetID="42" presetClass="entr" presetSubtype="0" fill="hold" nodeType="withEffect">
                                  <p:stCondLst>
                                    <p:cond delay="0"/>
                                  </p:stCondLst>
                                  <p:childTnLst>
                                    <p:set>
                                      <p:cBhvr>
                                        <p:cTn id="136" dur="1" fill="hold">
                                          <p:stCondLst>
                                            <p:cond delay="0"/>
                                          </p:stCondLst>
                                        </p:cTn>
                                        <p:tgtEl>
                                          <p:spTgt spid="10"/>
                                        </p:tgtEl>
                                        <p:attrNameLst>
                                          <p:attrName>style.visibility</p:attrName>
                                        </p:attrNameLst>
                                      </p:cBhvr>
                                      <p:to>
                                        <p:strVal val="visible"/>
                                      </p:to>
                                    </p:set>
                                    <p:animEffect transition="in" filter="fade">
                                      <p:cBhvr>
                                        <p:cTn id="137" dur="1000"/>
                                        <p:tgtEl>
                                          <p:spTgt spid="10"/>
                                        </p:tgtEl>
                                      </p:cBhvr>
                                    </p:animEffect>
                                    <p:anim calcmode="lin" valueType="num">
                                      <p:cBhvr>
                                        <p:cTn id="138" dur="1000" fill="hold"/>
                                        <p:tgtEl>
                                          <p:spTgt spid="10"/>
                                        </p:tgtEl>
                                        <p:attrNameLst>
                                          <p:attrName>ppt_x</p:attrName>
                                        </p:attrNameLst>
                                      </p:cBhvr>
                                      <p:tavLst>
                                        <p:tav tm="0">
                                          <p:val>
                                            <p:strVal val="#ppt_x"/>
                                          </p:val>
                                        </p:tav>
                                        <p:tav tm="100000">
                                          <p:val>
                                            <p:strVal val="#ppt_x"/>
                                          </p:val>
                                        </p:tav>
                                      </p:tavLst>
                                    </p:anim>
                                    <p:anim calcmode="lin" valueType="num">
                                      <p:cBhvr>
                                        <p:cTn id="139" dur="1000" fill="hold"/>
                                        <p:tgtEl>
                                          <p:spTgt spid="10"/>
                                        </p:tgtEl>
                                        <p:attrNameLst>
                                          <p:attrName>ppt_y</p:attrName>
                                        </p:attrNameLst>
                                      </p:cBhvr>
                                      <p:tavLst>
                                        <p:tav tm="0">
                                          <p:val>
                                            <p:strVal val="#ppt_y+.1"/>
                                          </p:val>
                                        </p:tav>
                                        <p:tav tm="100000">
                                          <p:val>
                                            <p:strVal val="#ppt_y"/>
                                          </p:val>
                                        </p:tav>
                                      </p:tavLst>
                                    </p:anim>
                                  </p:childTnLst>
                                </p:cTn>
                              </p:par>
                              <p:par>
                                <p:cTn id="140" presetID="42" presetClass="entr" presetSubtype="0" fill="hold" nodeType="withEffect">
                                  <p:stCondLst>
                                    <p:cond delay="0"/>
                                  </p:stCondLst>
                                  <p:childTnLst>
                                    <p:set>
                                      <p:cBhvr>
                                        <p:cTn id="141" dur="1" fill="hold">
                                          <p:stCondLst>
                                            <p:cond delay="0"/>
                                          </p:stCondLst>
                                        </p:cTn>
                                        <p:tgtEl>
                                          <p:spTgt spid="11"/>
                                        </p:tgtEl>
                                        <p:attrNameLst>
                                          <p:attrName>style.visibility</p:attrName>
                                        </p:attrNameLst>
                                      </p:cBhvr>
                                      <p:to>
                                        <p:strVal val="visible"/>
                                      </p:to>
                                    </p:set>
                                    <p:animEffect transition="in" filter="fade">
                                      <p:cBhvr>
                                        <p:cTn id="142" dur="1000"/>
                                        <p:tgtEl>
                                          <p:spTgt spid="11"/>
                                        </p:tgtEl>
                                      </p:cBhvr>
                                    </p:animEffect>
                                    <p:anim calcmode="lin" valueType="num">
                                      <p:cBhvr>
                                        <p:cTn id="143" dur="1000" fill="hold"/>
                                        <p:tgtEl>
                                          <p:spTgt spid="11"/>
                                        </p:tgtEl>
                                        <p:attrNameLst>
                                          <p:attrName>ppt_x</p:attrName>
                                        </p:attrNameLst>
                                      </p:cBhvr>
                                      <p:tavLst>
                                        <p:tav tm="0">
                                          <p:val>
                                            <p:strVal val="#ppt_x"/>
                                          </p:val>
                                        </p:tav>
                                        <p:tav tm="100000">
                                          <p:val>
                                            <p:strVal val="#ppt_x"/>
                                          </p:val>
                                        </p:tav>
                                      </p:tavLst>
                                    </p:anim>
                                    <p:anim calcmode="lin" valueType="num">
                                      <p:cBhvr>
                                        <p:cTn id="144" dur="1000" fill="hold"/>
                                        <p:tgtEl>
                                          <p:spTgt spid="11"/>
                                        </p:tgtEl>
                                        <p:attrNameLst>
                                          <p:attrName>ppt_y</p:attrName>
                                        </p:attrNameLst>
                                      </p:cBhvr>
                                      <p:tavLst>
                                        <p:tav tm="0">
                                          <p:val>
                                            <p:strVal val="#ppt_y+.1"/>
                                          </p:val>
                                        </p:tav>
                                        <p:tav tm="100000">
                                          <p:val>
                                            <p:strVal val="#ppt_y"/>
                                          </p:val>
                                        </p:tav>
                                      </p:tavLst>
                                    </p:anim>
                                  </p:childTnLst>
                                </p:cTn>
                              </p:par>
                              <p:par>
                                <p:cTn id="145" presetID="42" presetClass="entr" presetSubtype="0" fill="hold" nodeType="withEffect">
                                  <p:stCondLst>
                                    <p:cond delay="0"/>
                                  </p:stCondLst>
                                  <p:childTnLst>
                                    <p:set>
                                      <p:cBhvr>
                                        <p:cTn id="146" dur="1" fill="hold">
                                          <p:stCondLst>
                                            <p:cond delay="0"/>
                                          </p:stCondLst>
                                        </p:cTn>
                                        <p:tgtEl>
                                          <p:spTgt spid="12"/>
                                        </p:tgtEl>
                                        <p:attrNameLst>
                                          <p:attrName>style.visibility</p:attrName>
                                        </p:attrNameLst>
                                      </p:cBhvr>
                                      <p:to>
                                        <p:strVal val="visible"/>
                                      </p:to>
                                    </p:set>
                                    <p:animEffect transition="in" filter="fade">
                                      <p:cBhvr>
                                        <p:cTn id="147" dur="1000"/>
                                        <p:tgtEl>
                                          <p:spTgt spid="12"/>
                                        </p:tgtEl>
                                      </p:cBhvr>
                                    </p:animEffect>
                                    <p:anim calcmode="lin" valueType="num">
                                      <p:cBhvr>
                                        <p:cTn id="148" dur="1000" fill="hold"/>
                                        <p:tgtEl>
                                          <p:spTgt spid="12"/>
                                        </p:tgtEl>
                                        <p:attrNameLst>
                                          <p:attrName>ppt_x</p:attrName>
                                        </p:attrNameLst>
                                      </p:cBhvr>
                                      <p:tavLst>
                                        <p:tav tm="0">
                                          <p:val>
                                            <p:strVal val="#ppt_x"/>
                                          </p:val>
                                        </p:tav>
                                        <p:tav tm="100000">
                                          <p:val>
                                            <p:strVal val="#ppt_x"/>
                                          </p:val>
                                        </p:tav>
                                      </p:tavLst>
                                    </p:anim>
                                    <p:anim calcmode="lin" valueType="num">
                                      <p:cBhvr>
                                        <p:cTn id="149" dur="1000" fill="hold"/>
                                        <p:tgtEl>
                                          <p:spTgt spid="12"/>
                                        </p:tgtEl>
                                        <p:attrNameLst>
                                          <p:attrName>ppt_y</p:attrName>
                                        </p:attrNameLst>
                                      </p:cBhvr>
                                      <p:tavLst>
                                        <p:tav tm="0">
                                          <p:val>
                                            <p:strVal val="#ppt_y+.1"/>
                                          </p:val>
                                        </p:tav>
                                        <p:tav tm="100000">
                                          <p:val>
                                            <p:strVal val="#ppt_y"/>
                                          </p:val>
                                        </p:tav>
                                      </p:tavLst>
                                    </p:anim>
                                  </p:childTnLst>
                                </p:cTn>
                              </p:par>
                              <p:par>
                                <p:cTn id="150" presetID="42" presetClass="entr" presetSubtype="0" fill="hold" nodeType="withEffect">
                                  <p:stCondLst>
                                    <p:cond delay="0"/>
                                  </p:stCondLst>
                                  <p:childTnLst>
                                    <p:set>
                                      <p:cBhvr>
                                        <p:cTn id="151" dur="1" fill="hold">
                                          <p:stCondLst>
                                            <p:cond delay="0"/>
                                          </p:stCondLst>
                                        </p:cTn>
                                        <p:tgtEl>
                                          <p:spTgt spid="13"/>
                                        </p:tgtEl>
                                        <p:attrNameLst>
                                          <p:attrName>style.visibility</p:attrName>
                                        </p:attrNameLst>
                                      </p:cBhvr>
                                      <p:to>
                                        <p:strVal val="visible"/>
                                      </p:to>
                                    </p:set>
                                    <p:animEffect transition="in" filter="fade">
                                      <p:cBhvr>
                                        <p:cTn id="152" dur="1000"/>
                                        <p:tgtEl>
                                          <p:spTgt spid="13"/>
                                        </p:tgtEl>
                                      </p:cBhvr>
                                    </p:animEffect>
                                    <p:anim calcmode="lin" valueType="num">
                                      <p:cBhvr>
                                        <p:cTn id="153" dur="1000" fill="hold"/>
                                        <p:tgtEl>
                                          <p:spTgt spid="13"/>
                                        </p:tgtEl>
                                        <p:attrNameLst>
                                          <p:attrName>ppt_x</p:attrName>
                                        </p:attrNameLst>
                                      </p:cBhvr>
                                      <p:tavLst>
                                        <p:tav tm="0">
                                          <p:val>
                                            <p:strVal val="#ppt_x"/>
                                          </p:val>
                                        </p:tav>
                                        <p:tav tm="100000">
                                          <p:val>
                                            <p:strVal val="#ppt_x"/>
                                          </p:val>
                                        </p:tav>
                                      </p:tavLst>
                                    </p:anim>
                                    <p:anim calcmode="lin" valueType="num">
                                      <p:cBhvr>
                                        <p:cTn id="154" dur="1000" fill="hold"/>
                                        <p:tgtEl>
                                          <p:spTgt spid="13"/>
                                        </p:tgtEl>
                                        <p:attrNameLst>
                                          <p:attrName>ppt_y</p:attrName>
                                        </p:attrNameLst>
                                      </p:cBhvr>
                                      <p:tavLst>
                                        <p:tav tm="0">
                                          <p:val>
                                            <p:strVal val="#ppt_y+.1"/>
                                          </p:val>
                                        </p:tav>
                                        <p:tav tm="100000">
                                          <p:val>
                                            <p:strVal val="#ppt_y"/>
                                          </p:val>
                                        </p:tav>
                                      </p:tavLst>
                                    </p:anim>
                                  </p:childTnLst>
                                </p:cTn>
                              </p:par>
                              <p:par>
                                <p:cTn id="155" presetID="42" presetClass="entr" presetSubtype="0" fill="hold" nodeType="withEffect">
                                  <p:stCondLst>
                                    <p:cond delay="0"/>
                                  </p:stCondLst>
                                  <p:childTnLst>
                                    <p:set>
                                      <p:cBhvr>
                                        <p:cTn id="156" dur="1" fill="hold">
                                          <p:stCondLst>
                                            <p:cond delay="0"/>
                                          </p:stCondLst>
                                        </p:cTn>
                                        <p:tgtEl>
                                          <p:spTgt spid="18"/>
                                        </p:tgtEl>
                                        <p:attrNameLst>
                                          <p:attrName>style.visibility</p:attrName>
                                        </p:attrNameLst>
                                      </p:cBhvr>
                                      <p:to>
                                        <p:strVal val="visible"/>
                                      </p:to>
                                    </p:set>
                                    <p:animEffect transition="in" filter="fade">
                                      <p:cBhvr>
                                        <p:cTn id="157" dur="1000"/>
                                        <p:tgtEl>
                                          <p:spTgt spid="18"/>
                                        </p:tgtEl>
                                      </p:cBhvr>
                                    </p:animEffect>
                                    <p:anim calcmode="lin" valueType="num">
                                      <p:cBhvr>
                                        <p:cTn id="158" dur="1000" fill="hold"/>
                                        <p:tgtEl>
                                          <p:spTgt spid="18"/>
                                        </p:tgtEl>
                                        <p:attrNameLst>
                                          <p:attrName>ppt_x</p:attrName>
                                        </p:attrNameLst>
                                      </p:cBhvr>
                                      <p:tavLst>
                                        <p:tav tm="0">
                                          <p:val>
                                            <p:strVal val="#ppt_x"/>
                                          </p:val>
                                        </p:tav>
                                        <p:tav tm="100000">
                                          <p:val>
                                            <p:strVal val="#ppt_x"/>
                                          </p:val>
                                        </p:tav>
                                      </p:tavLst>
                                    </p:anim>
                                    <p:anim calcmode="lin" valueType="num">
                                      <p:cBhvr>
                                        <p:cTn id="159" dur="1000" fill="hold"/>
                                        <p:tgtEl>
                                          <p:spTgt spid="18"/>
                                        </p:tgtEl>
                                        <p:attrNameLst>
                                          <p:attrName>ppt_y</p:attrName>
                                        </p:attrNameLst>
                                      </p:cBhvr>
                                      <p:tavLst>
                                        <p:tav tm="0">
                                          <p:val>
                                            <p:strVal val="#ppt_y+.1"/>
                                          </p:val>
                                        </p:tav>
                                        <p:tav tm="100000">
                                          <p:val>
                                            <p:strVal val="#ppt_y"/>
                                          </p:val>
                                        </p:tav>
                                      </p:tavLst>
                                    </p:anim>
                                  </p:childTnLst>
                                </p:cTn>
                              </p:par>
                              <p:par>
                                <p:cTn id="160" presetID="42" presetClass="entr" presetSubtype="0" fill="hold" nodeType="withEffect">
                                  <p:stCondLst>
                                    <p:cond delay="0"/>
                                  </p:stCondLst>
                                  <p:childTnLst>
                                    <p:set>
                                      <p:cBhvr>
                                        <p:cTn id="161" dur="1" fill="hold">
                                          <p:stCondLst>
                                            <p:cond delay="0"/>
                                          </p:stCondLst>
                                        </p:cTn>
                                        <p:tgtEl>
                                          <p:spTgt spid="44"/>
                                        </p:tgtEl>
                                        <p:attrNameLst>
                                          <p:attrName>style.visibility</p:attrName>
                                        </p:attrNameLst>
                                      </p:cBhvr>
                                      <p:to>
                                        <p:strVal val="visible"/>
                                      </p:to>
                                    </p:set>
                                    <p:animEffect transition="in" filter="fade">
                                      <p:cBhvr>
                                        <p:cTn id="162" dur="1000"/>
                                        <p:tgtEl>
                                          <p:spTgt spid="44"/>
                                        </p:tgtEl>
                                      </p:cBhvr>
                                    </p:animEffect>
                                    <p:anim calcmode="lin" valueType="num">
                                      <p:cBhvr>
                                        <p:cTn id="163" dur="1000" fill="hold"/>
                                        <p:tgtEl>
                                          <p:spTgt spid="44"/>
                                        </p:tgtEl>
                                        <p:attrNameLst>
                                          <p:attrName>ppt_x</p:attrName>
                                        </p:attrNameLst>
                                      </p:cBhvr>
                                      <p:tavLst>
                                        <p:tav tm="0">
                                          <p:val>
                                            <p:strVal val="#ppt_x"/>
                                          </p:val>
                                        </p:tav>
                                        <p:tav tm="100000">
                                          <p:val>
                                            <p:strVal val="#ppt_x"/>
                                          </p:val>
                                        </p:tav>
                                      </p:tavLst>
                                    </p:anim>
                                    <p:anim calcmode="lin" valueType="num">
                                      <p:cBhvr>
                                        <p:cTn id="164" dur="1000" fill="hold"/>
                                        <p:tgtEl>
                                          <p:spTgt spid="44"/>
                                        </p:tgtEl>
                                        <p:attrNameLst>
                                          <p:attrName>ppt_y</p:attrName>
                                        </p:attrNameLst>
                                      </p:cBhvr>
                                      <p:tavLst>
                                        <p:tav tm="0">
                                          <p:val>
                                            <p:strVal val="#ppt_y+.1"/>
                                          </p:val>
                                        </p:tav>
                                        <p:tav tm="100000">
                                          <p:val>
                                            <p:strVal val="#ppt_y"/>
                                          </p:val>
                                        </p:tav>
                                      </p:tavLst>
                                    </p:anim>
                                  </p:childTnLst>
                                </p:cTn>
                              </p:par>
                              <p:par>
                                <p:cTn id="165" presetID="42" presetClass="entr" presetSubtype="0" fill="hold" nodeType="withEffect">
                                  <p:stCondLst>
                                    <p:cond delay="0"/>
                                  </p:stCondLst>
                                  <p:childTnLst>
                                    <p:set>
                                      <p:cBhvr>
                                        <p:cTn id="166" dur="1" fill="hold">
                                          <p:stCondLst>
                                            <p:cond delay="0"/>
                                          </p:stCondLst>
                                        </p:cTn>
                                        <p:tgtEl>
                                          <p:spTgt spid="43"/>
                                        </p:tgtEl>
                                        <p:attrNameLst>
                                          <p:attrName>style.visibility</p:attrName>
                                        </p:attrNameLst>
                                      </p:cBhvr>
                                      <p:to>
                                        <p:strVal val="visible"/>
                                      </p:to>
                                    </p:set>
                                    <p:animEffect transition="in" filter="fade">
                                      <p:cBhvr>
                                        <p:cTn id="167" dur="1000"/>
                                        <p:tgtEl>
                                          <p:spTgt spid="43"/>
                                        </p:tgtEl>
                                      </p:cBhvr>
                                    </p:animEffect>
                                    <p:anim calcmode="lin" valueType="num">
                                      <p:cBhvr>
                                        <p:cTn id="168" dur="1000" fill="hold"/>
                                        <p:tgtEl>
                                          <p:spTgt spid="43"/>
                                        </p:tgtEl>
                                        <p:attrNameLst>
                                          <p:attrName>ppt_x</p:attrName>
                                        </p:attrNameLst>
                                      </p:cBhvr>
                                      <p:tavLst>
                                        <p:tav tm="0">
                                          <p:val>
                                            <p:strVal val="#ppt_x"/>
                                          </p:val>
                                        </p:tav>
                                        <p:tav tm="100000">
                                          <p:val>
                                            <p:strVal val="#ppt_x"/>
                                          </p:val>
                                        </p:tav>
                                      </p:tavLst>
                                    </p:anim>
                                    <p:anim calcmode="lin" valueType="num">
                                      <p:cBhvr>
                                        <p:cTn id="169"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A long-exposure shot of a railway platform with colorful light trails from passing trai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05" y="1"/>
            <a:ext cx="12209605"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9">
            <a:extLst>
              <a:ext uri="{FF2B5EF4-FFF2-40B4-BE49-F238E27FC236}">
                <a16:creationId xmlns:a16="http://schemas.microsoft.com/office/drawing/2014/main" xmlns="" id="{4045BCC1-52B8-41F0-BAFC-6652EEECD2A2}"/>
              </a:ext>
            </a:extLst>
          </p:cNvPr>
          <p:cNvSpPr/>
          <p:nvPr/>
        </p:nvSpPr>
        <p:spPr>
          <a:xfrm>
            <a:off x="-17605" y="0"/>
            <a:ext cx="12209604"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914377"/>
            <a:endParaRPr lang="en-GB" dirty="0">
              <a:solidFill>
                <a:prstClr val="white"/>
              </a:solidFill>
              <a:latin typeface="Segoe UI Light" panose="020B0502040204020203" pitchFamily="34" charset="0"/>
              <a:cs typeface="Segoe UI Light" panose="020B0502040204020203" pitchFamily="34" charset="0"/>
            </a:endParaRPr>
          </a:p>
        </p:txBody>
      </p:sp>
      <p:grpSp>
        <p:nvGrpSpPr>
          <p:cNvPr id="47" name="Gruppieren 46"/>
          <p:cNvGrpSpPr/>
          <p:nvPr/>
        </p:nvGrpSpPr>
        <p:grpSpPr>
          <a:xfrm>
            <a:off x="11277600" y="462265"/>
            <a:ext cx="914400" cy="914400"/>
            <a:chOff x="11277600" y="462265"/>
            <a:chExt cx="914400" cy="914400"/>
          </a:xfrm>
        </p:grpSpPr>
        <p:sp>
          <p:nvSpPr>
            <p:cNvPr id="48" name="Rechteck 47"/>
            <p:cNvSpPr/>
            <p:nvPr/>
          </p:nvSpPr>
          <p:spPr>
            <a:xfrm>
              <a:off x="11277600" y="462265"/>
              <a:ext cx="914400"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a:solidFill>
                  <a:prstClr val="white"/>
                </a:solidFill>
                <a:latin typeface="Segoe UI Light" panose="020B0502040204020203" pitchFamily="34" charset="0"/>
                <a:cs typeface="Segoe UI Light" panose="020B0502040204020203" pitchFamily="34" charset="0"/>
              </a:endParaRPr>
            </a:p>
          </p:txBody>
        </p:sp>
        <p:pic>
          <p:nvPicPr>
            <p:cNvPr id="49" name="Picture 2" descr="http://masai.teleticketing.eu/DecoupeSite/logofoote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53781" y="564299"/>
              <a:ext cx="547109" cy="710331"/>
            </a:xfrm>
            <a:prstGeom prst="rect">
              <a:avLst/>
            </a:prstGeom>
            <a:noFill/>
            <a:effectLst/>
            <a:extLst>
              <a:ext uri="{909E8E84-426E-40DD-AFC4-6F175D3DCCD1}">
                <a14:hiddenFill xmlns:a14="http://schemas.microsoft.com/office/drawing/2010/main">
                  <a:solidFill>
                    <a:srgbClr val="FFFFFF"/>
                  </a:solidFill>
                </a14:hiddenFill>
              </a:ext>
            </a:extLst>
          </p:spPr>
        </p:pic>
      </p:grpSp>
      <p:pic>
        <p:nvPicPr>
          <p:cNvPr id="51" name="Picture 6" descr="Resultado de imagem para castle icon"/>
          <p:cNvPicPr>
            <a:picLocks noChangeAspect="1" noChangeArrowheads="1"/>
          </p:cNvPicPr>
          <p:nvPr/>
        </p:nvPicPr>
        <p:blipFill rotWithShape="1">
          <a:blip r:embed="rId4">
            <a:extLst>
              <a:ext uri="{28A0092B-C50C-407E-A947-70E740481C1C}">
                <a14:useLocalDpi xmlns:a14="http://schemas.microsoft.com/office/drawing/2010/main" val="0"/>
              </a:ext>
            </a:extLst>
          </a:blip>
          <a:srcRect l="68944" t="73544" b="3858"/>
          <a:stretch/>
        </p:blipFill>
        <p:spPr bwMode="auto">
          <a:xfrm>
            <a:off x="8012667" y="2490673"/>
            <a:ext cx="963653" cy="972209"/>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65678" y="2444994"/>
            <a:ext cx="1110508" cy="10873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3" name="Title 1"/>
          <p:cNvSpPr>
            <a:spLocks noGrp="1"/>
          </p:cNvSpPr>
          <p:nvPr>
            <p:ph type="title"/>
          </p:nvPr>
        </p:nvSpPr>
        <p:spPr>
          <a:xfrm>
            <a:off x="143338" y="116634"/>
            <a:ext cx="12048663" cy="652463"/>
          </a:xfrm>
        </p:spPr>
        <p:txBody>
          <a:bodyPr>
            <a:normAutofit/>
          </a:bodyPr>
          <a:lstStyle/>
          <a:p>
            <a:r>
              <a:rPr lang="en-GB" sz="3700" dirty="0">
                <a:solidFill>
                  <a:schemeClr val="bg1"/>
                </a:solidFill>
                <a:latin typeface="Segoe UI Light" panose="020B0502040204020203" pitchFamily="34" charset="0"/>
                <a:cs typeface="Segoe UI Light" panose="020B0502040204020203" pitchFamily="34" charset="0"/>
              </a:rPr>
              <a:t>Challenge 2 | @SOL | assistant for Cruises Tourists</a:t>
            </a:r>
          </a:p>
        </p:txBody>
      </p:sp>
      <p:pic>
        <p:nvPicPr>
          <p:cNvPr id="5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3800" y="1103736"/>
            <a:ext cx="5384169" cy="23461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grpSp>
        <p:nvGrpSpPr>
          <p:cNvPr id="56" name="Groupe 51"/>
          <p:cNvGrpSpPr/>
          <p:nvPr/>
        </p:nvGrpSpPr>
        <p:grpSpPr>
          <a:xfrm rot="16200000" flipH="1">
            <a:off x="9306221" y="1099807"/>
            <a:ext cx="60959" cy="5999988"/>
            <a:chOff x="6802990" y="956751"/>
            <a:chExt cx="108000" cy="5825165"/>
          </a:xfrm>
          <a:solidFill>
            <a:srgbClr val="FF0000"/>
          </a:solidFill>
        </p:grpSpPr>
        <p:sp>
          <p:nvSpPr>
            <p:cNvPr id="57" name="Rectangle 29"/>
            <p:cNvSpPr/>
            <p:nvPr/>
          </p:nvSpPr>
          <p:spPr>
            <a:xfrm>
              <a:off x="6802990" y="956751"/>
              <a:ext cx="108000" cy="5508000"/>
            </a:xfrm>
            <a:prstGeom prst="rect">
              <a:avLst/>
            </a:prstGeom>
            <a:grp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Light" panose="020B0502040204020203" pitchFamily="34" charset="0"/>
                <a:cs typeface="Segoe UI Light" panose="020B0502040204020203" pitchFamily="34" charset="0"/>
              </a:endParaRPr>
            </a:p>
          </p:txBody>
        </p:sp>
        <p:sp>
          <p:nvSpPr>
            <p:cNvPr id="58" name="Rectangle 30"/>
            <p:cNvSpPr/>
            <p:nvPr/>
          </p:nvSpPr>
          <p:spPr>
            <a:xfrm>
              <a:off x="6802990" y="6565916"/>
              <a:ext cx="108000" cy="216000"/>
            </a:xfrm>
            <a:prstGeom prst="rect">
              <a:avLst/>
            </a:prstGeom>
            <a:grp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Light" panose="020B0502040204020203" pitchFamily="34" charset="0"/>
                <a:cs typeface="Segoe UI Light" panose="020B0502040204020203" pitchFamily="34" charset="0"/>
              </a:endParaRPr>
            </a:p>
          </p:txBody>
        </p:sp>
      </p:grpSp>
      <p:cxnSp>
        <p:nvCxnSpPr>
          <p:cNvPr id="59" name="Connecteur en angle 29"/>
          <p:cNvCxnSpPr/>
          <p:nvPr/>
        </p:nvCxnSpPr>
        <p:spPr>
          <a:xfrm>
            <a:off x="8890293" y="4130281"/>
            <a:ext cx="0" cy="603217"/>
          </a:xfrm>
          <a:prstGeom prst="straightConnector1">
            <a:avLst/>
          </a:prstGeom>
          <a:ln w="28575">
            <a:solidFill>
              <a:srgbClr val="FF0000"/>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0" name="Connecteur en angle 29"/>
          <p:cNvCxnSpPr/>
          <p:nvPr/>
        </p:nvCxnSpPr>
        <p:spPr>
          <a:xfrm>
            <a:off x="6520931" y="3496584"/>
            <a:ext cx="0" cy="603217"/>
          </a:xfrm>
          <a:prstGeom prst="straightConnector1">
            <a:avLst/>
          </a:prstGeom>
          <a:ln w="28575">
            <a:solidFill>
              <a:srgbClr val="FF0000"/>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1" name="Connecteur en angle 29"/>
          <p:cNvCxnSpPr/>
          <p:nvPr/>
        </p:nvCxnSpPr>
        <p:spPr>
          <a:xfrm>
            <a:off x="7493561" y="3496584"/>
            <a:ext cx="0" cy="603217"/>
          </a:xfrm>
          <a:prstGeom prst="straightConnector1">
            <a:avLst/>
          </a:prstGeom>
          <a:ln w="28575">
            <a:solidFill>
              <a:srgbClr val="FF0000"/>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2" name="Connecteur en angle 29"/>
          <p:cNvCxnSpPr/>
          <p:nvPr/>
        </p:nvCxnSpPr>
        <p:spPr>
          <a:xfrm>
            <a:off x="10800523" y="3497858"/>
            <a:ext cx="0" cy="603217"/>
          </a:xfrm>
          <a:prstGeom prst="straightConnector1">
            <a:avLst/>
          </a:prstGeom>
          <a:ln w="28575">
            <a:solidFill>
              <a:srgbClr val="FF0000"/>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63" name="Picture 4" descr="Imagem relacionad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03103" y="5023344"/>
            <a:ext cx="985224" cy="985224"/>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12" descr="holiday, map, tour, tourist, travel, traveler, vacation ico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124054" y="5098659"/>
            <a:ext cx="1532479" cy="909909"/>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2" descr="Portal Dados Aberto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513899" y="1124744"/>
            <a:ext cx="1346200" cy="711200"/>
          </a:xfrm>
          <a:prstGeom prst="rect">
            <a:avLst/>
          </a:prstGeom>
          <a:noFill/>
          <a:extLst>
            <a:ext uri="{909E8E84-426E-40DD-AFC4-6F175D3DCCD1}">
              <a14:hiddenFill xmlns:a14="http://schemas.microsoft.com/office/drawing/2010/main">
                <a:solidFill>
                  <a:srgbClr val="FFFFFF"/>
                </a:solidFill>
              </a14:hiddenFill>
            </a:ext>
          </a:extLst>
        </p:spPr>
      </p:pic>
      <p:pic>
        <p:nvPicPr>
          <p:cNvPr id="66" name="Imag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15606" y="1016232"/>
            <a:ext cx="755913" cy="972609"/>
          </a:xfrm>
          <a:prstGeom prst="rect">
            <a:avLst/>
          </a:prstGeom>
        </p:spPr>
      </p:pic>
      <p:cxnSp>
        <p:nvCxnSpPr>
          <p:cNvPr id="67" name="Connecteur en angle 29"/>
          <p:cNvCxnSpPr>
            <a:stCxn id="65" idx="1"/>
          </p:cNvCxnSpPr>
          <p:nvPr/>
        </p:nvCxnSpPr>
        <p:spPr>
          <a:xfrm flipH="1">
            <a:off x="7943094" y="1480344"/>
            <a:ext cx="1570805" cy="0"/>
          </a:xfrm>
          <a:prstGeom prst="straightConnector1">
            <a:avLst/>
          </a:prstGeom>
          <a:ln w="28575">
            <a:solidFill>
              <a:srgbClr val="FF0000"/>
            </a:solidFill>
            <a:prstDash val="sysDot"/>
            <a:headEnd type="triangl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68" name="Picture 2" descr="Início"/>
          <p:cNvPicPr>
            <a:picLocks noChangeAspect="1" noChangeArrowheads="1"/>
          </p:cNvPicPr>
          <p:nvPr/>
        </p:nvPicPr>
        <p:blipFill rotWithShape="1">
          <a:blip r:embed="rId11">
            <a:extLst>
              <a:ext uri="{28A0092B-C50C-407E-A947-70E740481C1C}">
                <a14:useLocalDpi xmlns:a14="http://schemas.microsoft.com/office/drawing/2010/main" val="0"/>
              </a:ext>
            </a:extLst>
          </a:blip>
          <a:srcRect b="50000"/>
          <a:stretch/>
        </p:blipFill>
        <p:spPr bwMode="auto">
          <a:xfrm>
            <a:off x="11000532" y="1587331"/>
            <a:ext cx="942149" cy="764012"/>
          </a:xfrm>
          <a:prstGeom prst="rect">
            <a:avLst/>
          </a:prstGeom>
          <a:noFill/>
          <a:ln>
            <a:noFill/>
          </a:ln>
          <a:extLst>
            <a:ext uri="{909E8E84-426E-40DD-AFC4-6F175D3DCCD1}">
              <a14:hiddenFill xmlns:a14="http://schemas.microsoft.com/office/drawing/2010/main">
                <a:solidFill>
                  <a:srgbClr val="FFFFFF"/>
                </a:solidFill>
              </a14:hiddenFill>
            </a:ext>
          </a:extLst>
        </p:spPr>
      </p:pic>
      <p:cxnSp>
        <p:nvCxnSpPr>
          <p:cNvPr id="69" name="Connecteur en angle 29"/>
          <p:cNvCxnSpPr/>
          <p:nvPr/>
        </p:nvCxnSpPr>
        <p:spPr>
          <a:xfrm>
            <a:off x="10198681" y="4130281"/>
            <a:ext cx="0" cy="1004095"/>
          </a:xfrm>
          <a:prstGeom prst="straightConnector1">
            <a:avLst/>
          </a:prstGeom>
          <a:ln w="28575">
            <a:solidFill>
              <a:srgbClr val="FF0000"/>
            </a:solidFill>
            <a:prstDash val="sysDot"/>
            <a:headEnd type="triangl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70" name="Group 4"/>
          <p:cNvGrpSpPr>
            <a:grpSpLocks noChangeAspect="1"/>
          </p:cNvGrpSpPr>
          <p:nvPr/>
        </p:nvGrpSpPr>
        <p:grpSpPr>
          <a:xfrm>
            <a:off x="9072333" y="2508393"/>
            <a:ext cx="960105" cy="936772"/>
            <a:chOff x="7824285" y="3550323"/>
            <a:chExt cx="720079" cy="732203"/>
          </a:xfrm>
        </p:grpSpPr>
        <p:sp>
          <p:nvSpPr>
            <p:cNvPr id="71" name="Oval 2"/>
            <p:cNvSpPr/>
            <p:nvPr/>
          </p:nvSpPr>
          <p:spPr bwMode="auto">
            <a:xfrm>
              <a:off x="7824285" y="3550323"/>
              <a:ext cx="720079" cy="732203"/>
            </a:xfrm>
            <a:prstGeom prst="ellipse">
              <a:avLst/>
            </a:prstGeom>
            <a:ln>
              <a:solidFill>
                <a:schemeClr val="tx1"/>
              </a:solidFill>
            </a:ln>
            <a:ex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none" lIns="108000" tIns="46800" rIns="108000" bIns="46800" numCol="1" spcCol="0" rtlCol="0" fromWordArt="0" anchor="t" anchorCtr="0" forceAA="0" compatLnSpc="1">
              <a:prstTxWarp prst="textNoShape">
                <a:avLst/>
              </a:prstTxWarp>
              <a:normAutofit/>
            </a:bodyPr>
            <a:lstStyle/>
            <a:p>
              <a:pPr defTabSz="1219170" eaLnBrk="0" fontAlgn="base" hangingPunct="0">
                <a:spcBef>
                  <a:spcPct val="0"/>
                </a:spcBef>
                <a:spcAft>
                  <a:spcPct val="0"/>
                </a:spcAft>
              </a:pPr>
              <a:endParaRPr lang="pt-PT" sz="2100" dirty="0">
                <a:solidFill>
                  <a:schemeClr val="tx1"/>
                </a:solidFill>
                <a:latin typeface="Segoe UI Light" panose="020B0502040204020203" pitchFamily="34" charset="0"/>
                <a:cs typeface="Segoe UI Light" panose="020B0502040204020203" pitchFamily="34" charset="0"/>
              </a:endParaRPr>
            </a:p>
          </p:txBody>
        </p:sp>
        <p:pic>
          <p:nvPicPr>
            <p:cNvPr id="72" name="Picture 4" descr="Resultado de imagem para segway icon"/>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896292" y="3628392"/>
              <a:ext cx="576064" cy="57606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3" name="Group 3"/>
          <p:cNvGrpSpPr>
            <a:grpSpLocks noChangeAspect="1"/>
          </p:cNvGrpSpPr>
          <p:nvPr/>
        </p:nvGrpSpPr>
        <p:grpSpPr>
          <a:xfrm>
            <a:off x="7044683" y="2508393"/>
            <a:ext cx="897757" cy="912873"/>
            <a:chOff x="3347864" y="3951512"/>
            <a:chExt cx="720079" cy="732203"/>
          </a:xfrm>
        </p:grpSpPr>
        <p:sp>
          <p:nvSpPr>
            <p:cNvPr id="74" name="Oval 36"/>
            <p:cNvSpPr/>
            <p:nvPr/>
          </p:nvSpPr>
          <p:spPr bwMode="auto">
            <a:xfrm>
              <a:off x="3347864" y="3951512"/>
              <a:ext cx="720079" cy="732203"/>
            </a:xfrm>
            <a:prstGeom prst="ellipse">
              <a:avLst/>
            </a:prstGeom>
            <a:ln>
              <a:solidFill>
                <a:schemeClr val="tx1"/>
              </a:solidFill>
            </a:ln>
            <a:ex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none" lIns="108000" tIns="46800" rIns="108000" bIns="46800" numCol="1" spcCol="0" rtlCol="0" fromWordArt="0" anchor="t" anchorCtr="0" forceAA="0" compatLnSpc="1">
              <a:prstTxWarp prst="textNoShape">
                <a:avLst/>
              </a:prstTxWarp>
              <a:normAutofit/>
            </a:bodyPr>
            <a:lstStyle/>
            <a:p>
              <a:pPr defTabSz="1219170" eaLnBrk="0" fontAlgn="base" hangingPunct="0">
                <a:spcBef>
                  <a:spcPct val="0"/>
                </a:spcBef>
                <a:spcAft>
                  <a:spcPct val="0"/>
                </a:spcAft>
              </a:pPr>
              <a:endParaRPr lang="pt-PT" sz="2100" dirty="0">
                <a:solidFill>
                  <a:schemeClr val="tx1"/>
                </a:solidFill>
                <a:latin typeface="Segoe UI Light" panose="020B0502040204020203" pitchFamily="34" charset="0"/>
                <a:cs typeface="Segoe UI Light" panose="020B0502040204020203" pitchFamily="34" charset="0"/>
              </a:endParaRPr>
            </a:p>
          </p:txBody>
        </p:sp>
        <p:pic>
          <p:nvPicPr>
            <p:cNvPr id="75" name="Picture 2" descr="Resultado de imagem para tuk tuk icon"/>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443687" y="4035725"/>
              <a:ext cx="552249" cy="552249"/>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76" name="Connecteur en angle 29"/>
          <p:cNvCxnSpPr/>
          <p:nvPr/>
        </p:nvCxnSpPr>
        <p:spPr>
          <a:xfrm>
            <a:off x="8442097" y="3478506"/>
            <a:ext cx="0" cy="603217"/>
          </a:xfrm>
          <a:prstGeom prst="straightConnector1">
            <a:avLst/>
          </a:prstGeom>
          <a:ln w="28575">
            <a:solidFill>
              <a:srgbClr val="FF0000"/>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7" name="Connecteur en angle 29"/>
          <p:cNvCxnSpPr/>
          <p:nvPr/>
        </p:nvCxnSpPr>
        <p:spPr>
          <a:xfrm>
            <a:off x="9527629" y="3496584"/>
            <a:ext cx="0" cy="603217"/>
          </a:xfrm>
          <a:prstGeom prst="straightConnector1">
            <a:avLst/>
          </a:prstGeom>
          <a:ln w="28575">
            <a:solidFill>
              <a:srgbClr val="FF0000"/>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78"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936427" y="4986796"/>
            <a:ext cx="1077159" cy="1069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9" name="Picture 4" descr="Resultado de imagem para facebook icon"/>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1040522" y="5253204"/>
            <a:ext cx="624097" cy="624097"/>
          </a:xfrm>
          <a:prstGeom prst="rect">
            <a:avLst/>
          </a:prstGeom>
          <a:noFill/>
          <a:extLst>
            <a:ext uri="{909E8E84-426E-40DD-AFC4-6F175D3DCCD1}">
              <a14:hiddenFill xmlns:a14="http://schemas.microsoft.com/office/drawing/2010/main">
                <a:solidFill>
                  <a:srgbClr val="FFFFFF"/>
                </a:solidFill>
              </a14:hiddenFill>
            </a:ext>
          </a:extLst>
        </p:spPr>
      </p:pic>
      <p:cxnSp>
        <p:nvCxnSpPr>
          <p:cNvPr id="80" name="Connecteur en angle 29"/>
          <p:cNvCxnSpPr/>
          <p:nvPr/>
        </p:nvCxnSpPr>
        <p:spPr>
          <a:xfrm flipV="1">
            <a:off x="10186999" y="1835944"/>
            <a:ext cx="0" cy="2198325"/>
          </a:xfrm>
          <a:prstGeom prst="straightConnector1">
            <a:avLst/>
          </a:prstGeom>
          <a:ln w="28575">
            <a:solidFill>
              <a:srgbClr val="FF0000"/>
            </a:solidFill>
            <a:prstDash val="sysDot"/>
            <a:headEnd type="triangl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1" name="Content Placeholder 3"/>
          <p:cNvSpPr txBox="1">
            <a:spLocks/>
          </p:cNvSpPr>
          <p:nvPr/>
        </p:nvSpPr>
        <p:spPr>
          <a:xfrm>
            <a:off x="7920203" y="1028733"/>
            <a:ext cx="1536172" cy="529011"/>
          </a:xfrm>
          <a:prstGeom prst="rect">
            <a:avLst/>
          </a:prstGeom>
        </p:spPr>
        <p:txBody>
          <a:bodyPr lIns="121917" tIns="60958" rIns="121917" bIns="60958" anchor="ctr"/>
          <a:lstStyle>
            <a:defPPr>
              <a:defRPr lang="de-DE"/>
            </a:defPPr>
            <a:lvl1pPr marL="0" indent="0" algn="ctr" eaLnBrk="1" hangingPunct="1">
              <a:lnSpc>
                <a:spcPct val="130000"/>
              </a:lnSpc>
              <a:spcBef>
                <a:spcPts val="1200"/>
              </a:spcBef>
              <a:buClr>
                <a:schemeClr val="folHlink"/>
              </a:buClr>
              <a:buFontTx/>
              <a:buNone/>
              <a:tabLst>
                <a:tab pos="660400" algn="l"/>
                <a:tab pos="1049338" algn="l"/>
                <a:tab pos="1425575" algn="l"/>
              </a:tabLst>
              <a:defRPr sz="1400" b="0" kern="0">
                <a:solidFill>
                  <a:schemeClr val="accent1"/>
                </a:solidFill>
                <a:latin typeface="Calibri" panose="020F0502020204030204" pitchFamily="34" charset="0"/>
              </a:defRPr>
            </a:lvl1pPr>
            <a:lvl2pPr marL="376238" indent="-185738" eaLnBrk="1" hangingPunct="1">
              <a:spcBef>
                <a:spcPct val="20000"/>
              </a:spcBef>
              <a:buClr>
                <a:schemeClr val="bg2"/>
              </a:buClr>
              <a:buSzPct val="100000"/>
              <a:buFontTx/>
              <a:buBlip>
                <a:blip r:embed="rId16"/>
              </a:buBlip>
              <a:tabLst>
                <a:tab pos="660400" algn="l"/>
                <a:tab pos="1049338" algn="l"/>
                <a:tab pos="1425575" algn="l"/>
              </a:tabLst>
              <a:defRPr sz="1400" b="1">
                <a:solidFill>
                  <a:schemeClr val="accent1"/>
                </a:solidFill>
                <a:latin typeface="Calibri" panose="020F0502020204030204" pitchFamily="34" charset="0"/>
              </a:defRPr>
            </a:lvl2pPr>
            <a:lvl3pPr marL="771525" indent="-165100" eaLnBrk="1" hangingPunct="1">
              <a:spcBef>
                <a:spcPct val="20000"/>
              </a:spcBef>
              <a:buClr>
                <a:schemeClr val="bg2"/>
              </a:buClr>
              <a:buSzPct val="100000"/>
              <a:buFontTx/>
              <a:buBlip>
                <a:blip r:embed="rId17"/>
              </a:buBlip>
              <a:tabLst>
                <a:tab pos="660400" algn="l"/>
                <a:tab pos="1049338" algn="l"/>
                <a:tab pos="1425575" algn="l"/>
              </a:tabLst>
              <a:defRPr sz="1200" b="1">
                <a:solidFill>
                  <a:schemeClr val="accent1"/>
                </a:solidFill>
                <a:latin typeface="Calibri" panose="020F0502020204030204" pitchFamily="34" charset="0"/>
              </a:defRPr>
            </a:lvl3pPr>
            <a:lvl4pPr marL="1144588" indent="-182563" eaLnBrk="1" hangingPunct="1">
              <a:spcBef>
                <a:spcPct val="20000"/>
              </a:spcBef>
              <a:buSzPct val="100000"/>
              <a:buFontTx/>
              <a:buBlip>
                <a:blip r:embed="rId18"/>
              </a:buBlip>
              <a:tabLst>
                <a:tab pos="660400" algn="l"/>
                <a:tab pos="1049338" algn="l"/>
                <a:tab pos="1425575" algn="l"/>
              </a:tabLst>
              <a:defRPr sz="1200" b="1">
                <a:solidFill>
                  <a:schemeClr val="accent1"/>
                </a:solidFill>
                <a:latin typeface="Calibri" panose="020F0502020204030204" pitchFamily="34" charset="0"/>
              </a:defRPr>
            </a:lvl4pPr>
            <a:lvl5pPr marL="1528763" indent="-193675" eaLnBrk="1" hangingPunct="1">
              <a:spcBef>
                <a:spcPct val="20000"/>
              </a:spcBef>
              <a:tabLst>
                <a:tab pos="660400" algn="l"/>
                <a:tab pos="1049338" algn="l"/>
                <a:tab pos="1425575" algn="l"/>
              </a:tabLst>
              <a:defRPr sz="1200" b="1">
                <a:solidFill>
                  <a:schemeClr val="accent1"/>
                </a:solidFill>
                <a:latin typeface="Calibri" panose="020F0502020204030204" pitchFamily="34" charset="0"/>
              </a:defRPr>
            </a:lvl5pPr>
            <a:lvl6pPr marL="1985963" indent="-193675" fontAlgn="base">
              <a:spcBef>
                <a:spcPct val="20000"/>
              </a:spcBef>
              <a:spcAft>
                <a:spcPct val="0"/>
              </a:spcAft>
              <a:tabLst>
                <a:tab pos="660400" algn="l"/>
                <a:tab pos="1049338" algn="l"/>
                <a:tab pos="1425575" algn="l"/>
              </a:tabLst>
              <a:defRPr sz="1400">
                <a:latin typeface="+mn-lt"/>
              </a:defRPr>
            </a:lvl6pPr>
            <a:lvl7pPr marL="2443163" indent="-193675" fontAlgn="base">
              <a:spcBef>
                <a:spcPct val="20000"/>
              </a:spcBef>
              <a:spcAft>
                <a:spcPct val="0"/>
              </a:spcAft>
              <a:tabLst>
                <a:tab pos="660400" algn="l"/>
                <a:tab pos="1049338" algn="l"/>
                <a:tab pos="1425575" algn="l"/>
              </a:tabLst>
              <a:defRPr sz="1400">
                <a:latin typeface="+mn-lt"/>
              </a:defRPr>
            </a:lvl7pPr>
            <a:lvl8pPr marL="2900363" indent="-193675" fontAlgn="base">
              <a:spcBef>
                <a:spcPct val="20000"/>
              </a:spcBef>
              <a:spcAft>
                <a:spcPct val="0"/>
              </a:spcAft>
              <a:tabLst>
                <a:tab pos="660400" algn="l"/>
                <a:tab pos="1049338" algn="l"/>
                <a:tab pos="1425575" algn="l"/>
              </a:tabLst>
              <a:defRPr sz="1400">
                <a:latin typeface="+mn-lt"/>
              </a:defRPr>
            </a:lvl8pPr>
            <a:lvl9pPr marL="3357563" indent="-193675" fontAlgn="base">
              <a:spcBef>
                <a:spcPct val="20000"/>
              </a:spcBef>
              <a:spcAft>
                <a:spcPct val="0"/>
              </a:spcAft>
              <a:tabLst>
                <a:tab pos="660400" algn="l"/>
                <a:tab pos="1049338" algn="l"/>
                <a:tab pos="1425575" algn="l"/>
              </a:tabLst>
              <a:defRPr sz="1400">
                <a:latin typeface="+mn-lt"/>
              </a:defRPr>
            </a:lvl9pPr>
          </a:lstStyle>
          <a:p>
            <a:r>
              <a:rPr lang="en-US" dirty="0">
                <a:solidFill>
                  <a:schemeClr val="bg1"/>
                </a:solidFill>
                <a:latin typeface="Segoe UI Light" panose="020B0502040204020203" pitchFamily="34" charset="0"/>
                <a:cs typeface="Segoe UI Light" panose="020B0502040204020203" pitchFamily="34" charset="0"/>
              </a:rPr>
              <a:t>Publish</a:t>
            </a:r>
          </a:p>
        </p:txBody>
      </p:sp>
      <p:sp>
        <p:nvSpPr>
          <p:cNvPr id="82" name="Content Placeholder 3"/>
          <p:cNvSpPr txBox="1">
            <a:spLocks/>
          </p:cNvSpPr>
          <p:nvPr/>
        </p:nvSpPr>
        <p:spPr>
          <a:xfrm>
            <a:off x="9456373" y="1796819"/>
            <a:ext cx="1536172" cy="529011"/>
          </a:xfrm>
          <a:prstGeom prst="rect">
            <a:avLst/>
          </a:prstGeom>
        </p:spPr>
        <p:txBody>
          <a:bodyPr lIns="121917" tIns="60958" rIns="121917" bIns="60958" anchor="ctr"/>
          <a:lstStyle>
            <a:lvl1pPr marL="285750" indent="-285750" algn="l" rtl="0" eaLnBrk="1" fontAlgn="base" hangingPunct="1">
              <a:spcBef>
                <a:spcPct val="0"/>
              </a:spcBef>
              <a:spcAft>
                <a:spcPct val="0"/>
              </a:spcAft>
              <a:buClr>
                <a:schemeClr val="folHlink"/>
              </a:buClr>
              <a:buFontTx/>
              <a:buBlip>
                <a:blip r:embed="rId19"/>
              </a:buBlip>
              <a:tabLst>
                <a:tab pos="660400" algn="l"/>
                <a:tab pos="1049338" algn="l"/>
                <a:tab pos="1425575" algn="l"/>
              </a:tabLst>
              <a:defRPr lang="de-DE" sz="1600" b="1" dirty="0" smtClean="0">
                <a:solidFill>
                  <a:schemeClr val="accent1"/>
                </a:solidFill>
                <a:latin typeface="Calibri" panose="020F0502020204030204" pitchFamily="34" charset="0"/>
                <a:ea typeface="+mn-ea"/>
                <a:cs typeface="+mn-cs"/>
              </a:defRPr>
            </a:lvl1pPr>
            <a:lvl2pPr marL="376238" indent="-185738" algn="l" rtl="0" eaLnBrk="1" fontAlgn="base" hangingPunct="1">
              <a:spcBef>
                <a:spcPct val="20000"/>
              </a:spcBef>
              <a:spcAft>
                <a:spcPct val="0"/>
              </a:spcAft>
              <a:buClr>
                <a:schemeClr val="bg2"/>
              </a:buClr>
              <a:buSzPct val="100000"/>
              <a:buFontTx/>
              <a:buBlip>
                <a:blip r:embed="rId16"/>
              </a:buBlip>
              <a:tabLst>
                <a:tab pos="660400" algn="l"/>
                <a:tab pos="1049338" algn="l"/>
                <a:tab pos="1425575" algn="l"/>
              </a:tabLst>
              <a:defRPr lang="de-DE" sz="1400" b="1" dirty="0" smtClean="0">
                <a:solidFill>
                  <a:schemeClr val="accent1"/>
                </a:solidFill>
                <a:latin typeface="Calibri" panose="020F0502020204030204" pitchFamily="34" charset="0"/>
                <a:ea typeface="+mn-ea"/>
                <a:cs typeface="+mn-cs"/>
              </a:defRPr>
            </a:lvl2pPr>
            <a:lvl3pPr marL="771525" indent="-165100" algn="l" rtl="0" eaLnBrk="1" fontAlgn="base" hangingPunct="1">
              <a:spcBef>
                <a:spcPct val="20000"/>
              </a:spcBef>
              <a:spcAft>
                <a:spcPct val="0"/>
              </a:spcAft>
              <a:buClr>
                <a:schemeClr val="bg2"/>
              </a:buClr>
              <a:buSzPct val="100000"/>
              <a:buFontTx/>
              <a:buBlip>
                <a:blip r:embed="rId17"/>
              </a:buBlip>
              <a:tabLst>
                <a:tab pos="660400" algn="l"/>
                <a:tab pos="1049338" algn="l"/>
                <a:tab pos="1425575" algn="l"/>
              </a:tabLst>
              <a:defRPr lang="de-DE" sz="1200" b="1" dirty="0" smtClean="0">
                <a:solidFill>
                  <a:schemeClr val="accent1"/>
                </a:solidFill>
                <a:latin typeface="Calibri" panose="020F0502020204030204" pitchFamily="34" charset="0"/>
                <a:ea typeface="+mn-ea"/>
                <a:cs typeface="+mn-cs"/>
              </a:defRPr>
            </a:lvl3pPr>
            <a:lvl4pPr marL="1144588" indent="-182563" algn="l" rtl="0" eaLnBrk="1" fontAlgn="base" hangingPunct="1">
              <a:spcBef>
                <a:spcPct val="20000"/>
              </a:spcBef>
              <a:spcAft>
                <a:spcPct val="0"/>
              </a:spcAft>
              <a:buSzPct val="100000"/>
              <a:buFontTx/>
              <a:buBlip>
                <a:blip r:embed="rId18"/>
              </a:buBlip>
              <a:tabLst>
                <a:tab pos="660400" algn="l"/>
                <a:tab pos="1049338" algn="l"/>
                <a:tab pos="1425575" algn="l"/>
              </a:tabLst>
              <a:defRPr lang="de-DE" sz="1200" b="1" dirty="0" smtClean="0">
                <a:solidFill>
                  <a:schemeClr val="accent1"/>
                </a:solidFill>
                <a:latin typeface="Calibri" panose="020F0502020204030204" pitchFamily="34" charset="0"/>
                <a:ea typeface="+mn-ea"/>
                <a:cs typeface="+mn-cs"/>
              </a:defRPr>
            </a:lvl4pPr>
            <a:lvl5pPr marL="1528763" indent="-193675" algn="l" rtl="0" eaLnBrk="1" fontAlgn="base" hangingPunct="1">
              <a:spcBef>
                <a:spcPct val="20000"/>
              </a:spcBef>
              <a:spcAft>
                <a:spcPct val="0"/>
              </a:spcAft>
              <a:tabLst>
                <a:tab pos="660400" algn="l"/>
                <a:tab pos="1049338" algn="l"/>
                <a:tab pos="1425575" algn="l"/>
              </a:tabLst>
              <a:defRPr lang="en-US" sz="1200" b="1" dirty="0">
                <a:solidFill>
                  <a:schemeClr val="accent1"/>
                </a:solidFill>
                <a:latin typeface="Calibri" panose="020F0502020204030204" pitchFamily="34" charset="0"/>
                <a:ea typeface="+mn-ea"/>
                <a:cs typeface="+mn-cs"/>
              </a:defRPr>
            </a:lvl5pPr>
            <a:lvl6pPr marL="1985963" indent="-193675" algn="l" rtl="0" eaLnBrk="1" fontAlgn="base" hangingPunct="1">
              <a:spcBef>
                <a:spcPct val="20000"/>
              </a:spcBef>
              <a:spcAft>
                <a:spcPct val="0"/>
              </a:spcAft>
              <a:tabLst>
                <a:tab pos="660400" algn="l"/>
                <a:tab pos="1049338" algn="l"/>
                <a:tab pos="1425575" algn="l"/>
              </a:tabLst>
              <a:defRPr sz="1400">
                <a:solidFill>
                  <a:srgbClr val="737277"/>
                </a:solidFill>
                <a:latin typeface="+mn-lt"/>
              </a:defRPr>
            </a:lvl6pPr>
            <a:lvl7pPr marL="2443163" indent="-193675" algn="l" rtl="0" eaLnBrk="1" fontAlgn="base" hangingPunct="1">
              <a:spcBef>
                <a:spcPct val="20000"/>
              </a:spcBef>
              <a:spcAft>
                <a:spcPct val="0"/>
              </a:spcAft>
              <a:tabLst>
                <a:tab pos="660400" algn="l"/>
                <a:tab pos="1049338" algn="l"/>
                <a:tab pos="1425575" algn="l"/>
              </a:tabLst>
              <a:defRPr sz="1400">
                <a:solidFill>
                  <a:srgbClr val="737277"/>
                </a:solidFill>
                <a:latin typeface="+mn-lt"/>
              </a:defRPr>
            </a:lvl7pPr>
            <a:lvl8pPr marL="2900363" indent="-193675" algn="l" rtl="0" eaLnBrk="1" fontAlgn="base" hangingPunct="1">
              <a:spcBef>
                <a:spcPct val="20000"/>
              </a:spcBef>
              <a:spcAft>
                <a:spcPct val="0"/>
              </a:spcAft>
              <a:tabLst>
                <a:tab pos="660400" algn="l"/>
                <a:tab pos="1049338" algn="l"/>
                <a:tab pos="1425575" algn="l"/>
              </a:tabLst>
              <a:defRPr sz="1400">
                <a:solidFill>
                  <a:srgbClr val="737277"/>
                </a:solidFill>
                <a:latin typeface="+mn-lt"/>
              </a:defRPr>
            </a:lvl8pPr>
            <a:lvl9pPr marL="3357563" indent="-193675" algn="l" rtl="0" eaLnBrk="1" fontAlgn="base" hangingPunct="1">
              <a:spcBef>
                <a:spcPct val="20000"/>
              </a:spcBef>
              <a:spcAft>
                <a:spcPct val="0"/>
              </a:spcAft>
              <a:tabLst>
                <a:tab pos="660400" algn="l"/>
                <a:tab pos="1049338" algn="l"/>
                <a:tab pos="1425575" algn="l"/>
              </a:tabLst>
              <a:defRPr sz="1400">
                <a:solidFill>
                  <a:srgbClr val="737277"/>
                </a:solidFill>
                <a:latin typeface="+mn-lt"/>
              </a:defRPr>
            </a:lvl9pPr>
          </a:lstStyle>
          <a:p>
            <a:pPr marL="0" indent="0" algn="ctr">
              <a:lnSpc>
                <a:spcPct val="130000"/>
              </a:lnSpc>
              <a:spcBef>
                <a:spcPts val="1600"/>
              </a:spcBef>
              <a:buNone/>
            </a:pPr>
            <a:r>
              <a:rPr lang="en-US" sz="1900" b="0" kern="0" dirty="0">
                <a:solidFill>
                  <a:schemeClr val="bg1"/>
                </a:solidFill>
                <a:latin typeface="Segoe UI Light" panose="020B0502040204020203" pitchFamily="34" charset="0"/>
                <a:cs typeface="Segoe UI Light" panose="020B0502040204020203" pitchFamily="34" charset="0"/>
              </a:rPr>
              <a:t>Discover</a:t>
            </a:r>
          </a:p>
        </p:txBody>
      </p:sp>
      <p:sp>
        <p:nvSpPr>
          <p:cNvPr id="83" name="Content Placeholder 3"/>
          <p:cNvSpPr txBox="1">
            <a:spLocks/>
          </p:cNvSpPr>
          <p:nvPr/>
        </p:nvSpPr>
        <p:spPr>
          <a:xfrm>
            <a:off x="9484563" y="4436160"/>
            <a:ext cx="1536172" cy="529011"/>
          </a:xfrm>
          <a:prstGeom prst="rect">
            <a:avLst/>
          </a:prstGeom>
        </p:spPr>
        <p:txBody>
          <a:bodyPr lIns="121917" tIns="60958" rIns="121917" bIns="60958" anchor="ctr"/>
          <a:lstStyle>
            <a:defPPr>
              <a:defRPr lang="de-DE"/>
            </a:defPPr>
            <a:lvl1pPr marL="0" indent="0" algn="ctr" eaLnBrk="1" hangingPunct="1">
              <a:lnSpc>
                <a:spcPct val="130000"/>
              </a:lnSpc>
              <a:spcBef>
                <a:spcPts val="1200"/>
              </a:spcBef>
              <a:buClr>
                <a:schemeClr val="folHlink"/>
              </a:buClr>
              <a:buFontTx/>
              <a:buNone/>
              <a:tabLst>
                <a:tab pos="660400" algn="l"/>
                <a:tab pos="1049338" algn="l"/>
                <a:tab pos="1425575" algn="l"/>
              </a:tabLst>
              <a:defRPr sz="1400" b="0" kern="0">
                <a:solidFill>
                  <a:schemeClr val="accent1"/>
                </a:solidFill>
                <a:latin typeface="Calibri" panose="020F0502020204030204" pitchFamily="34" charset="0"/>
              </a:defRPr>
            </a:lvl1pPr>
            <a:lvl2pPr marL="376238" indent="-185738" eaLnBrk="1" hangingPunct="1">
              <a:spcBef>
                <a:spcPct val="20000"/>
              </a:spcBef>
              <a:buClr>
                <a:schemeClr val="bg2"/>
              </a:buClr>
              <a:buSzPct val="100000"/>
              <a:buFontTx/>
              <a:buBlip>
                <a:blip r:embed="rId16"/>
              </a:buBlip>
              <a:tabLst>
                <a:tab pos="660400" algn="l"/>
                <a:tab pos="1049338" algn="l"/>
                <a:tab pos="1425575" algn="l"/>
              </a:tabLst>
              <a:defRPr sz="1400" b="1">
                <a:solidFill>
                  <a:schemeClr val="accent1"/>
                </a:solidFill>
                <a:latin typeface="Calibri" panose="020F0502020204030204" pitchFamily="34" charset="0"/>
              </a:defRPr>
            </a:lvl2pPr>
            <a:lvl3pPr marL="771525" indent="-165100" eaLnBrk="1" hangingPunct="1">
              <a:spcBef>
                <a:spcPct val="20000"/>
              </a:spcBef>
              <a:buClr>
                <a:schemeClr val="bg2"/>
              </a:buClr>
              <a:buSzPct val="100000"/>
              <a:buFontTx/>
              <a:buBlip>
                <a:blip r:embed="rId17"/>
              </a:buBlip>
              <a:tabLst>
                <a:tab pos="660400" algn="l"/>
                <a:tab pos="1049338" algn="l"/>
                <a:tab pos="1425575" algn="l"/>
              </a:tabLst>
              <a:defRPr sz="1200" b="1">
                <a:solidFill>
                  <a:schemeClr val="accent1"/>
                </a:solidFill>
                <a:latin typeface="Calibri" panose="020F0502020204030204" pitchFamily="34" charset="0"/>
              </a:defRPr>
            </a:lvl3pPr>
            <a:lvl4pPr marL="1144588" indent="-182563" eaLnBrk="1" hangingPunct="1">
              <a:spcBef>
                <a:spcPct val="20000"/>
              </a:spcBef>
              <a:buSzPct val="100000"/>
              <a:buFontTx/>
              <a:buBlip>
                <a:blip r:embed="rId18"/>
              </a:buBlip>
              <a:tabLst>
                <a:tab pos="660400" algn="l"/>
                <a:tab pos="1049338" algn="l"/>
                <a:tab pos="1425575" algn="l"/>
              </a:tabLst>
              <a:defRPr sz="1200" b="1">
                <a:solidFill>
                  <a:schemeClr val="accent1"/>
                </a:solidFill>
                <a:latin typeface="Calibri" panose="020F0502020204030204" pitchFamily="34" charset="0"/>
              </a:defRPr>
            </a:lvl4pPr>
            <a:lvl5pPr marL="1528763" indent="-193675" eaLnBrk="1" hangingPunct="1">
              <a:spcBef>
                <a:spcPct val="20000"/>
              </a:spcBef>
              <a:tabLst>
                <a:tab pos="660400" algn="l"/>
                <a:tab pos="1049338" algn="l"/>
                <a:tab pos="1425575" algn="l"/>
              </a:tabLst>
              <a:defRPr sz="1200" b="1">
                <a:solidFill>
                  <a:schemeClr val="accent1"/>
                </a:solidFill>
                <a:latin typeface="Calibri" panose="020F0502020204030204" pitchFamily="34" charset="0"/>
              </a:defRPr>
            </a:lvl5pPr>
            <a:lvl6pPr marL="1985963" indent="-193675" fontAlgn="base">
              <a:spcBef>
                <a:spcPct val="20000"/>
              </a:spcBef>
              <a:spcAft>
                <a:spcPct val="0"/>
              </a:spcAft>
              <a:tabLst>
                <a:tab pos="660400" algn="l"/>
                <a:tab pos="1049338" algn="l"/>
                <a:tab pos="1425575" algn="l"/>
              </a:tabLst>
              <a:defRPr sz="1400">
                <a:latin typeface="+mn-lt"/>
              </a:defRPr>
            </a:lvl6pPr>
            <a:lvl7pPr marL="2443163" indent="-193675" fontAlgn="base">
              <a:spcBef>
                <a:spcPct val="20000"/>
              </a:spcBef>
              <a:spcAft>
                <a:spcPct val="0"/>
              </a:spcAft>
              <a:tabLst>
                <a:tab pos="660400" algn="l"/>
                <a:tab pos="1049338" algn="l"/>
                <a:tab pos="1425575" algn="l"/>
              </a:tabLst>
              <a:defRPr sz="1400">
                <a:latin typeface="+mn-lt"/>
              </a:defRPr>
            </a:lvl7pPr>
            <a:lvl8pPr marL="2900363" indent="-193675" fontAlgn="base">
              <a:spcBef>
                <a:spcPct val="20000"/>
              </a:spcBef>
              <a:spcAft>
                <a:spcPct val="0"/>
              </a:spcAft>
              <a:tabLst>
                <a:tab pos="660400" algn="l"/>
                <a:tab pos="1049338" algn="l"/>
                <a:tab pos="1425575" algn="l"/>
              </a:tabLst>
              <a:defRPr sz="1400">
                <a:latin typeface="+mn-lt"/>
              </a:defRPr>
            </a:lvl8pPr>
            <a:lvl9pPr marL="3357563" indent="-193675" fontAlgn="base">
              <a:spcBef>
                <a:spcPct val="20000"/>
              </a:spcBef>
              <a:spcAft>
                <a:spcPct val="0"/>
              </a:spcAft>
              <a:tabLst>
                <a:tab pos="660400" algn="l"/>
                <a:tab pos="1049338" algn="l"/>
                <a:tab pos="1425575" algn="l"/>
              </a:tabLst>
              <a:defRPr sz="1400">
                <a:latin typeface="+mn-lt"/>
              </a:defRPr>
            </a:lvl9pPr>
          </a:lstStyle>
          <a:p>
            <a:r>
              <a:rPr lang="en-US" dirty="0">
                <a:solidFill>
                  <a:schemeClr val="bg1"/>
                </a:solidFill>
                <a:latin typeface="Segoe UI Light" panose="020B0502040204020203" pitchFamily="34" charset="0"/>
                <a:cs typeface="Segoe UI Light" panose="020B0502040204020203" pitchFamily="34" charset="0"/>
              </a:rPr>
              <a:t>Preferences</a:t>
            </a:r>
          </a:p>
        </p:txBody>
      </p:sp>
      <p:grpSp>
        <p:nvGrpSpPr>
          <p:cNvPr id="84" name="Groupe 125"/>
          <p:cNvGrpSpPr>
            <a:grpSpLocks noChangeAspect="1"/>
          </p:cNvGrpSpPr>
          <p:nvPr/>
        </p:nvGrpSpPr>
        <p:grpSpPr>
          <a:xfrm>
            <a:off x="5809809" y="5190028"/>
            <a:ext cx="651857" cy="651857"/>
            <a:chOff x="1336173" y="1029509"/>
            <a:chExt cx="1371176" cy="1371176"/>
          </a:xfrm>
        </p:grpSpPr>
        <p:pic>
          <p:nvPicPr>
            <p:cNvPr id="85" name="Image 126"/>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336173" y="1029509"/>
              <a:ext cx="1371176" cy="1371176"/>
            </a:xfrm>
            <a:prstGeom prst="rect">
              <a:avLst/>
            </a:prstGeom>
          </p:spPr>
        </p:pic>
        <p:sp>
          <p:nvSpPr>
            <p:cNvPr id="86" name="Rectangle 48"/>
            <p:cNvSpPr/>
            <p:nvPr/>
          </p:nvSpPr>
          <p:spPr>
            <a:xfrm>
              <a:off x="1698876" y="1327068"/>
              <a:ext cx="655754" cy="837477"/>
            </a:xfrm>
            <a:prstGeom prst="rect">
              <a:avLst/>
            </a:prstGeom>
            <a:solidFill>
              <a:srgbClr val="767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Segoe UI Light" panose="020B0502040204020203" pitchFamily="34" charset="0"/>
                <a:cs typeface="Segoe UI Light" panose="020B0502040204020203" pitchFamily="34" charset="0"/>
              </a:endParaRPr>
            </a:p>
          </p:txBody>
        </p:sp>
        <p:pic>
          <p:nvPicPr>
            <p:cNvPr id="87" name="Image 128"/>
            <p:cNvPicPr>
              <a:picLocks noChangeAspect="1"/>
            </p:cNvPicPr>
            <p:nvPr/>
          </p:nvPicPr>
          <p:blipFill rotWithShape="1">
            <a:blip r:embed="rId21" cstate="print">
              <a:extLst>
                <a:ext uri="{28A0092B-C50C-407E-A947-70E740481C1C}">
                  <a14:useLocalDpi xmlns:a14="http://schemas.microsoft.com/office/drawing/2010/main" val="0"/>
                </a:ext>
              </a:extLst>
            </a:blip>
            <a:srcRect l="5338" t="5376" r="6350" b="4019"/>
            <a:stretch/>
          </p:blipFill>
          <p:spPr>
            <a:xfrm>
              <a:off x="1549329" y="1287211"/>
              <a:ext cx="937139" cy="877334"/>
            </a:xfrm>
            <a:prstGeom prst="rect">
              <a:avLst/>
            </a:prstGeom>
          </p:spPr>
        </p:pic>
      </p:grpSp>
      <p:pic>
        <p:nvPicPr>
          <p:cNvPr id="88" name="Picture 2"/>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319957" y="4659426"/>
            <a:ext cx="3471788" cy="11698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9" name="Picture 2" descr="Resultado de imagem para turismo de portugal"/>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3677764" y="4496464"/>
            <a:ext cx="708013" cy="708013"/>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4" descr="Resultado de imagem para camara de lisboa"/>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3713703" y="5189412"/>
            <a:ext cx="672075" cy="856025"/>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3"/>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10322847" y="2480395"/>
            <a:ext cx="1029723" cy="9544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 name="Picture 2" descr="Imagem relacionada"/>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11471808" y="2468894"/>
            <a:ext cx="960897" cy="960897"/>
          </a:xfrm>
          <a:prstGeom prst="rect">
            <a:avLst/>
          </a:prstGeom>
          <a:noFill/>
          <a:extLst>
            <a:ext uri="{909E8E84-426E-40DD-AFC4-6F175D3DCCD1}">
              <a14:hiddenFill xmlns:a14="http://schemas.microsoft.com/office/drawing/2010/main">
                <a:solidFill>
                  <a:srgbClr val="FFFFFF"/>
                </a:solidFill>
              </a14:hiddenFill>
            </a:ext>
          </a:extLst>
        </p:spPr>
      </p:pic>
      <p:cxnSp>
        <p:nvCxnSpPr>
          <p:cNvPr id="93" name="Connecteur en angle 29"/>
          <p:cNvCxnSpPr/>
          <p:nvPr/>
        </p:nvCxnSpPr>
        <p:spPr>
          <a:xfrm>
            <a:off x="11954824" y="3431053"/>
            <a:ext cx="0" cy="603217"/>
          </a:xfrm>
          <a:prstGeom prst="straightConnector1">
            <a:avLst/>
          </a:prstGeom>
          <a:ln w="28575">
            <a:solidFill>
              <a:srgbClr val="FF0000"/>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94" name="Picture 9" descr="Resultado de imagem para we want you"/>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11016886" y="4155907"/>
            <a:ext cx="1012833" cy="103350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67881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94"/>
                                        </p:tgtEl>
                                        <p:attrNameLst>
                                          <p:attrName>style.visibility</p:attrName>
                                        </p:attrNameLst>
                                      </p:cBhvr>
                                      <p:to>
                                        <p:strVal val="visible"/>
                                      </p:to>
                                    </p:set>
                                    <p:anim calcmode="lin" valueType="num">
                                      <p:cBhvr>
                                        <p:cTn id="7" dur="500" fill="hold"/>
                                        <p:tgtEl>
                                          <p:spTgt spid="94"/>
                                        </p:tgtEl>
                                        <p:attrNameLst>
                                          <p:attrName>ppt_w</p:attrName>
                                        </p:attrNameLst>
                                      </p:cBhvr>
                                      <p:tavLst>
                                        <p:tav tm="0">
                                          <p:val>
                                            <p:fltVal val="0"/>
                                          </p:val>
                                        </p:tav>
                                        <p:tav tm="100000">
                                          <p:val>
                                            <p:strVal val="#ppt_w"/>
                                          </p:val>
                                        </p:tav>
                                      </p:tavLst>
                                    </p:anim>
                                    <p:anim calcmode="lin" valueType="num">
                                      <p:cBhvr>
                                        <p:cTn id="8" dur="500" fill="hold"/>
                                        <p:tgtEl>
                                          <p:spTgt spid="94"/>
                                        </p:tgtEl>
                                        <p:attrNameLst>
                                          <p:attrName>ppt_h</p:attrName>
                                        </p:attrNameLst>
                                      </p:cBhvr>
                                      <p:tavLst>
                                        <p:tav tm="0">
                                          <p:val>
                                            <p:fltVal val="0"/>
                                          </p:val>
                                        </p:tav>
                                        <p:tav tm="100000">
                                          <p:val>
                                            <p:strVal val="#ppt_h"/>
                                          </p:val>
                                        </p:tav>
                                      </p:tavLst>
                                    </p:anim>
                                    <p:anim calcmode="lin" valueType="num">
                                      <p:cBhvr>
                                        <p:cTn id="9" dur="500" fill="hold"/>
                                        <p:tgtEl>
                                          <p:spTgt spid="94"/>
                                        </p:tgtEl>
                                        <p:attrNameLst>
                                          <p:attrName>style.rotation</p:attrName>
                                        </p:attrNameLst>
                                      </p:cBhvr>
                                      <p:tavLst>
                                        <p:tav tm="0">
                                          <p:val>
                                            <p:fltVal val="360"/>
                                          </p:val>
                                        </p:tav>
                                        <p:tav tm="100000">
                                          <p:val>
                                            <p:fltVal val="0"/>
                                          </p:val>
                                        </p:tav>
                                      </p:tavLst>
                                    </p:anim>
                                    <p:animEffect transition="in" filter="fade">
                                      <p:cBhvr>
                                        <p:cTn id="10"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24A3E58-C0D7-4EC9-8A17-1193C4B004DC}"/>
              </a:ext>
            </a:extLst>
          </p:cNvPr>
          <p:cNvSpPr>
            <a:spLocks noGrp="1"/>
          </p:cNvSpPr>
          <p:nvPr>
            <p:ph type="title"/>
          </p:nvPr>
        </p:nvSpPr>
        <p:spPr/>
        <p:txBody>
          <a:bodyPr/>
          <a:lstStyle/>
          <a:p>
            <a:r>
              <a:rPr lang="en-US" dirty="0"/>
              <a:t>OpenTravel Vision</a:t>
            </a:r>
          </a:p>
        </p:txBody>
      </p:sp>
      <p:sp>
        <p:nvSpPr>
          <p:cNvPr id="3" name="Content Placeholder 2">
            <a:extLst>
              <a:ext uri="{FF2B5EF4-FFF2-40B4-BE49-F238E27FC236}">
                <a16:creationId xmlns="" xmlns:a16="http://schemas.microsoft.com/office/drawing/2014/main" id="{FCA51466-E463-4739-BF2B-1F4A034C7E62}"/>
              </a:ext>
            </a:extLst>
          </p:cNvPr>
          <p:cNvSpPr>
            <a:spLocks noGrp="1"/>
          </p:cNvSpPr>
          <p:nvPr>
            <p:ph idx="1"/>
          </p:nvPr>
        </p:nvSpPr>
        <p:spPr>
          <a:xfrm>
            <a:off x="735292" y="1825625"/>
            <a:ext cx="6872140" cy="4351338"/>
          </a:xfrm>
        </p:spPr>
        <p:txBody>
          <a:bodyPr/>
          <a:lstStyle/>
          <a:p>
            <a:pPr marL="0" indent="0">
              <a:buNone/>
            </a:pPr>
            <a:r>
              <a:rPr lang="en-US" sz="4000" b="1" dirty="0">
                <a:solidFill>
                  <a:srgbClr val="0070C0"/>
                </a:solidFill>
                <a:latin typeface="+mj-lt"/>
              </a:rPr>
              <a:t>Vision</a:t>
            </a:r>
            <a:r>
              <a:rPr lang="en-US" sz="4000" b="1" dirty="0">
                <a:solidFill>
                  <a:srgbClr val="C00000"/>
                </a:solidFill>
                <a:latin typeface="+mj-lt"/>
              </a:rPr>
              <a:t> </a:t>
            </a:r>
          </a:p>
          <a:p>
            <a:pPr marL="0" indent="0">
              <a:buNone/>
            </a:pPr>
            <a:r>
              <a:rPr lang="en-US" sz="3600" b="1" dirty="0">
                <a:solidFill>
                  <a:srgbClr val="C00000"/>
                </a:solidFill>
                <a:latin typeface="+mj-lt"/>
              </a:rPr>
              <a:t>Open Travel is the source for the most adopted, cross-industry technology standards that enable business solutions driven by the travel community.</a:t>
            </a:r>
          </a:p>
          <a:p>
            <a:pPr marL="0" indent="0">
              <a:buNone/>
            </a:pPr>
            <a:endParaRPr lang="en-US" dirty="0"/>
          </a:p>
        </p:txBody>
      </p:sp>
      <p:pic>
        <p:nvPicPr>
          <p:cNvPr id="4" name="Picture 2" descr="http://2.bp.blogspot.com/_H2CekjGxczE/TLSyBqFFV2I/AAAAAAAAAI0/Esr75n61RVE/s400/free_call.gif">
            <a:extLst>
              <a:ext uri="{FF2B5EF4-FFF2-40B4-BE49-F238E27FC236}">
                <a16:creationId xmlns="" xmlns:a16="http://schemas.microsoft.com/office/drawing/2014/main" id="{F7FDDECF-655D-49E1-A7E3-AA5123399A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78171" y="1933363"/>
            <a:ext cx="3238500" cy="3171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133634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2" descr="A long-exposure shot of a railway platform with colorful light trails from passing trai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05" y="1"/>
            <a:ext cx="12209605" cy="6858000"/>
          </a:xfrm>
          <a:prstGeom prst="rect">
            <a:avLst/>
          </a:prstGeom>
          <a:noFill/>
          <a:extLst>
            <a:ext uri="{909E8E84-426E-40DD-AFC4-6F175D3DCCD1}">
              <a14:hiddenFill xmlns:a14="http://schemas.microsoft.com/office/drawing/2010/main">
                <a:solidFill>
                  <a:srgbClr val="FFFFFF"/>
                </a:solidFill>
              </a14:hiddenFill>
            </a:ext>
          </a:extLst>
        </p:spPr>
      </p:pic>
      <p:sp>
        <p:nvSpPr>
          <p:cNvPr id="51" name="Rectangle 9">
            <a:extLst>
              <a:ext uri="{FF2B5EF4-FFF2-40B4-BE49-F238E27FC236}">
                <a16:creationId xmlns:a16="http://schemas.microsoft.com/office/drawing/2014/main" xmlns="" id="{4045BCC1-52B8-41F0-BAFC-6652EEECD2A2}"/>
              </a:ext>
            </a:extLst>
          </p:cNvPr>
          <p:cNvSpPr/>
          <p:nvPr/>
        </p:nvSpPr>
        <p:spPr>
          <a:xfrm>
            <a:off x="-27443" y="0"/>
            <a:ext cx="12219443"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914377"/>
            <a:endParaRPr lang="en-GB" dirty="0">
              <a:solidFill>
                <a:prstClr val="white"/>
              </a:solidFill>
              <a:latin typeface="Segoe UI Light" panose="020B0502040204020203" pitchFamily="34" charset="0"/>
              <a:cs typeface="Segoe UI Light" panose="020B0502040204020203" pitchFamily="34" charset="0"/>
            </a:endParaRPr>
          </a:p>
        </p:txBody>
      </p:sp>
      <p:sp>
        <p:nvSpPr>
          <p:cNvPr id="7" name="Rounded Rectangle 123"/>
          <p:cNvSpPr/>
          <p:nvPr/>
        </p:nvSpPr>
        <p:spPr>
          <a:xfrm>
            <a:off x="640661" y="2530694"/>
            <a:ext cx="1698577" cy="1297001"/>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t" anchorCtr="0" forceAA="0" compatLnSpc="1">
            <a:prstTxWarp prst="textNoShape">
              <a:avLst/>
            </a:prstTxWarp>
            <a:noAutofit/>
          </a:bodyPr>
          <a:lstStyle/>
          <a:p>
            <a:pPr algn="ctr"/>
            <a:r>
              <a:rPr lang="en-GB" sz="1900" b="1" dirty="0">
                <a:solidFill>
                  <a:schemeClr val="bg1"/>
                </a:solidFill>
                <a:latin typeface="Segoe UI Light" panose="020B0502040204020203" pitchFamily="34" charset="0"/>
                <a:ea typeface="Calibri"/>
                <a:cs typeface="Segoe UI Light" panose="020B0502040204020203" pitchFamily="34" charset="0"/>
              </a:rPr>
              <a:t>Self-Managed Services</a:t>
            </a:r>
          </a:p>
        </p:txBody>
      </p:sp>
      <p:sp>
        <p:nvSpPr>
          <p:cNvPr id="8" name="Titre 1"/>
          <p:cNvSpPr>
            <a:spLocks noGrp="1"/>
          </p:cNvSpPr>
          <p:nvPr>
            <p:ph type="title"/>
          </p:nvPr>
        </p:nvSpPr>
        <p:spPr>
          <a:xfrm>
            <a:off x="149123" y="452670"/>
            <a:ext cx="11131453" cy="652463"/>
          </a:xfrm>
        </p:spPr>
        <p:txBody>
          <a:bodyPr>
            <a:noAutofit/>
          </a:bodyPr>
          <a:lstStyle/>
          <a:p>
            <a:r>
              <a:rPr lang="en-GB" sz="3700" dirty="0">
                <a:solidFill>
                  <a:schemeClr val="bg1"/>
                </a:solidFill>
                <a:latin typeface="Segoe UI Light" panose="020B0502040204020203" pitchFamily="34" charset="0"/>
                <a:cs typeface="Segoe UI Light" panose="020B0502040204020203" pitchFamily="34" charset="0"/>
              </a:rPr>
              <a:t>Challenge 3 | Direct | </a:t>
            </a:r>
            <a:r>
              <a:rPr lang="en-GB" sz="3700" dirty="0" err="1">
                <a:solidFill>
                  <a:schemeClr val="bg1"/>
                </a:solidFill>
                <a:latin typeface="Segoe UI Light" panose="020B0502040204020203" pitchFamily="34" charset="0"/>
                <a:cs typeface="Segoe UI Light" panose="020B0502040204020203" pitchFamily="34" charset="0"/>
              </a:rPr>
              <a:t>Rede</a:t>
            </a:r>
            <a:r>
              <a:rPr lang="en-GB" sz="3700" dirty="0">
                <a:solidFill>
                  <a:schemeClr val="bg1"/>
                </a:solidFill>
                <a:latin typeface="Segoe UI Light" panose="020B0502040204020203" pitchFamily="34" charset="0"/>
                <a:cs typeface="Segoe UI Light" panose="020B0502040204020203" pitchFamily="34" charset="0"/>
              </a:rPr>
              <a:t> de Expressos</a:t>
            </a:r>
            <a:r>
              <a:rPr lang="en-GB" sz="2400" dirty="0">
                <a:solidFill>
                  <a:schemeClr val="bg1"/>
                </a:solidFill>
                <a:latin typeface="Segoe UI Light" panose="020B0502040204020203" pitchFamily="34" charset="0"/>
                <a:cs typeface="Segoe UI Light" panose="020B0502040204020203" pitchFamily="34" charset="0"/>
                <a:sym typeface="Wingdings" panose="05000000000000000000" pitchFamily="2" charset="2"/>
              </a:rPr>
              <a:t/>
            </a:r>
            <a:br>
              <a:rPr lang="en-GB" sz="2400" dirty="0">
                <a:solidFill>
                  <a:schemeClr val="bg1"/>
                </a:solidFill>
                <a:latin typeface="Segoe UI Light" panose="020B0502040204020203" pitchFamily="34" charset="0"/>
                <a:cs typeface="Segoe UI Light" panose="020B0502040204020203" pitchFamily="34" charset="0"/>
                <a:sym typeface="Wingdings" panose="05000000000000000000" pitchFamily="2" charset="2"/>
              </a:rPr>
            </a:br>
            <a:r>
              <a:rPr lang="en-GB" sz="2100" b="0" dirty="0">
                <a:solidFill>
                  <a:schemeClr val="bg1"/>
                </a:solidFill>
                <a:latin typeface="Segoe UI Light" panose="020B0502040204020203" pitchFamily="34" charset="0"/>
                <a:cs typeface="Segoe UI Light" panose="020B0502040204020203" pitchFamily="34" charset="0"/>
              </a:rPr>
              <a:t>Long Distance Bus + Last/First Mile + Hotel + Restaurants + Other Channels</a:t>
            </a:r>
            <a:endParaRPr lang="en-GB" sz="1300" b="0" i="1" dirty="0">
              <a:solidFill>
                <a:schemeClr val="bg1"/>
              </a:solidFill>
              <a:latin typeface="Segoe UI Light" panose="020B0502040204020203" pitchFamily="34" charset="0"/>
              <a:cs typeface="Segoe UI Light" panose="020B0502040204020203" pitchFamily="34" charset="0"/>
            </a:endParaRPr>
          </a:p>
        </p:txBody>
      </p:sp>
      <p:cxnSp>
        <p:nvCxnSpPr>
          <p:cNvPr id="9" name="Connecteur droit 7"/>
          <p:cNvCxnSpPr>
            <a:cxnSpLocks/>
          </p:cNvCxnSpPr>
          <p:nvPr/>
        </p:nvCxnSpPr>
        <p:spPr>
          <a:xfrm>
            <a:off x="9839" y="4230116"/>
            <a:ext cx="12192000" cy="0"/>
          </a:xfrm>
          <a:prstGeom prst="line">
            <a:avLst/>
          </a:prstGeom>
          <a:ln w="57150">
            <a:solidFill>
              <a:srgbClr val="E95B2B"/>
            </a:solidFill>
          </a:ln>
        </p:spPr>
        <p:style>
          <a:lnRef idx="1">
            <a:schemeClr val="accent1"/>
          </a:lnRef>
          <a:fillRef idx="0">
            <a:schemeClr val="accent1"/>
          </a:fillRef>
          <a:effectRef idx="0">
            <a:schemeClr val="accent1"/>
          </a:effectRef>
          <a:fontRef idx="minor">
            <a:schemeClr val="tx1"/>
          </a:fontRef>
        </p:style>
      </p:cxnSp>
      <p:cxnSp>
        <p:nvCxnSpPr>
          <p:cNvPr id="10" name="Connecteur droit 10"/>
          <p:cNvCxnSpPr>
            <a:cxnSpLocks/>
            <a:stCxn id="7" idx="2"/>
          </p:cNvCxnSpPr>
          <p:nvPr/>
        </p:nvCxnSpPr>
        <p:spPr>
          <a:xfrm>
            <a:off x="1489950" y="3827696"/>
            <a:ext cx="1011063" cy="1458161"/>
          </a:xfrm>
          <a:prstGeom prst="line">
            <a:avLst/>
          </a:prstGeom>
          <a:ln w="28575">
            <a:solidFill>
              <a:srgbClr val="FF0000"/>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 name="Connecteur droit 10"/>
          <p:cNvCxnSpPr>
            <a:cxnSpLocks/>
          </p:cNvCxnSpPr>
          <p:nvPr/>
        </p:nvCxnSpPr>
        <p:spPr>
          <a:xfrm>
            <a:off x="6598904" y="4230117"/>
            <a:ext cx="1" cy="847439"/>
          </a:xfrm>
          <a:prstGeom prst="line">
            <a:avLst/>
          </a:prstGeom>
          <a:ln w="28575">
            <a:solidFill>
              <a:srgbClr val="FF0000"/>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 name="Rectangle 89"/>
          <p:cNvSpPr/>
          <p:nvPr/>
        </p:nvSpPr>
        <p:spPr>
          <a:xfrm>
            <a:off x="-56449" y="1961979"/>
            <a:ext cx="1196581" cy="618629"/>
          </a:xfrm>
          <a:prstGeom prst="rect">
            <a:avLst/>
          </a:prstGeom>
          <a:noFill/>
        </p:spPr>
        <p:txBody>
          <a:bodyPr wrap="square" lIns="91438" tIns="45719" rIns="91438" bIns="45719">
            <a:spAutoFit/>
          </a:bodyPr>
          <a:lstStyle/>
          <a:p>
            <a:pPr algn="ctr">
              <a:lnSpc>
                <a:spcPct val="90000"/>
              </a:lnSpc>
              <a:spcBef>
                <a:spcPts val="1000"/>
              </a:spcBef>
            </a:pPr>
            <a:r>
              <a:rPr lang="fr-FR" sz="1900" b="1" dirty="0">
                <a:solidFill>
                  <a:schemeClr val="bg1"/>
                </a:solidFill>
                <a:latin typeface="Segoe UI Light" panose="020B0502040204020203" pitchFamily="34" charset="0"/>
                <a:cs typeface="Segoe UI Light" panose="020B0502040204020203" pitchFamily="34" charset="0"/>
              </a:rPr>
              <a:t>Service </a:t>
            </a:r>
            <a:br>
              <a:rPr lang="fr-FR" sz="1900" b="1" dirty="0">
                <a:solidFill>
                  <a:schemeClr val="bg1"/>
                </a:solidFill>
                <a:latin typeface="Segoe UI Light" panose="020B0502040204020203" pitchFamily="34" charset="0"/>
                <a:cs typeface="Segoe UI Light" panose="020B0502040204020203" pitchFamily="34" charset="0"/>
              </a:rPr>
            </a:br>
            <a:r>
              <a:rPr lang="fr-FR" sz="1900" b="1" dirty="0">
                <a:solidFill>
                  <a:schemeClr val="bg1"/>
                </a:solidFill>
                <a:latin typeface="Segoe UI Light" panose="020B0502040204020203" pitchFamily="34" charset="0"/>
                <a:cs typeface="Segoe UI Light" panose="020B0502040204020203" pitchFamily="34" charset="0"/>
              </a:rPr>
              <a:t>Providers</a:t>
            </a:r>
          </a:p>
        </p:txBody>
      </p:sp>
      <p:sp>
        <p:nvSpPr>
          <p:cNvPr id="13" name="Rectangle 90"/>
          <p:cNvSpPr/>
          <p:nvPr/>
        </p:nvSpPr>
        <p:spPr>
          <a:xfrm>
            <a:off x="171290" y="4749801"/>
            <a:ext cx="1326037" cy="355480"/>
          </a:xfrm>
          <a:prstGeom prst="rect">
            <a:avLst/>
          </a:prstGeom>
          <a:noFill/>
        </p:spPr>
        <p:txBody>
          <a:bodyPr wrap="square" lIns="91438" tIns="45719" rIns="91438" bIns="45719">
            <a:spAutoFit/>
          </a:bodyPr>
          <a:lstStyle/>
          <a:p>
            <a:pPr algn="ctr">
              <a:lnSpc>
                <a:spcPct val="90000"/>
              </a:lnSpc>
              <a:spcBef>
                <a:spcPts val="1000"/>
              </a:spcBef>
            </a:pPr>
            <a:r>
              <a:rPr lang="fr-FR" sz="1900" b="1" dirty="0">
                <a:solidFill>
                  <a:schemeClr val="bg1"/>
                </a:solidFill>
                <a:latin typeface="Segoe UI Light" panose="020B0502040204020203" pitchFamily="34" charset="0"/>
                <a:cs typeface="Segoe UI Light" panose="020B0502040204020203" pitchFamily="34" charset="0"/>
              </a:rPr>
              <a:t>Concierges</a:t>
            </a:r>
          </a:p>
        </p:txBody>
      </p:sp>
      <p:pic>
        <p:nvPicPr>
          <p:cNvPr id="14" name="Picture 2"/>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70581" t="8502" b="55467"/>
          <a:stretch/>
        </p:blipFill>
        <p:spPr bwMode="auto">
          <a:xfrm>
            <a:off x="1204976" y="3139058"/>
            <a:ext cx="702192" cy="6688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5" name="Connecteur droit 85"/>
          <p:cNvCxnSpPr>
            <a:cxnSpLocks/>
          </p:cNvCxnSpPr>
          <p:nvPr/>
        </p:nvCxnSpPr>
        <p:spPr>
          <a:xfrm>
            <a:off x="7017263" y="3657046"/>
            <a:ext cx="0" cy="565972"/>
          </a:xfrm>
          <a:prstGeom prst="line">
            <a:avLst/>
          </a:prstGeom>
          <a:ln w="28575">
            <a:solidFill>
              <a:srgbClr val="FF0000"/>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6" name="Connecteur droit 85"/>
          <p:cNvCxnSpPr>
            <a:cxnSpLocks/>
          </p:cNvCxnSpPr>
          <p:nvPr/>
        </p:nvCxnSpPr>
        <p:spPr>
          <a:xfrm>
            <a:off x="9102933" y="3657669"/>
            <a:ext cx="0" cy="565972"/>
          </a:xfrm>
          <a:prstGeom prst="line">
            <a:avLst/>
          </a:prstGeom>
          <a:ln w="28575">
            <a:solidFill>
              <a:srgbClr val="FF0000"/>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7" name="Connecteur droit 85"/>
          <p:cNvCxnSpPr>
            <a:cxnSpLocks/>
          </p:cNvCxnSpPr>
          <p:nvPr/>
        </p:nvCxnSpPr>
        <p:spPr>
          <a:xfrm>
            <a:off x="4318217" y="3657047"/>
            <a:ext cx="0" cy="565972"/>
          </a:xfrm>
          <a:prstGeom prst="line">
            <a:avLst/>
          </a:prstGeom>
          <a:ln w="28575">
            <a:solidFill>
              <a:srgbClr val="FF0000"/>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8" name="Connecteur droit 85"/>
          <p:cNvCxnSpPr>
            <a:cxnSpLocks/>
          </p:cNvCxnSpPr>
          <p:nvPr/>
        </p:nvCxnSpPr>
        <p:spPr>
          <a:xfrm>
            <a:off x="10794427" y="3684989"/>
            <a:ext cx="0" cy="565972"/>
          </a:xfrm>
          <a:prstGeom prst="line">
            <a:avLst/>
          </a:prstGeom>
          <a:ln w="28575">
            <a:solidFill>
              <a:srgbClr val="FF0000"/>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9" name="Rectangle à coins arrondis 49"/>
          <p:cNvSpPr/>
          <p:nvPr/>
        </p:nvSpPr>
        <p:spPr>
          <a:xfrm>
            <a:off x="1836110" y="5402125"/>
            <a:ext cx="1213151" cy="1213151"/>
          </a:xfrm>
          <a:prstGeom prst="round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fr-FR">
              <a:latin typeface="Segoe UI Light" panose="020B0502040204020203" pitchFamily="34" charset="0"/>
              <a:cs typeface="Segoe UI Light" panose="020B0502040204020203" pitchFamily="34" charset="0"/>
            </a:endParaRPr>
          </a:p>
        </p:txBody>
      </p:sp>
      <p:pic>
        <p:nvPicPr>
          <p:cNvPr id="20" name="Picture 3"/>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52689" y="5537951"/>
            <a:ext cx="995364" cy="1000832"/>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99237" y="5286525"/>
            <a:ext cx="240000" cy="2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10" descr="http://m.seara.com/fotos/portfolio/metro_lx-logo_191907970354d5032738ca3.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8907" t="10674" r="28626" b="7363"/>
          <a:stretch/>
        </p:blipFill>
        <p:spPr bwMode="auto">
          <a:xfrm>
            <a:off x="2932779" y="6435275"/>
            <a:ext cx="248692" cy="2400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http://static.goldenline.pl/firm_logo/108/firm_228332_ddb68b_big.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328924" y="6518125"/>
            <a:ext cx="240000" cy="2400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4" name="Picture 14" descr="https://lh5.ggpht.com/6GUb9JtYXOWhkkeHWFVTXqNx5S28SjU_C5Pj6scOYrjiZims7f71HiL8ZSKSNnyGexZT=w30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637892" y="5275100"/>
            <a:ext cx="240000" cy="2400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626420" y="6499896"/>
            <a:ext cx="240000" cy="2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186" t="2474" r="2036" b="3063"/>
          <a:stretch/>
        </p:blipFill>
        <p:spPr bwMode="auto">
          <a:xfrm>
            <a:off x="2932779" y="5304880"/>
            <a:ext cx="240696" cy="2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1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967683" y="6152767"/>
            <a:ext cx="240000" cy="2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15"/>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956638" y="5581801"/>
            <a:ext cx="234697" cy="2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16"/>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957310" y="5866613"/>
            <a:ext cx="234249" cy="2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745863" y="6498704"/>
            <a:ext cx="242667" cy="2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3"/>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038593" y="6495275"/>
            <a:ext cx="241327" cy="2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15"/>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0243282" y="2526153"/>
            <a:ext cx="469393" cy="4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 name="Picture 16"/>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0742773" y="2526153"/>
            <a:ext cx="468499" cy="4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 name="Picture 2"/>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560308" y="2521525"/>
            <a:ext cx="485333" cy="4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3"/>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9084442" y="2504927"/>
            <a:ext cx="482652" cy="4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 name="Image 39"/>
          <p:cNvPicPr>
            <a:picLocks noChangeAspect="1"/>
          </p:cNvPicPr>
          <p:nvPr/>
        </p:nvPicPr>
        <p:blipFill>
          <a:blip r:embed="rId21"/>
          <a:stretch>
            <a:fillRect/>
          </a:stretch>
        </p:blipFill>
        <p:spPr>
          <a:xfrm>
            <a:off x="8457423" y="3161671"/>
            <a:ext cx="1291021" cy="459927"/>
          </a:xfrm>
          <a:prstGeom prst="rect">
            <a:avLst/>
          </a:prstGeom>
        </p:spPr>
      </p:pic>
      <p:pic>
        <p:nvPicPr>
          <p:cNvPr id="37" name="Picture 15"/>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7595809" y="2554774"/>
            <a:ext cx="381561" cy="422761"/>
          </a:xfrm>
          <a:prstGeom prst="roundRect">
            <a:avLst>
              <a:gd name="adj" fmla="val 8594"/>
            </a:avLst>
          </a:prstGeom>
          <a:solidFill>
            <a:srgbClr val="FFFFFF">
              <a:shade val="85000"/>
            </a:srgbClr>
          </a:solidFill>
          <a:ln w="9525">
            <a:solidFill>
              <a:schemeClr val="tx1"/>
            </a:solidFill>
            <a:miter lim="800000"/>
            <a:headEnd/>
            <a:tailEnd/>
          </a:ln>
          <a:effectLst>
            <a:reflection blurRad="12700" stA="38000" endPos="28000" dist="5000" dir="5400000" sy="-100000" algn="bl" rotWithShape="0"/>
          </a:effectLst>
          <a:extLst/>
        </p:spPr>
      </p:pic>
      <p:pic>
        <p:nvPicPr>
          <p:cNvPr id="38" name="Picture 5"/>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6425751" y="2478623"/>
            <a:ext cx="552168" cy="552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 name="Picture 4"/>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7001868" y="2530877"/>
            <a:ext cx="480000" cy="4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 name="Image 19"/>
          <p:cNvPicPr>
            <a:picLocks noChangeAspect="1"/>
          </p:cNvPicPr>
          <p:nvPr/>
        </p:nvPicPr>
        <p:blipFill>
          <a:blip r:embed="rId25"/>
          <a:stretch>
            <a:fillRect/>
          </a:stretch>
        </p:blipFill>
        <p:spPr>
          <a:xfrm>
            <a:off x="3791535" y="3133317"/>
            <a:ext cx="950376" cy="337052"/>
          </a:xfrm>
          <a:prstGeom prst="rect">
            <a:avLst/>
          </a:prstGeom>
        </p:spPr>
      </p:pic>
      <p:graphicFrame>
        <p:nvGraphicFramePr>
          <p:cNvPr id="41" name="Objet 21"/>
          <p:cNvGraphicFramePr>
            <a:graphicFrameLocks noChangeAspect="1"/>
          </p:cNvGraphicFramePr>
          <p:nvPr>
            <p:extLst/>
          </p:nvPr>
        </p:nvGraphicFramePr>
        <p:xfrm>
          <a:off x="6560081" y="3028535"/>
          <a:ext cx="704791" cy="580799"/>
        </p:xfrm>
        <a:graphic>
          <a:graphicData uri="http://schemas.openxmlformats.org/presentationml/2006/ole">
            <mc:AlternateContent xmlns:mc="http://schemas.openxmlformats.org/markup-compatibility/2006">
              <mc:Choice xmlns:v="urn:schemas-microsoft-com:vml" Requires="v">
                <p:oleObj spid="_x0000_s1040" name="Image" r:id="rId26" imgW="9549000" imgH="7847280" progId="Photoshop.Image.16">
                  <p:embed/>
                </p:oleObj>
              </mc:Choice>
              <mc:Fallback>
                <p:oleObj name="Image" r:id="rId26" imgW="9549000" imgH="7847280" progId="Photoshop.Image.16">
                  <p:embed/>
                  <p:pic>
                    <p:nvPicPr>
                      <p:cNvPr id="0" name=""/>
                      <p:cNvPicPr/>
                      <p:nvPr/>
                    </p:nvPicPr>
                    <p:blipFill>
                      <a:blip r:embed="rId27"/>
                      <a:stretch>
                        <a:fillRect/>
                      </a:stretch>
                    </p:blipFill>
                    <p:spPr>
                      <a:xfrm>
                        <a:off x="6560081" y="3028535"/>
                        <a:ext cx="704791" cy="580799"/>
                      </a:xfrm>
                      <a:prstGeom prst="rect">
                        <a:avLst/>
                      </a:prstGeom>
                    </p:spPr>
                  </p:pic>
                </p:oleObj>
              </mc:Fallback>
            </mc:AlternateContent>
          </a:graphicData>
        </a:graphic>
      </p:graphicFrame>
      <p:pic>
        <p:nvPicPr>
          <p:cNvPr id="42" name="Picture 10" descr="http://m.seara.com/fotos/portfolio/metro_lx-logo_191907970354d5032738ca3.jpg"/>
          <p:cNvPicPr>
            <a:picLocks noChangeAspect="1" noChangeArrowheads="1"/>
          </p:cNvPicPr>
          <p:nvPr/>
        </p:nvPicPr>
        <p:blipFill rotWithShape="1">
          <a:blip r:embed="rId28" cstate="print">
            <a:extLst>
              <a:ext uri="{28A0092B-C50C-407E-A947-70E740481C1C}">
                <a14:useLocalDpi xmlns:a14="http://schemas.microsoft.com/office/drawing/2010/main" val="0"/>
              </a:ext>
            </a:extLst>
          </a:blip>
          <a:srcRect l="28907" t="10674" r="28626" b="7363"/>
          <a:stretch/>
        </p:blipFill>
        <p:spPr bwMode="auto">
          <a:xfrm>
            <a:off x="4350323" y="2463465"/>
            <a:ext cx="497383" cy="48000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8" descr="http://static.goldenline.pl/firm_logo/108/firm_228332_ddb68b_big.jp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3311535" y="2463465"/>
            <a:ext cx="480000" cy="4800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44" name="Picture 6"/>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3852567" y="2476632"/>
            <a:ext cx="480000" cy="4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 name="Picture 2"/>
          <p:cNvPicPr>
            <a:picLocks noChangeAspect="1" noChangeArrowheads="1"/>
          </p:cNvPicPr>
          <p:nvPr/>
        </p:nvPicPr>
        <p:blipFill rotWithShape="1">
          <a:blip r:embed="rId31" cstate="print">
            <a:extLst>
              <a:ext uri="{28A0092B-C50C-407E-A947-70E740481C1C}">
                <a14:useLocalDpi xmlns:a14="http://schemas.microsoft.com/office/drawing/2010/main" val="0"/>
              </a:ext>
            </a:extLst>
          </a:blip>
          <a:srcRect l="2186" t="2474" r="2036" b="3063"/>
          <a:stretch/>
        </p:blipFill>
        <p:spPr bwMode="auto">
          <a:xfrm>
            <a:off x="5859276" y="2512165"/>
            <a:ext cx="482261" cy="480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 name="Picture 12"/>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4895629" y="2463465"/>
            <a:ext cx="480000" cy="4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7" name="Picture 3"/>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rot="5400000">
            <a:off x="10527275" y="2860267"/>
            <a:ext cx="342900" cy="88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Image 55"/>
          <p:cNvPicPr>
            <a:picLocks noChangeAspect="1"/>
          </p:cNvPicPr>
          <p:nvPr/>
        </p:nvPicPr>
        <p:blipFill>
          <a:blip r:embed="rId34"/>
          <a:stretch>
            <a:fillRect/>
          </a:stretch>
        </p:blipFill>
        <p:spPr>
          <a:xfrm>
            <a:off x="5679685" y="5198088"/>
            <a:ext cx="1916124" cy="1437093"/>
          </a:xfrm>
          <a:prstGeom prst="rect">
            <a:avLst/>
          </a:prstGeom>
        </p:spPr>
      </p:pic>
      <p:pic>
        <p:nvPicPr>
          <p:cNvPr id="49" name="Picture 2" descr="Résultat de recherche d'images pour &quot;distribusion bus logo&quot;"/>
          <p:cNvPicPr>
            <a:picLocks noChangeAspect="1" noChangeArrowheads="1"/>
          </p:cNvPicPr>
          <p:nvPr/>
        </p:nvPicPr>
        <p:blipFill rotWithShape="1">
          <a:blip r:embed="rId35" cstate="print">
            <a:extLst>
              <a:ext uri="{28A0092B-C50C-407E-A947-70E740481C1C}">
                <a14:useLocalDpi xmlns:a14="http://schemas.microsoft.com/office/drawing/2010/main" val="0"/>
              </a:ext>
            </a:extLst>
          </a:blip>
          <a:srcRect t="33275" b="29178"/>
          <a:stretch/>
        </p:blipFill>
        <p:spPr bwMode="auto">
          <a:xfrm>
            <a:off x="5826083" y="6071481"/>
            <a:ext cx="1699453" cy="712465"/>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grpSp>
        <p:nvGrpSpPr>
          <p:cNvPr id="56" name="Gruppieren 55"/>
          <p:cNvGrpSpPr/>
          <p:nvPr/>
        </p:nvGrpSpPr>
        <p:grpSpPr>
          <a:xfrm>
            <a:off x="11277600" y="462265"/>
            <a:ext cx="914400" cy="914400"/>
            <a:chOff x="11277600" y="462265"/>
            <a:chExt cx="914400" cy="914400"/>
          </a:xfrm>
        </p:grpSpPr>
        <p:sp>
          <p:nvSpPr>
            <p:cNvPr id="57" name="Rechteck 56"/>
            <p:cNvSpPr/>
            <p:nvPr/>
          </p:nvSpPr>
          <p:spPr>
            <a:xfrm>
              <a:off x="11277600" y="462265"/>
              <a:ext cx="914400"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a:solidFill>
                  <a:prstClr val="white"/>
                </a:solidFill>
                <a:latin typeface="Segoe UI Light" panose="020B0502040204020203" pitchFamily="34" charset="0"/>
                <a:cs typeface="Segoe UI Light" panose="020B0502040204020203" pitchFamily="34" charset="0"/>
              </a:endParaRPr>
            </a:p>
          </p:txBody>
        </p:sp>
        <p:pic>
          <p:nvPicPr>
            <p:cNvPr id="58" name="Picture 2" descr="http://masai.teleticketing.eu/DecoupeSite/logofooter.png"/>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11453781" y="564299"/>
              <a:ext cx="547109" cy="710331"/>
            </a:xfrm>
            <a:prstGeom prst="rect">
              <a:avLst/>
            </a:prstGeom>
            <a:noFill/>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607318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anim calcmode="lin" valueType="num">
                                      <p:cBhvr>
                                        <p:cTn id="14" dur="1000" fill="hold"/>
                                        <p:tgtEl>
                                          <p:spTgt spid="17"/>
                                        </p:tgtEl>
                                        <p:attrNameLst>
                                          <p:attrName>ppt_x</p:attrName>
                                        </p:attrNameLst>
                                      </p:cBhvr>
                                      <p:tavLst>
                                        <p:tav tm="0">
                                          <p:val>
                                            <p:strVal val="#ppt_x"/>
                                          </p:val>
                                        </p:tav>
                                        <p:tav tm="100000">
                                          <p:val>
                                            <p:strVal val="#ppt_x"/>
                                          </p:val>
                                        </p:tav>
                                      </p:tavLst>
                                    </p:anim>
                                    <p:anim calcmode="lin" valueType="num">
                                      <p:cBhvr>
                                        <p:cTn id="15" dur="1000" fill="hold"/>
                                        <p:tgtEl>
                                          <p:spTgt spid="17"/>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fade">
                                      <p:cBhvr>
                                        <p:cTn id="18" dur="1000"/>
                                        <p:tgtEl>
                                          <p:spTgt spid="40"/>
                                        </p:tgtEl>
                                      </p:cBhvr>
                                    </p:animEffect>
                                    <p:anim calcmode="lin" valueType="num">
                                      <p:cBhvr>
                                        <p:cTn id="19" dur="1000" fill="hold"/>
                                        <p:tgtEl>
                                          <p:spTgt spid="40"/>
                                        </p:tgtEl>
                                        <p:attrNameLst>
                                          <p:attrName>ppt_x</p:attrName>
                                        </p:attrNameLst>
                                      </p:cBhvr>
                                      <p:tavLst>
                                        <p:tav tm="0">
                                          <p:val>
                                            <p:strVal val="#ppt_x"/>
                                          </p:val>
                                        </p:tav>
                                        <p:tav tm="100000">
                                          <p:val>
                                            <p:strVal val="#ppt_x"/>
                                          </p:val>
                                        </p:tav>
                                      </p:tavLst>
                                    </p:anim>
                                    <p:anim calcmode="lin" valueType="num">
                                      <p:cBhvr>
                                        <p:cTn id="20" dur="1000" fill="hold"/>
                                        <p:tgtEl>
                                          <p:spTgt spid="40"/>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1000"/>
                                        <p:tgtEl>
                                          <p:spTgt spid="42"/>
                                        </p:tgtEl>
                                      </p:cBhvr>
                                    </p:animEffect>
                                    <p:anim calcmode="lin" valueType="num">
                                      <p:cBhvr>
                                        <p:cTn id="24" dur="1000" fill="hold"/>
                                        <p:tgtEl>
                                          <p:spTgt spid="42"/>
                                        </p:tgtEl>
                                        <p:attrNameLst>
                                          <p:attrName>ppt_x</p:attrName>
                                        </p:attrNameLst>
                                      </p:cBhvr>
                                      <p:tavLst>
                                        <p:tav tm="0">
                                          <p:val>
                                            <p:strVal val="#ppt_x"/>
                                          </p:val>
                                        </p:tav>
                                        <p:tav tm="100000">
                                          <p:val>
                                            <p:strVal val="#ppt_x"/>
                                          </p:val>
                                        </p:tav>
                                      </p:tavLst>
                                    </p:anim>
                                    <p:anim calcmode="lin" valueType="num">
                                      <p:cBhvr>
                                        <p:cTn id="25" dur="1000" fill="hold"/>
                                        <p:tgtEl>
                                          <p:spTgt spid="42"/>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fade">
                                      <p:cBhvr>
                                        <p:cTn id="28" dur="1000"/>
                                        <p:tgtEl>
                                          <p:spTgt spid="43"/>
                                        </p:tgtEl>
                                      </p:cBhvr>
                                    </p:animEffect>
                                    <p:anim calcmode="lin" valueType="num">
                                      <p:cBhvr>
                                        <p:cTn id="29" dur="1000" fill="hold"/>
                                        <p:tgtEl>
                                          <p:spTgt spid="43"/>
                                        </p:tgtEl>
                                        <p:attrNameLst>
                                          <p:attrName>ppt_x</p:attrName>
                                        </p:attrNameLst>
                                      </p:cBhvr>
                                      <p:tavLst>
                                        <p:tav tm="0">
                                          <p:val>
                                            <p:strVal val="#ppt_x"/>
                                          </p:val>
                                        </p:tav>
                                        <p:tav tm="100000">
                                          <p:val>
                                            <p:strVal val="#ppt_x"/>
                                          </p:val>
                                        </p:tav>
                                      </p:tavLst>
                                    </p:anim>
                                    <p:anim calcmode="lin" valueType="num">
                                      <p:cBhvr>
                                        <p:cTn id="30" dur="1000" fill="hold"/>
                                        <p:tgtEl>
                                          <p:spTgt spid="43"/>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44"/>
                                        </p:tgtEl>
                                        <p:attrNameLst>
                                          <p:attrName>style.visibility</p:attrName>
                                        </p:attrNameLst>
                                      </p:cBhvr>
                                      <p:to>
                                        <p:strVal val="visible"/>
                                      </p:to>
                                    </p:set>
                                    <p:animEffect transition="in" filter="fade">
                                      <p:cBhvr>
                                        <p:cTn id="33" dur="1000"/>
                                        <p:tgtEl>
                                          <p:spTgt spid="44"/>
                                        </p:tgtEl>
                                      </p:cBhvr>
                                    </p:animEffect>
                                    <p:anim calcmode="lin" valueType="num">
                                      <p:cBhvr>
                                        <p:cTn id="34" dur="1000" fill="hold"/>
                                        <p:tgtEl>
                                          <p:spTgt spid="44"/>
                                        </p:tgtEl>
                                        <p:attrNameLst>
                                          <p:attrName>ppt_x</p:attrName>
                                        </p:attrNameLst>
                                      </p:cBhvr>
                                      <p:tavLst>
                                        <p:tav tm="0">
                                          <p:val>
                                            <p:strVal val="#ppt_x"/>
                                          </p:val>
                                        </p:tav>
                                        <p:tav tm="100000">
                                          <p:val>
                                            <p:strVal val="#ppt_x"/>
                                          </p:val>
                                        </p:tav>
                                      </p:tavLst>
                                    </p:anim>
                                    <p:anim calcmode="lin" valueType="num">
                                      <p:cBhvr>
                                        <p:cTn id="35" dur="1000" fill="hold"/>
                                        <p:tgtEl>
                                          <p:spTgt spid="44"/>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46"/>
                                        </p:tgtEl>
                                        <p:attrNameLst>
                                          <p:attrName>style.visibility</p:attrName>
                                        </p:attrNameLst>
                                      </p:cBhvr>
                                      <p:to>
                                        <p:strVal val="visible"/>
                                      </p:to>
                                    </p:set>
                                    <p:animEffect transition="in" filter="fade">
                                      <p:cBhvr>
                                        <p:cTn id="38" dur="1000"/>
                                        <p:tgtEl>
                                          <p:spTgt spid="46"/>
                                        </p:tgtEl>
                                      </p:cBhvr>
                                    </p:animEffect>
                                    <p:anim calcmode="lin" valueType="num">
                                      <p:cBhvr>
                                        <p:cTn id="39" dur="1000" fill="hold"/>
                                        <p:tgtEl>
                                          <p:spTgt spid="46"/>
                                        </p:tgtEl>
                                        <p:attrNameLst>
                                          <p:attrName>ppt_x</p:attrName>
                                        </p:attrNameLst>
                                      </p:cBhvr>
                                      <p:tavLst>
                                        <p:tav tm="0">
                                          <p:val>
                                            <p:strVal val="#ppt_x"/>
                                          </p:val>
                                        </p:tav>
                                        <p:tav tm="100000">
                                          <p:val>
                                            <p:strVal val="#ppt_x"/>
                                          </p:val>
                                        </p:tav>
                                      </p:tavLst>
                                    </p:anim>
                                    <p:anim calcmode="lin" valueType="num">
                                      <p:cBhvr>
                                        <p:cTn id="40" dur="1000" fill="hold"/>
                                        <p:tgtEl>
                                          <p:spTgt spid="46"/>
                                        </p:tgtEl>
                                        <p:attrNameLst>
                                          <p:attrName>ppt_y</p:attrName>
                                        </p:attrNameLst>
                                      </p:cBhvr>
                                      <p:tavLst>
                                        <p:tav tm="0">
                                          <p:val>
                                            <p:strVal val="#ppt_y+.1"/>
                                          </p:val>
                                        </p:tav>
                                        <p:tav tm="100000">
                                          <p:val>
                                            <p:strVal val="#ppt_y"/>
                                          </p:val>
                                        </p:tav>
                                      </p:tavLst>
                                    </p:anim>
                                  </p:childTnLst>
                                </p:cTn>
                              </p:par>
                            </p:childTnLst>
                          </p:cTn>
                        </p:par>
                        <p:par>
                          <p:cTn id="41" fill="hold">
                            <p:stCondLst>
                              <p:cond delay="2000"/>
                            </p:stCondLst>
                            <p:childTnLst>
                              <p:par>
                                <p:cTn id="42" presetID="42" presetClass="entr" presetSubtype="0" fill="hold" nodeType="after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1000"/>
                                        <p:tgtEl>
                                          <p:spTgt spid="15"/>
                                        </p:tgtEl>
                                      </p:cBhvr>
                                    </p:animEffect>
                                    <p:anim calcmode="lin" valueType="num">
                                      <p:cBhvr>
                                        <p:cTn id="45" dur="1000" fill="hold"/>
                                        <p:tgtEl>
                                          <p:spTgt spid="15"/>
                                        </p:tgtEl>
                                        <p:attrNameLst>
                                          <p:attrName>ppt_x</p:attrName>
                                        </p:attrNameLst>
                                      </p:cBhvr>
                                      <p:tavLst>
                                        <p:tav tm="0">
                                          <p:val>
                                            <p:strVal val="#ppt_x"/>
                                          </p:val>
                                        </p:tav>
                                        <p:tav tm="100000">
                                          <p:val>
                                            <p:strVal val="#ppt_x"/>
                                          </p:val>
                                        </p:tav>
                                      </p:tavLst>
                                    </p:anim>
                                    <p:anim calcmode="lin" valueType="num">
                                      <p:cBhvr>
                                        <p:cTn id="46" dur="1000" fill="hold"/>
                                        <p:tgtEl>
                                          <p:spTgt spid="15"/>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fade">
                                      <p:cBhvr>
                                        <p:cTn id="49" dur="1000"/>
                                        <p:tgtEl>
                                          <p:spTgt spid="37"/>
                                        </p:tgtEl>
                                      </p:cBhvr>
                                    </p:animEffect>
                                    <p:anim calcmode="lin" valueType="num">
                                      <p:cBhvr>
                                        <p:cTn id="50" dur="1000" fill="hold"/>
                                        <p:tgtEl>
                                          <p:spTgt spid="37"/>
                                        </p:tgtEl>
                                        <p:attrNameLst>
                                          <p:attrName>ppt_x</p:attrName>
                                        </p:attrNameLst>
                                      </p:cBhvr>
                                      <p:tavLst>
                                        <p:tav tm="0">
                                          <p:val>
                                            <p:strVal val="#ppt_x"/>
                                          </p:val>
                                        </p:tav>
                                        <p:tav tm="100000">
                                          <p:val>
                                            <p:strVal val="#ppt_x"/>
                                          </p:val>
                                        </p:tav>
                                      </p:tavLst>
                                    </p:anim>
                                    <p:anim calcmode="lin" valueType="num">
                                      <p:cBhvr>
                                        <p:cTn id="51" dur="1000" fill="hold"/>
                                        <p:tgtEl>
                                          <p:spTgt spid="37"/>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fade">
                                      <p:cBhvr>
                                        <p:cTn id="54" dur="1000"/>
                                        <p:tgtEl>
                                          <p:spTgt spid="38"/>
                                        </p:tgtEl>
                                      </p:cBhvr>
                                    </p:animEffect>
                                    <p:anim calcmode="lin" valueType="num">
                                      <p:cBhvr>
                                        <p:cTn id="55" dur="1000" fill="hold"/>
                                        <p:tgtEl>
                                          <p:spTgt spid="38"/>
                                        </p:tgtEl>
                                        <p:attrNameLst>
                                          <p:attrName>ppt_x</p:attrName>
                                        </p:attrNameLst>
                                      </p:cBhvr>
                                      <p:tavLst>
                                        <p:tav tm="0">
                                          <p:val>
                                            <p:strVal val="#ppt_x"/>
                                          </p:val>
                                        </p:tav>
                                        <p:tav tm="100000">
                                          <p:val>
                                            <p:strVal val="#ppt_x"/>
                                          </p:val>
                                        </p:tav>
                                      </p:tavLst>
                                    </p:anim>
                                    <p:anim calcmode="lin" valueType="num">
                                      <p:cBhvr>
                                        <p:cTn id="56" dur="1000" fill="hold"/>
                                        <p:tgtEl>
                                          <p:spTgt spid="38"/>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39"/>
                                        </p:tgtEl>
                                        <p:attrNameLst>
                                          <p:attrName>style.visibility</p:attrName>
                                        </p:attrNameLst>
                                      </p:cBhvr>
                                      <p:to>
                                        <p:strVal val="visible"/>
                                      </p:to>
                                    </p:set>
                                    <p:animEffect transition="in" filter="fade">
                                      <p:cBhvr>
                                        <p:cTn id="59" dur="1000"/>
                                        <p:tgtEl>
                                          <p:spTgt spid="39"/>
                                        </p:tgtEl>
                                      </p:cBhvr>
                                    </p:animEffect>
                                    <p:anim calcmode="lin" valueType="num">
                                      <p:cBhvr>
                                        <p:cTn id="60" dur="1000" fill="hold"/>
                                        <p:tgtEl>
                                          <p:spTgt spid="39"/>
                                        </p:tgtEl>
                                        <p:attrNameLst>
                                          <p:attrName>ppt_x</p:attrName>
                                        </p:attrNameLst>
                                      </p:cBhvr>
                                      <p:tavLst>
                                        <p:tav tm="0">
                                          <p:val>
                                            <p:strVal val="#ppt_x"/>
                                          </p:val>
                                        </p:tav>
                                        <p:tav tm="100000">
                                          <p:val>
                                            <p:strVal val="#ppt_x"/>
                                          </p:val>
                                        </p:tav>
                                      </p:tavLst>
                                    </p:anim>
                                    <p:anim calcmode="lin" valueType="num">
                                      <p:cBhvr>
                                        <p:cTn id="61" dur="1000" fill="hold"/>
                                        <p:tgtEl>
                                          <p:spTgt spid="39"/>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41"/>
                                        </p:tgtEl>
                                        <p:attrNameLst>
                                          <p:attrName>style.visibility</p:attrName>
                                        </p:attrNameLst>
                                      </p:cBhvr>
                                      <p:to>
                                        <p:strVal val="visible"/>
                                      </p:to>
                                    </p:set>
                                    <p:animEffect transition="in" filter="fade">
                                      <p:cBhvr>
                                        <p:cTn id="64" dur="1000"/>
                                        <p:tgtEl>
                                          <p:spTgt spid="41"/>
                                        </p:tgtEl>
                                      </p:cBhvr>
                                    </p:animEffect>
                                    <p:anim calcmode="lin" valueType="num">
                                      <p:cBhvr>
                                        <p:cTn id="65" dur="1000" fill="hold"/>
                                        <p:tgtEl>
                                          <p:spTgt spid="41"/>
                                        </p:tgtEl>
                                        <p:attrNameLst>
                                          <p:attrName>ppt_x</p:attrName>
                                        </p:attrNameLst>
                                      </p:cBhvr>
                                      <p:tavLst>
                                        <p:tav tm="0">
                                          <p:val>
                                            <p:strVal val="#ppt_x"/>
                                          </p:val>
                                        </p:tav>
                                        <p:tav tm="100000">
                                          <p:val>
                                            <p:strVal val="#ppt_x"/>
                                          </p:val>
                                        </p:tav>
                                      </p:tavLst>
                                    </p:anim>
                                    <p:anim calcmode="lin" valueType="num">
                                      <p:cBhvr>
                                        <p:cTn id="66" dur="1000" fill="hold"/>
                                        <p:tgtEl>
                                          <p:spTgt spid="41"/>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45"/>
                                        </p:tgtEl>
                                        <p:attrNameLst>
                                          <p:attrName>style.visibility</p:attrName>
                                        </p:attrNameLst>
                                      </p:cBhvr>
                                      <p:to>
                                        <p:strVal val="visible"/>
                                      </p:to>
                                    </p:set>
                                    <p:animEffect transition="in" filter="fade">
                                      <p:cBhvr>
                                        <p:cTn id="69" dur="1000"/>
                                        <p:tgtEl>
                                          <p:spTgt spid="45"/>
                                        </p:tgtEl>
                                      </p:cBhvr>
                                    </p:animEffect>
                                    <p:anim calcmode="lin" valueType="num">
                                      <p:cBhvr>
                                        <p:cTn id="70" dur="1000" fill="hold"/>
                                        <p:tgtEl>
                                          <p:spTgt spid="45"/>
                                        </p:tgtEl>
                                        <p:attrNameLst>
                                          <p:attrName>ppt_x</p:attrName>
                                        </p:attrNameLst>
                                      </p:cBhvr>
                                      <p:tavLst>
                                        <p:tav tm="0">
                                          <p:val>
                                            <p:strVal val="#ppt_x"/>
                                          </p:val>
                                        </p:tav>
                                        <p:tav tm="100000">
                                          <p:val>
                                            <p:strVal val="#ppt_x"/>
                                          </p:val>
                                        </p:tav>
                                      </p:tavLst>
                                    </p:anim>
                                    <p:anim calcmode="lin" valueType="num">
                                      <p:cBhvr>
                                        <p:cTn id="71" dur="1000" fill="hold"/>
                                        <p:tgtEl>
                                          <p:spTgt spid="45"/>
                                        </p:tgtEl>
                                        <p:attrNameLst>
                                          <p:attrName>ppt_y</p:attrName>
                                        </p:attrNameLst>
                                      </p:cBhvr>
                                      <p:tavLst>
                                        <p:tav tm="0">
                                          <p:val>
                                            <p:strVal val="#ppt_y+.1"/>
                                          </p:val>
                                        </p:tav>
                                        <p:tav tm="100000">
                                          <p:val>
                                            <p:strVal val="#ppt_y"/>
                                          </p:val>
                                        </p:tav>
                                      </p:tavLst>
                                    </p:anim>
                                  </p:childTnLst>
                                </p:cTn>
                              </p:par>
                            </p:childTnLst>
                          </p:cTn>
                        </p:par>
                        <p:par>
                          <p:cTn id="72" fill="hold">
                            <p:stCondLst>
                              <p:cond delay="3000"/>
                            </p:stCondLst>
                            <p:childTnLst>
                              <p:par>
                                <p:cTn id="73" presetID="42" presetClass="entr" presetSubtype="0" fill="hold" nodeType="afterEffect">
                                  <p:stCondLst>
                                    <p:cond delay="0"/>
                                  </p:stCondLst>
                                  <p:childTnLst>
                                    <p:set>
                                      <p:cBhvr>
                                        <p:cTn id="74" dur="1" fill="hold">
                                          <p:stCondLst>
                                            <p:cond delay="0"/>
                                          </p:stCondLst>
                                        </p:cTn>
                                        <p:tgtEl>
                                          <p:spTgt spid="16"/>
                                        </p:tgtEl>
                                        <p:attrNameLst>
                                          <p:attrName>style.visibility</p:attrName>
                                        </p:attrNameLst>
                                      </p:cBhvr>
                                      <p:to>
                                        <p:strVal val="visible"/>
                                      </p:to>
                                    </p:set>
                                    <p:animEffect transition="in" filter="fade">
                                      <p:cBhvr>
                                        <p:cTn id="75" dur="1000"/>
                                        <p:tgtEl>
                                          <p:spTgt spid="16"/>
                                        </p:tgtEl>
                                      </p:cBhvr>
                                    </p:animEffect>
                                    <p:anim calcmode="lin" valueType="num">
                                      <p:cBhvr>
                                        <p:cTn id="76" dur="1000" fill="hold"/>
                                        <p:tgtEl>
                                          <p:spTgt spid="16"/>
                                        </p:tgtEl>
                                        <p:attrNameLst>
                                          <p:attrName>ppt_x</p:attrName>
                                        </p:attrNameLst>
                                      </p:cBhvr>
                                      <p:tavLst>
                                        <p:tav tm="0">
                                          <p:val>
                                            <p:strVal val="#ppt_x"/>
                                          </p:val>
                                        </p:tav>
                                        <p:tav tm="100000">
                                          <p:val>
                                            <p:strVal val="#ppt_x"/>
                                          </p:val>
                                        </p:tav>
                                      </p:tavLst>
                                    </p:anim>
                                    <p:anim calcmode="lin" valueType="num">
                                      <p:cBhvr>
                                        <p:cTn id="77" dur="1000" fill="hold"/>
                                        <p:tgtEl>
                                          <p:spTgt spid="16"/>
                                        </p:tgtEl>
                                        <p:attrNameLst>
                                          <p:attrName>ppt_y</p:attrName>
                                        </p:attrNameLst>
                                      </p:cBhvr>
                                      <p:tavLst>
                                        <p:tav tm="0">
                                          <p:val>
                                            <p:strVal val="#ppt_y+.1"/>
                                          </p:val>
                                        </p:tav>
                                        <p:tav tm="100000">
                                          <p:val>
                                            <p:strVal val="#ppt_y"/>
                                          </p:val>
                                        </p:tav>
                                      </p:tavLst>
                                    </p:anim>
                                  </p:childTnLst>
                                </p:cTn>
                              </p:par>
                              <p:par>
                                <p:cTn id="78" presetID="42" presetClass="entr" presetSubtype="0" fill="hold" nodeType="withEffect">
                                  <p:stCondLst>
                                    <p:cond delay="0"/>
                                  </p:stCondLst>
                                  <p:childTnLst>
                                    <p:set>
                                      <p:cBhvr>
                                        <p:cTn id="79" dur="1" fill="hold">
                                          <p:stCondLst>
                                            <p:cond delay="0"/>
                                          </p:stCondLst>
                                        </p:cTn>
                                        <p:tgtEl>
                                          <p:spTgt spid="34"/>
                                        </p:tgtEl>
                                        <p:attrNameLst>
                                          <p:attrName>style.visibility</p:attrName>
                                        </p:attrNameLst>
                                      </p:cBhvr>
                                      <p:to>
                                        <p:strVal val="visible"/>
                                      </p:to>
                                    </p:set>
                                    <p:animEffect transition="in" filter="fade">
                                      <p:cBhvr>
                                        <p:cTn id="80" dur="1000"/>
                                        <p:tgtEl>
                                          <p:spTgt spid="34"/>
                                        </p:tgtEl>
                                      </p:cBhvr>
                                    </p:animEffect>
                                    <p:anim calcmode="lin" valueType="num">
                                      <p:cBhvr>
                                        <p:cTn id="81" dur="1000" fill="hold"/>
                                        <p:tgtEl>
                                          <p:spTgt spid="34"/>
                                        </p:tgtEl>
                                        <p:attrNameLst>
                                          <p:attrName>ppt_x</p:attrName>
                                        </p:attrNameLst>
                                      </p:cBhvr>
                                      <p:tavLst>
                                        <p:tav tm="0">
                                          <p:val>
                                            <p:strVal val="#ppt_x"/>
                                          </p:val>
                                        </p:tav>
                                        <p:tav tm="100000">
                                          <p:val>
                                            <p:strVal val="#ppt_x"/>
                                          </p:val>
                                        </p:tav>
                                      </p:tavLst>
                                    </p:anim>
                                    <p:anim calcmode="lin" valueType="num">
                                      <p:cBhvr>
                                        <p:cTn id="82" dur="1000" fill="hold"/>
                                        <p:tgtEl>
                                          <p:spTgt spid="34"/>
                                        </p:tgtEl>
                                        <p:attrNameLst>
                                          <p:attrName>ppt_y</p:attrName>
                                        </p:attrNameLst>
                                      </p:cBhvr>
                                      <p:tavLst>
                                        <p:tav tm="0">
                                          <p:val>
                                            <p:strVal val="#ppt_y+.1"/>
                                          </p:val>
                                        </p:tav>
                                        <p:tav tm="100000">
                                          <p:val>
                                            <p:strVal val="#ppt_y"/>
                                          </p:val>
                                        </p:tav>
                                      </p:tavLst>
                                    </p:anim>
                                  </p:childTnLst>
                                </p:cTn>
                              </p:par>
                              <p:par>
                                <p:cTn id="83" presetID="42" presetClass="entr" presetSubtype="0" fill="hold" nodeType="withEffect">
                                  <p:stCondLst>
                                    <p:cond delay="0"/>
                                  </p:stCondLst>
                                  <p:childTnLst>
                                    <p:set>
                                      <p:cBhvr>
                                        <p:cTn id="84" dur="1" fill="hold">
                                          <p:stCondLst>
                                            <p:cond delay="0"/>
                                          </p:stCondLst>
                                        </p:cTn>
                                        <p:tgtEl>
                                          <p:spTgt spid="35"/>
                                        </p:tgtEl>
                                        <p:attrNameLst>
                                          <p:attrName>style.visibility</p:attrName>
                                        </p:attrNameLst>
                                      </p:cBhvr>
                                      <p:to>
                                        <p:strVal val="visible"/>
                                      </p:to>
                                    </p:set>
                                    <p:animEffect transition="in" filter="fade">
                                      <p:cBhvr>
                                        <p:cTn id="85" dur="1000"/>
                                        <p:tgtEl>
                                          <p:spTgt spid="35"/>
                                        </p:tgtEl>
                                      </p:cBhvr>
                                    </p:animEffect>
                                    <p:anim calcmode="lin" valueType="num">
                                      <p:cBhvr>
                                        <p:cTn id="86" dur="1000" fill="hold"/>
                                        <p:tgtEl>
                                          <p:spTgt spid="35"/>
                                        </p:tgtEl>
                                        <p:attrNameLst>
                                          <p:attrName>ppt_x</p:attrName>
                                        </p:attrNameLst>
                                      </p:cBhvr>
                                      <p:tavLst>
                                        <p:tav tm="0">
                                          <p:val>
                                            <p:strVal val="#ppt_x"/>
                                          </p:val>
                                        </p:tav>
                                        <p:tav tm="100000">
                                          <p:val>
                                            <p:strVal val="#ppt_x"/>
                                          </p:val>
                                        </p:tav>
                                      </p:tavLst>
                                    </p:anim>
                                    <p:anim calcmode="lin" valueType="num">
                                      <p:cBhvr>
                                        <p:cTn id="87" dur="1000" fill="hold"/>
                                        <p:tgtEl>
                                          <p:spTgt spid="35"/>
                                        </p:tgtEl>
                                        <p:attrNameLst>
                                          <p:attrName>ppt_y</p:attrName>
                                        </p:attrNameLst>
                                      </p:cBhvr>
                                      <p:tavLst>
                                        <p:tav tm="0">
                                          <p:val>
                                            <p:strVal val="#ppt_y+.1"/>
                                          </p:val>
                                        </p:tav>
                                        <p:tav tm="100000">
                                          <p:val>
                                            <p:strVal val="#ppt_y"/>
                                          </p:val>
                                        </p:tav>
                                      </p:tavLst>
                                    </p:anim>
                                  </p:childTnLst>
                                </p:cTn>
                              </p:par>
                              <p:par>
                                <p:cTn id="88" presetID="42" presetClass="entr" presetSubtype="0" fill="hold" nodeType="withEffect">
                                  <p:stCondLst>
                                    <p:cond delay="0"/>
                                  </p:stCondLst>
                                  <p:childTnLst>
                                    <p:set>
                                      <p:cBhvr>
                                        <p:cTn id="89" dur="1" fill="hold">
                                          <p:stCondLst>
                                            <p:cond delay="0"/>
                                          </p:stCondLst>
                                        </p:cTn>
                                        <p:tgtEl>
                                          <p:spTgt spid="36"/>
                                        </p:tgtEl>
                                        <p:attrNameLst>
                                          <p:attrName>style.visibility</p:attrName>
                                        </p:attrNameLst>
                                      </p:cBhvr>
                                      <p:to>
                                        <p:strVal val="visible"/>
                                      </p:to>
                                    </p:set>
                                    <p:animEffect transition="in" filter="fade">
                                      <p:cBhvr>
                                        <p:cTn id="90" dur="1000"/>
                                        <p:tgtEl>
                                          <p:spTgt spid="36"/>
                                        </p:tgtEl>
                                      </p:cBhvr>
                                    </p:animEffect>
                                    <p:anim calcmode="lin" valueType="num">
                                      <p:cBhvr>
                                        <p:cTn id="91" dur="1000" fill="hold"/>
                                        <p:tgtEl>
                                          <p:spTgt spid="36"/>
                                        </p:tgtEl>
                                        <p:attrNameLst>
                                          <p:attrName>ppt_x</p:attrName>
                                        </p:attrNameLst>
                                      </p:cBhvr>
                                      <p:tavLst>
                                        <p:tav tm="0">
                                          <p:val>
                                            <p:strVal val="#ppt_x"/>
                                          </p:val>
                                        </p:tav>
                                        <p:tav tm="100000">
                                          <p:val>
                                            <p:strVal val="#ppt_x"/>
                                          </p:val>
                                        </p:tav>
                                      </p:tavLst>
                                    </p:anim>
                                    <p:anim calcmode="lin" valueType="num">
                                      <p:cBhvr>
                                        <p:cTn id="92" dur="1000" fill="hold"/>
                                        <p:tgtEl>
                                          <p:spTgt spid="36"/>
                                        </p:tgtEl>
                                        <p:attrNameLst>
                                          <p:attrName>ppt_y</p:attrName>
                                        </p:attrNameLst>
                                      </p:cBhvr>
                                      <p:tavLst>
                                        <p:tav tm="0">
                                          <p:val>
                                            <p:strVal val="#ppt_y+.1"/>
                                          </p:val>
                                        </p:tav>
                                        <p:tav tm="100000">
                                          <p:val>
                                            <p:strVal val="#ppt_y"/>
                                          </p:val>
                                        </p:tav>
                                      </p:tavLst>
                                    </p:anim>
                                  </p:childTnLst>
                                </p:cTn>
                              </p:par>
                            </p:childTnLst>
                          </p:cTn>
                        </p:par>
                        <p:par>
                          <p:cTn id="93" fill="hold">
                            <p:stCondLst>
                              <p:cond delay="4000"/>
                            </p:stCondLst>
                            <p:childTnLst>
                              <p:par>
                                <p:cTn id="94" presetID="42" presetClass="entr" presetSubtype="0" fill="hold" nodeType="afterEffect">
                                  <p:stCondLst>
                                    <p:cond delay="0"/>
                                  </p:stCondLst>
                                  <p:childTnLst>
                                    <p:set>
                                      <p:cBhvr>
                                        <p:cTn id="95" dur="1" fill="hold">
                                          <p:stCondLst>
                                            <p:cond delay="0"/>
                                          </p:stCondLst>
                                        </p:cTn>
                                        <p:tgtEl>
                                          <p:spTgt spid="18"/>
                                        </p:tgtEl>
                                        <p:attrNameLst>
                                          <p:attrName>style.visibility</p:attrName>
                                        </p:attrNameLst>
                                      </p:cBhvr>
                                      <p:to>
                                        <p:strVal val="visible"/>
                                      </p:to>
                                    </p:set>
                                    <p:animEffect transition="in" filter="fade">
                                      <p:cBhvr>
                                        <p:cTn id="96" dur="1000"/>
                                        <p:tgtEl>
                                          <p:spTgt spid="18"/>
                                        </p:tgtEl>
                                      </p:cBhvr>
                                    </p:animEffect>
                                    <p:anim calcmode="lin" valueType="num">
                                      <p:cBhvr>
                                        <p:cTn id="97" dur="1000" fill="hold"/>
                                        <p:tgtEl>
                                          <p:spTgt spid="18"/>
                                        </p:tgtEl>
                                        <p:attrNameLst>
                                          <p:attrName>ppt_x</p:attrName>
                                        </p:attrNameLst>
                                      </p:cBhvr>
                                      <p:tavLst>
                                        <p:tav tm="0">
                                          <p:val>
                                            <p:strVal val="#ppt_x"/>
                                          </p:val>
                                        </p:tav>
                                        <p:tav tm="100000">
                                          <p:val>
                                            <p:strVal val="#ppt_x"/>
                                          </p:val>
                                        </p:tav>
                                      </p:tavLst>
                                    </p:anim>
                                    <p:anim calcmode="lin" valueType="num">
                                      <p:cBhvr>
                                        <p:cTn id="98" dur="1000" fill="hold"/>
                                        <p:tgtEl>
                                          <p:spTgt spid="18"/>
                                        </p:tgtEl>
                                        <p:attrNameLst>
                                          <p:attrName>ppt_y</p:attrName>
                                        </p:attrNameLst>
                                      </p:cBhvr>
                                      <p:tavLst>
                                        <p:tav tm="0">
                                          <p:val>
                                            <p:strVal val="#ppt_y+.1"/>
                                          </p:val>
                                        </p:tav>
                                        <p:tav tm="100000">
                                          <p:val>
                                            <p:strVal val="#ppt_y"/>
                                          </p:val>
                                        </p:tav>
                                      </p:tavLst>
                                    </p:anim>
                                  </p:childTnLst>
                                </p:cTn>
                              </p:par>
                              <p:par>
                                <p:cTn id="99" presetID="42" presetClass="entr" presetSubtype="0" fill="hold" nodeType="withEffect">
                                  <p:stCondLst>
                                    <p:cond delay="0"/>
                                  </p:stCondLst>
                                  <p:childTnLst>
                                    <p:set>
                                      <p:cBhvr>
                                        <p:cTn id="100" dur="1" fill="hold">
                                          <p:stCondLst>
                                            <p:cond delay="0"/>
                                          </p:stCondLst>
                                        </p:cTn>
                                        <p:tgtEl>
                                          <p:spTgt spid="32"/>
                                        </p:tgtEl>
                                        <p:attrNameLst>
                                          <p:attrName>style.visibility</p:attrName>
                                        </p:attrNameLst>
                                      </p:cBhvr>
                                      <p:to>
                                        <p:strVal val="visible"/>
                                      </p:to>
                                    </p:set>
                                    <p:animEffect transition="in" filter="fade">
                                      <p:cBhvr>
                                        <p:cTn id="101" dur="1000"/>
                                        <p:tgtEl>
                                          <p:spTgt spid="32"/>
                                        </p:tgtEl>
                                      </p:cBhvr>
                                    </p:animEffect>
                                    <p:anim calcmode="lin" valueType="num">
                                      <p:cBhvr>
                                        <p:cTn id="102" dur="1000" fill="hold"/>
                                        <p:tgtEl>
                                          <p:spTgt spid="32"/>
                                        </p:tgtEl>
                                        <p:attrNameLst>
                                          <p:attrName>ppt_x</p:attrName>
                                        </p:attrNameLst>
                                      </p:cBhvr>
                                      <p:tavLst>
                                        <p:tav tm="0">
                                          <p:val>
                                            <p:strVal val="#ppt_x"/>
                                          </p:val>
                                        </p:tav>
                                        <p:tav tm="100000">
                                          <p:val>
                                            <p:strVal val="#ppt_x"/>
                                          </p:val>
                                        </p:tav>
                                      </p:tavLst>
                                    </p:anim>
                                    <p:anim calcmode="lin" valueType="num">
                                      <p:cBhvr>
                                        <p:cTn id="103" dur="1000" fill="hold"/>
                                        <p:tgtEl>
                                          <p:spTgt spid="32"/>
                                        </p:tgtEl>
                                        <p:attrNameLst>
                                          <p:attrName>ppt_y</p:attrName>
                                        </p:attrNameLst>
                                      </p:cBhvr>
                                      <p:tavLst>
                                        <p:tav tm="0">
                                          <p:val>
                                            <p:strVal val="#ppt_y+.1"/>
                                          </p:val>
                                        </p:tav>
                                        <p:tav tm="100000">
                                          <p:val>
                                            <p:strVal val="#ppt_y"/>
                                          </p:val>
                                        </p:tav>
                                      </p:tavLst>
                                    </p:anim>
                                  </p:childTnLst>
                                </p:cTn>
                              </p:par>
                              <p:par>
                                <p:cTn id="104" presetID="42" presetClass="entr" presetSubtype="0" fill="hold" nodeType="withEffect">
                                  <p:stCondLst>
                                    <p:cond delay="0"/>
                                  </p:stCondLst>
                                  <p:childTnLst>
                                    <p:set>
                                      <p:cBhvr>
                                        <p:cTn id="105" dur="1" fill="hold">
                                          <p:stCondLst>
                                            <p:cond delay="0"/>
                                          </p:stCondLst>
                                        </p:cTn>
                                        <p:tgtEl>
                                          <p:spTgt spid="33"/>
                                        </p:tgtEl>
                                        <p:attrNameLst>
                                          <p:attrName>style.visibility</p:attrName>
                                        </p:attrNameLst>
                                      </p:cBhvr>
                                      <p:to>
                                        <p:strVal val="visible"/>
                                      </p:to>
                                    </p:set>
                                    <p:animEffect transition="in" filter="fade">
                                      <p:cBhvr>
                                        <p:cTn id="106" dur="1000"/>
                                        <p:tgtEl>
                                          <p:spTgt spid="33"/>
                                        </p:tgtEl>
                                      </p:cBhvr>
                                    </p:animEffect>
                                    <p:anim calcmode="lin" valueType="num">
                                      <p:cBhvr>
                                        <p:cTn id="107" dur="1000" fill="hold"/>
                                        <p:tgtEl>
                                          <p:spTgt spid="33"/>
                                        </p:tgtEl>
                                        <p:attrNameLst>
                                          <p:attrName>ppt_x</p:attrName>
                                        </p:attrNameLst>
                                      </p:cBhvr>
                                      <p:tavLst>
                                        <p:tav tm="0">
                                          <p:val>
                                            <p:strVal val="#ppt_x"/>
                                          </p:val>
                                        </p:tav>
                                        <p:tav tm="100000">
                                          <p:val>
                                            <p:strVal val="#ppt_x"/>
                                          </p:val>
                                        </p:tav>
                                      </p:tavLst>
                                    </p:anim>
                                    <p:anim calcmode="lin" valueType="num">
                                      <p:cBhvr>
                                        <p:cTn id="108" dur="1000" fill="hold"/>
                                        <p:tgtEl>
                                          <p:spTgt spid="33"/>
                                        </p:tgtEl>
                                        <p:attrNameLst>
                                          <p:attrName>ppt_y</p:attrName>
                                        </p:attrNameLst>
                                      </p:cBhvr>
                                      <p:tavLst>
                                        <p:tav tm="0">
                                          <p:val>
                                            <p:strVal val="#ppt_y+.1"/>
                                          </p:val>
                                        </p:tav>
                                        <p:tav tm="100000">
                                          <p:val>
                                            <p:strVal val="#ppt_y"/>
                                          </p:val>
                                        </p:tav>
                                      </p:tavLst>
                                    </p:anim>
                                  </p:childTnLst>
                                </p:cTn>
                              </p:par>
                              <p:par>
                                <p:cTn id="109" presetID="42" presetClass="entr" presetSubtype="0" fill="hold" nodeType="withEffect">
                                  <p:stCondLst>
                                    <p:cond delay="0"/>
                                  </p:stCondLst>
                                  <p:childTnLst>
                                    <p:set>
                                      <p:cBhvr>
                                        <p:cTn id="110" dur="1" fill="hold">
                                          <p:stCondLst>
                                            <p:cond delay="0"/>
                                          </p:stCondLst>
                                        </p:cTn>
                                        <p:tgtEl>
                                          <p:spTgt spid="47"/>
                                        </p:tgtEl>
                                        <p:attrNameLst>
                                          <p:attrName>style.visibility</p:attrName>
                                        </p:attrNameLst>
                                      </p:cBhvr>
                                      <p:to>
                                        <p:strVal val="visible"/>
                                      </p:to>
                                    </p:set>
                                    <p:animEffect transition="in" filter="fade">
                                      <p:cBhvr>
                                        <p:cTn id="111" dur="1000"/>
                                        <p:tgtEl>
                                          <p:spTgt spid="47"/>
                                        </p:tgtEl>
                                      </p:cBhvr>
                                    </p:animEffect>
                                    <p:anim calcmode="lin" valueType="num">
                                      <p:cBhvr>
                                        <p:cTn id="112" dur="1000" fill="hold"/>
                                        <p:tgtEl>
                                          <p:spTgt spid="47"/>
                                        </p:tgtEl>
                                        <p:attrNameLst>
                                          <p:attrName>ppt_x</p:attrName>
                                        </p:attrNameLst>
                                      </p:cBhvr>
                                      <p:tavLst>
                                        <p:tav tm="0">
                                          <p:val>
                                            <p:strVal val="#ppt_x"/>
                                          </p:val>
                                        </p:tav>
                                        <p:tav tm="100000">
                                          <p:val>
                                            <p:strVal val="#ppt_x"/>
                                          </p:val>
                                        </p:tav>
                                      </p:tavLst>
                                    </p:anim>
                                    <p:anim calcmode="lin" valueType="num">
                                      <p:cBhvr>
                                        <p:cTn id="113" dur="1000" fill="hold"/>
                                        <p:tgtEl>
                                          <p:spTgt spid="47"/>
                                        </p:tgtEl>
                                        <p:attrNameLst>
                                          <p:attrName>ppt_y</p:attrName>
                                        </p:attrNameLst>
                                      </p:cBhvr>
                                      <p:tavLst>
                                        <p:tav tm="0">
                                          <p:val>
                                            <p:strVal val="#ppt_y+.1"/>
                                          </p:val>
                                        </p:tav>
                                        <p:tav tm="100000">
                                          <p:val>
                                            <p:strVal val="#ppt_y"/>
                                          </p:val>
                                        </p:tav>
                                      </p:tavLst>
                                    </p:anim>
                                  </p:childTnLst>
                                </p:cTn>
                              </p:par>
                            </p:childTnLst>
                          </p:cTn>
                        </p:par>
                        <p:par>
                          <p:cTn id="114" fill="hold">
                            <p:stCondLst>
                              <p:cond delay="5000"/>
                            </p:stCondLst>
                            <p:childTnLst>
                              <p:par>
                                <p:cTn id="115" presetID="42" presetClass="entr" presetSubtype="0" fill="hold" nodeType="afterEffect">
                                  <p:stCondLst>
                                    <p:cond delay="0"/>
                                  </p:stCondLst>
                                  <p:childTnLst>
                                    <p:set>
                                      <p:cBhvr>
                                        <p:cTn id="116" dur="1" fill="hold">
                                          <p:stCondLst>
                                            <p:cond delay="0"/>
                                          </p:stCondLst>
                                        </p:cTn>
                                        <p:tgtEl>
                                          <p:spTgt spid="11"/>
                                        </p:tgtEl>
                                        <p:attrNameLst>
                                          <p:attrName>style.visibility</p:attrName>
                                        </p:attrNameLst>
                                      </p:cBhvr>
                                      <p:to>
                                        <p:strVal val="visible"/>
                                      </p:to>
                                    </p:set>
                                    <p:animEffect transition="in" filter="fade">
                                      <p:cBhvr>
                                        <p:cTn id="117" dur="1000"/>
                                        <p:tgtEl>
                                          <p:spTgt spid="11"/>
                                        </p:tgtEl>
                                      </p:cBhvr>
                                    </p:animEffect>
                                    <p:anim calcmode="lin" valueType="num">
                                      <p:cBhvr>
                                        <p:cTn id="118" dur="1000" fill="hold"/>
                                        <p:tgtEl>
                                          <p:spTgt spid="11"/>
                                        </p:tgtEl>
                                        <p:attrNameLst>
                                          <p:attrName>ppt_x</p:attrName>
                                        </p:attrNameLst>
                                      </p:cBhvr>
                                      <p:tavLst>
                                        <p:tav tm="0">
                                          <p:val>
                                            <p:strVal val="#ppt_x"/>
                                          </p:val>
                                        </p:tav>
                                        <p:tav tm="100000">
                                          <p:val>
                                            <p:strVal val="#ppt_x"/>
                                          </p:val>
                                        </p:tav>
                                      </p:tavLst>
                                    </p:anim>
                                    <p:anim calcmode="lin" valueType="num">
                                      <p:cBhvr>
                                        <p:cTn id="119" dur="1000" fill="hold"/>
                                        <p:tgtEl>
                                          <p:spTgt spid="11"/>
                                        </p:tgtEl>
                                        <p:attrNameLst>
                                          <p:attrName>ppt_y</p:attrName>
                                        </p:attrNameLst>
                                      </p:cBhvr>
                                      <p:tavLst>
                                        <p:tav tm="0">
                                          <p:val>
                                            <p:strVal val="#ppt_y+.1"/>
                                          </p:val>
                                        </p:tav>
                                        <p:tav tm="100000">
                                          <p:val>
                                            <p:strVal val="#ppt_y"/>
                                          </p:val>
                                        </p:tav>
                                      </p:tavLst>
                                    </p:anim>
                                  </p:childTnLst>
                                </p:cTn>
                              </p:par>
                              <p:par>
                                <p:cTn id="120" presetID="42" presetClass="entr" presetSubtype="0" fill="hold" nodeType="withEffect">
                                  <p:stCondLst>
                                    <p:cond delay="0"/>
                                  </p:stCondLst>
                                  <p:childTnLst>
                                    <p:set>
                                      <p:cBhvr>
                                        <p:cTn id="121" dur="1" fill="hold">
                                          <p:stCondLst>
                                            <p:cond delay="0"/>
                                          </p:stCondLst>
                                        </p:cTn>
                                        <p:tgtEl>
                                          <p:spTgt spid="48"/>
                                        </p:tgtEl>
                                        <p:attrNameLst>
                                          <p:attrName>style.visibility</p:attrName>
                                        </p:attrNameLst>
                                      </p:cBhvr>
                                      <p:to>
                                        <p:strVal val="visible"/>
                                      </p:to>
                                    </p:set>
                                    <p:animEffect transition="in" filter="fade">
                                      <p:cBhvr>
                                        <p:cTn id="122" dur="1000"/>
                                        <p:tgtEl>
                                          <p:spTgt spid="48"/>
                                        </p:tgtEl>
                                      </p:cBhvr>
                                    </p:animEffect>
                                    <p:anim calcmode="lin" valueType="num">
                                      <p:cBhvr>
                                        <p:cTn id="123" dur="1000" fill="hold"/>
                                        <p:tgtEl>
                                          <p:spTgt spid="48"/>
                                        </p:tgtEl>
                                        <p:attrNameLst>
                                          <p:attrName>ppt_x</p:attrName>
                                        </p:attrNameLst>
                                      </p:cBhvr>
                                      <p:tavLst>
                                        <p:tav tm="0">
                                          <p:val>
                                            <p:strVal val="#ppt_x"/>
                                          </p:val>
                                        </p:tav>
                                        <p:tav tm="100000">
                                          <p:val>
                                            <p:strVal val="#ppt_x"/>
                                          </p:val>
                                        </p:tav>
                                      </p:tavLst>
                                    </p:anim>
                                    <p:anim calcmode="lin" valueType="num">
                                      <p:cBhvr>
                                        <p:cTn id="124" dur="1000" fill="hold"/>
                                        <p:tgtEl>
                                          <p:spTgt spid="48"/>
                                        </p:tgtEl>
                                        <p:attrNameLst>
                                          <p:attrName>ppt_y</p:attrName>
                                        </p:attrNameLst>
                                      </p:cBhvr>
                                      <p:tavLst>
                                        <p:tav tm="0">
                                          <p:val>
                                            <p:strVal val="#ppt_y+.1"/>
                                          </p:val>
                                        </p:tav>
                                        <p:tav tm="100000">
                                          <p:val>
                                            <p:strVal val="#ppt_y"/>
                                          </p:val>
                                        </p:tav>
                                      </p:tavLst>
                                    </p:anim>
                                  </p:childTnLst>
                                </p:cTn>
                              </p:par>
                              <p:par>
                                <p:cTn id="125" presetID="42" presetClass="entr" presetSubtype="0" fill="hold" nodeType="withEffect">
                                  <p:stCondLst>
                                    <p:cond delay="0"/>
                                  </p:stCondLst>
                                  <p:childTnLst>
                                    <p:set>
                                      <p:cBhvr>
                                        <p:cTn id="126" dur="1" fill="hold">
                                          <p:stCondLst>
                                            <p:cond delay="0"/>
                                          </p:stCondLst>
                                        </p:cTn>
                                        <p:tgtEl>
                                          <p:spTgt spid="49"/>
                                        </p:tgtEl>
                                        <p:attrNameLst>
                                          <p:attrName>style.visibility</p:attrName>
                                        </p:attrNameLst>
                                      </p:cBhvr>
                                      <p:to>
                                        <p:strVal val="visible"/>
                                      </p:to>
                                    </p:set>
                                    <p:animEffect transition="in" filter="fade">
                                      <p:cBhvr>
                                        <p:cTn id="127" dur="1000"/>
                                        <p:tgtEl>
                                          <p:spTgt spid="49"/>
                                        </p:tgtEl>
                                      </p:cBhvr>
                                    </p:animEffect>
                                    <p:anim calcmode="lin" valueType="num">
                                      <p:cBhvr>
                                        <p:cTn id="128" dur="1000" fill="hold"/>
                                        <p:tgtEl>
                                          <p:spTgt spid="49"/>
                                        </p:tgtEl>
                                        <p:attrNameLst>
                                          <p:attrName>ppt_x</p:attrName>
                                        </p:attrNameLst>
                                      </p:cBhvr>
                                      <p:tavLst>
                                        <p:tav tm="0">
                                          <p:val>
                                            <p:strVal val="#ppt_x"/>
                                          </p:val>
                                        </p:tav>
                                        <p:tav tm="100000">
                                          <p:val>
                                            <p:strVal val="#ppt_x"/>
                                          </p:val>
                                        </p:tav>
                                      </p:tavLst>
                                    </p:anim>
                                    <p:anim calcmode="lin" valueType="num">
                                      <p:cBhvr>
                                        <p:cTn id="129"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s://images.unsplash.com/photo-1505032514103-badefc77d557?ixlib=rb-0.3.5&amp;ixid=eyJhcHBfaWQiOjEyMDd9&amp;s=3d71e0cc2e3823aa21b7db64c3a987b1&amp;dpr=1&amp;auto=format&amp;fit=crop&amp;w=1000&amp;q=80&amp;cs=tinys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753"/>
            <a:ext cx="12192000" cy="688375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9">
            <a:extLst>
              <a:ext uri="{FF2B5EF4-FFF2-40B4-BE49-F238E27FC236}">
                <a16:creationId xmlns:a16="http://schemas.microsoft.com/office/drawing/2014/main" xmlns="" id="{4045BCC1-52B8-41F0-BAFC-6652EEECD2A2}"/>
              </a:ext>
            </a:extLst>
          </p:cNvPr>
          <p:cNvSpPr/>
          <p:nvPr/>
        </p:nvSpPr>
        <p:spPr>
          <a:xfrm>
            <a:off x="-27443" y="0"/>
            <a:ext cx="12219443"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914377"/>
            <a:endParaRPr lang="en-GB" dirty="0">
              <a:solidFill>
                <a:prstClr val="white"/>
              </a:solidFill>
              <a:latin typeface="Segoe UI Light" panose="020B0502040204020203" pitchFamily="34" charset="0"/>
              <a:cs typeface="Segoe UI Light" panose="020B0502040204020203" pitchFamily="34" charset="0"/>
            </a:endParaRPr>
          </a:p>
        </p:txBody>
      </p:sp>
      <p:sp>
        <p:nvSpPr>
          <p:cNvPr id="5" name="Title 1"/>
          <p:cNvSpPr>
            <a:spLocks noGrp="1"/>
          </p:cNvSpPr>
          <p:nvPr>
            <p:ph type="title"/>
          </p:nvPr>
        </p:nvSpPr>
        <p:spPr>
          <a:xfrm>
            <a:off x="143339" y="116634"/>
            <a:ext cx="11329259" cy="652463"/>
          </a:xfrm>
        </p:spPr>
        <p:txBody>
          <a:bodyPr>
            <a:normAutofit fontScale="90000"/>
          </a:bodyPr>
          <a:lstStyle/>
          <a:p>
            <a:r>
              <a:rPr lang="en-US" sz="4100" dirty="0">
                <a:solidFill>
                  <a:schemeClr val="bg1"/>
                </a:solidFill>
                <a:latin typeface="Segoe UI Light" panose="020B0502040204020203" pitchFamily="34" charset="0"/>
                <a:cs typeface="Segoe UI Light" panose="020B0502040204020203" pitchFamily="34" charset="0"/>
              </a:rPr>
              <a:t>Example | </a:t>
            </a:r>
            <a:r>
              <a:rPr lang="en-US" sz="4100" dirty="0" err="1">
                <a:solidFill>
                  <a:schemeClr val="bg1"/>
                </a:solidFill>
                <a:latin typeface="Segoe UI Light" panose="020B0502040204020203" pitchFamily="34" charset="0"/>
                <a:cs typeface="Segoe UI Light" panose="020B0502040204020203" pitchFamily="34" charset="0"/>
              </a:rPr>
              <a:t>Mobi.Cascais</a:t>
            </a:r>
            <a:r>
              <a:rPr lang="en-US" sz="4100" dirty="0">
                <a:solidFill>
                  <a:schemeClr val="bg1"/>
                </a:solidFill>
                <a:latin typeface="Segoe UI Light" panose="020B0502040204020203" pitchFamily="34" charset="0"/>
                <a:cs typeface="Segoe UI Light" panose="020B0502040204020203" pitchFamily="34" charset="0"/>
              </a:rPr>
              <a:t> APP </a:t>
            </a:r>
            <a:r>
              <a:rPr lang="en-US" b="0" dirty="0">
                <a:solidFill>
                  <a:schemeClr val="bg1"/>
                </a:solidFill>
                <a:latin typeface="Segoe UI Light" panose="020B0502040204020203" pitchFamily="34" charset="0"/>
                <a:cs typeface="Segoe UI Light" panose="020B0502040204020203" pitchFamily="34" charset="0"/>
              </a:rPr>
              <a:t>| Local Bus/Stop Info + Tickets</a:t>
            </a:r>
            <a:endParaRPr lang="pt-PT" b="0" dirty="0">
              <a:solidFill>
                <a:schemeClr val="bg1"/>
              </a:solidFill>
              <a:latin typeface="Segoe UI Light" panose="020B0502040204020203" pitchFamily="34" charset="0"/>
              <a:cs typeface="Segoe UI Light" panose="020B0502040204020203" pitchFamily="34" charset="0"/>
            </a:endParaRPr>
          </a:p>
        </p:txBody>
      </p:sp>
      <p:sp>
        <p:nvSpPr>
          <p:cNvPr id="6" name="Slide Number Placeholder 2"/>
          <p:cNvSpPr txBox="1">
            <a:spLocks noChangeAspect="1"/>
          </p:cNvSpPr>
          <p:nvPr/>
        </p:nvSpPr>
        <p:spPr>
          <a:xfrm>
            <a:off x="11698178" y="6461689"/>
            <a:ext cx="237377" cy="182563"/>
          </a:xfrm>
        </p:spPr>
        <p:txBody>
          <a:bodyPr lIns="121917" tIns="60958" rIns="121917" bIns="60958"/>
          <a:lstStyle>
            <a:defPPr>
              <a:defRPr lang="de-DE"/>
            </a:defPPr>
            <a:lvl1pPr algn="l" rtl="0" eaLnBrk="0" fontAlgn="base" hangingPunct="0">
              <a:spcBef>
                <a:spcPct val="0"/>
              </a:spcBef>
              <a:spcAft>
                <a:spcPct val="0"/>
              </a:spcAft>
              <a:defRPr sz="1600" kern="1200">
                <a:solidFill>
                  <a:srgbClr val="737277"/>
                </a:solidFill>
                <a:latin typeface="Verdana" pitchFamily="34" charset="0"/>
                <a:ea typeface="+mn-ea"/>
                <a:cs typeface="+mn-cs"/>
              </a:defRPr>
            </a:lvl1pPr>
            <a:lvl2pPr marL="457200" algn="l" rtl="0" eaLnBrk="0" fontAlgn="base" hangingPunct="0">
              <a:spcBef>
                <a:spcPct val="0"/>
              </a:spcBef>
              <a:spcAft>
                <a:spcPct val="0"/>
              </a:spcAft>
              <a:defRPr sz="1600" kern="1200">
                <a:solidFill>
                  <a:srgbClr val="737277"/>
                </a:solidFill>
                <a:latin typeface="Verdana" pitchFamily="34" charset="0"/>
                <a:ea typeface="+mn-ea"/>
                <a:cs typeface="+mn-cs"/>
              </a:defRPr>
            </a:lvl2pPr>
            <a:lvl3pPr marL="914400" algn="l" rtl="0" eaLnBrk="0" fontAlgn="base" hangingPunct="0">
              <a:spcBef>
                <a:spcPct val="0"/>
              </a:spcBef>
              <a:spcAft>
                <a:spcPct val="0"/>
              </a:spcAft>
              <a:defRPr sz="1600" kern="1200">
                <a:solidFill>
                  <a:srgbClr val="737277"/>
                </a:solidFill>
                <a:latin typeface="Verdana" pitchFamily="34" charset="0"/>
                <a:ea typeface="+mn-ea"/>
                <a:cs typeface="+mn-cs"/>
              </a:defRPr>
            </a:lvl3pPr>
            <a:lvl4pPr marL="1371600" algn="l" rtl="0" eaLnBrk="0" fontAlgn="base" hangingPunct="0">
              <a:spcBef>
                <a:spcPct val="0"/>
              </a:spcBef>
              <a:spcAft>
                <a:spcPct val="0"/>
              </a:spcAft>
              <a:defRPr sz="1600" kern="1200">
                <a:solidFill>
                  <a:srgbClr val="737277"/>
                </a:solidFill>
                <a:latin typeface="Verdana" pitchFamily="34" charset="0"/>
                <a:ea typeface="+mn-ea"/>
                <a:cs typeface="+mn-cs"/>
              </a:defRPr>
            </a:lvl4pPr>
            <a:lvl5pPr marL="1828800" algn="l" rtl="0" eaLnBrk="0" fontAlgn="base" hangingPunct="0">
              <a:spcBef>
                <a:spcPct val="0"/>
              </a:spcBef>
              <a:spcAft>
                <a:spcPct val="0"/>
              </a:spcAft>
              <a:defRPr sz="1600" kern="1200">
                <a:solidFill>
                  <a:srgbClr val="737277"/>
                </a:solidFill>
                <a:latin typeface="Verdana" pitchFamily="34" charset="0"/>
                <a:ea typeface="+mn-ea"/>
                <a:cs typeface="+mn-cs"/>
              </a:defRPr>
            </a:lvl5pPr>
            <a:lvl6pPr marL="2286000" algn="l" defTabSz="914400" rtl="0" eaLnBrk="1" latinLnBrk="0" hangingPunct="1">
              <a:defRPr sz="1600" kern="1200">
                <a:solidFill>
                  <a:srgbClr val="737277"/>
                </a:solidFill>
                <a:latin typeface="Verdana" pitchFamily="34" charset="0"/>
                <a:ea typeface="+mn-ea"/>
                <a:cs typeface="+mn-cs"/>
              </a:defRPr>
            </a:lvl6pPr>
            <a:lvl7pPr marL="2743200" algn="l" defTabSz="914400" rtl="0" eaLnBrk="1" latinLnBrk="0" hangingPunct="1">
              <a:defRPr sz="1600" kern="1200">
                <a:solidFill>
                  <a:srgbClr val="737277"/>
                </a:solidFill>
                <a:latin typeface="Verdana" pitchFamily="34" charset="0"/>
                <a:ea typeface="+mn-ea"/>
                <a:cs typeface="+mn-cs"/>
              </a:defRPr>
            </a:lvl7pPr>
            <a:lvl8pPr marL="3200400" algn="l" defTabSz="914400" rtl="0" eaLnBrk="1" latinLnBrk="0" hangingPunct="1">
              <a:defRPr sz="1600" kern="1200">
                <a:solidFill>
                  <a:srgbClr val="737277"/>
                </a:solidFill>
                <a:latin typeface="Verdana" pitchFamily="34" charset="0"/>
                <a:ea typeface="+mn-ea"/>
                <a:cs typeface="+mn-cs"/>
              </a:defRPr>
            </a:lvl8pPr>
            <a:lvl9pPr marL="3657600" algn="l" defTabSz="914400" rtl="0" eaLnBrk="1" latinLnBrk="0" hangingPunct="1">
              <a:defRPr sz="1600" kern="1200">
                <a:solidFill>
                  <a:srgbClr val="737277"/>
                </a:solidFill>
                <a:latin typeface="Verdana" pitchFamily="34" charset="0"/>
                <a:ea typeface="+mn-ea"/>
                <a:cs typeface="+mn-cs"/>
              </a:defRPr>
            </a:lvl9pPr>
          </a:lstStyle>
          <a:p>
            <a:endParaRPr lang="fr-FR" dirty="0">
              <a:solidFill>
                <a:prstClr val="black">
                  <a:tint val="75000"/>
                </a:prstClr>
              </a:solidFill>
              <a:latin typeface="Calibri" panose="020F0502020204030204"/>
            </a:endParaRPr>
          </a:p>
          <a:p>
            <a:endParaRPr lang="fr-FR" dirty="0">
              <a:solidFill>
                <a:prstClr val="black">
                  <a:tint val="75000"/>
                </a:prstClr>
              </a:solidFill>
              <a:latin typeface="Calibri" panose="020F0502020204030204"/>
            </a:endParaRPr>
          </a:p>
        </p:txBody>
      </p:sp>
      <p:sp>
        <p:nvSpPr>
          <p:cNvPr id="7" name="Content Placeholder 6"/>
          <p:cNvSpPr txBox="1">
            <a:spLocks/>
          </p:cNvSpPr>
          <p:nvPr/>
        </p:nvSpPr>
        <p:spPr>
          <a:xfrm>
            <a:off x="143338" y="942227"/>
            <a:ext cx="6240695" cy="5751135"/>
          </a:xfrm>
          <a:prstGeom prst="rect">
            <a:avLst/>
          </a:prstGeom>
        </p:spPr>
        <p:txBody>
          <a:bodyPr lIns="121917" tIns="60958" rIns="121917" bIns="60958"/>
          <a:lstStyle>
            <a:lvl1pPr marL="285750" indent="-285750" algn="l" rtl="0" eaLnBrk="1" fontAlgn="base" hangingPunct="1">
              <a:spcBef>
                <a:spcPct val="0"/>
              </a:spcBef>
              <a:spcAft>
                <a:spcPct val="0"/>
              </a:spcAft>
              <a:buClr>
                <a:schemeClr val="folHlink"/>
              </a:buClr>
              <a:buFontTx/>
              <a:buBlip>
                <a:blip r:embed="rId3"/>
              </a:buBlip>
              <a:tabLst>
                <a:tab pos="660400" algn="l"/>
                <a:tab pos="1049338" algn="l"/>
                <a:tab pos="1425575" algn="l"/>
              </a:tabLst>
              <a:defRPr lang="de-DE" sz="1600" b="1" dirty="0" smtClean="0">
                <a:solidFill>
                  <a:schemeClr val="accent1"/>
                </a:solidFill>
                <a:latin typeface="Calibri" panose="020F0502020204030204" pitchFamily="34" charset="0"/>
                <a:ea typeface="+mn-ea"/>
                <a:cs typeface="+mn-cs"/>
              </a:defRPr>
            </a:lvl1pPr>
            <a:lvl2pPr marL="376238" indent="-185738" algn="l" rtl="0" eaLnBrk="1" fontAlgn="base" hangingPunct="1">
              <a:spcBef>
                <a:spcPct val="20000"/>
              </a:spcBef>
              <a:spcAft>
                <a:spcPct val="0"/>
              </a:spcAft>
              <a:buClr>
                <a:schemeClr val="bg2"/>
              </a:buClr>
              <a:buSzPct val="100000"/>
              <a:buFontTx/>
              <a:buBlip>
                <a:blip r:embed="rId4"/>
              </a:buBlip>
              <a:tabLst>
                <a:tab pos="660400" algn="l"/>
                <a:tab pos="1049338" algn="l"/>
                <a:tab pos="1425575" algn="l"/>
              </a:tabLst>
              <a:defRPr lang="de-DE" sz="1400" b="1" dirty="0" smtClean="0">
                <a:solidFill>
                  <a:schemeClr val="accent1"/>
                </a:solidFill>
                <a:latin typeface="Calibri" panose="020F0502020204030204" pitchFamily="34" charset="0"/>
                <a:ea typeface="+mn-ea"/>
                <a:cs typeface="+mn-cs"/>
              </a:defRPr>
            </a:lvl2pPr>
            <a:lvl3pPr marL="771525" indent="-165100" algn="l" rtl="0" eaLnBrk="1" fontAlgn="base" hangingPunct="1">
              <a:spcBef>
                <a:spcPct val="20000"/>
              </a:spcBef>
              <a:spcAft>
                <a:spcPct val="0"/>
              </a:spcAft>
              <a:buClr>
                <a:schemeClr val="bg2"/>
              </a:buClr>
              <a:buSzPct val="100000"/>
              <a:buFontTx/>
              <a:buBlip>
                <a:blip r:embed="rId5"/>
              </a:buBlip>
              <a:tabLst>
                <a:tab pos="660400" algn="l"/>
                <a:tab pos="1049338" algn="l"/>
                <a:tab pos="1425575" algn="l"/>
              </a:tabLst>
              <a:defRPr lang="de-DE" sz="1200" b="1" dirty="0" smtClean="0">
                <a:solidFill>
                  <a:schemeClr val="accent1"/>
                </a:solidFill>
                <a:latin typeface="Calibri" panose="020F0502020204030204" pitchFamily="34" charset="0"/>
                <a:ea typeface="+mn-ea"/>
                <a:cs typeface="+mn-cs"/>
              </a:defRPr>
            </a:lvl3pPr>
            <a:lvl4pPr marL="1144588" indent="-182563" algn="l" rtl="0" eaLnBrk="1" fontAlgn="base" hangingPunct="1">
              <a:spcBef>
                <a:spcPct val="20000"/>
              </a:spcBef>
              <a:spcAft>
                <a:spcPct val="0"/>
              </a:spcAft>
              <a:buSzPct val="100000"/>
              <a:buFontTx/>
              <a:buBlip>
                <a:blip r:embed="rId6"/>
              </a:buBlip>
              <a:tabLst>
                <a:tab pos="660400" algn="l"/>
                <a:tab pos="1049338" algn="l"/>
                <a:tab pos="1425575" algn="l"/>
              </a:tabLst>
              <a:defRPr lang="de-DE" sz="1200" b="1" dirty="0" smtClean="0">
                <a:solidFill>
                  <a:schemeClr val="accent1"/>
                </a:solidFill>
                <a:latin typeface="Calibri" panose="020F0502020204030204" pitchFamily="34" charset="0"/>
                <a:ea typeface="+mn-ea"/>
                <a:cs typeface="+mn-cs"/>
              </a:defRPr>
            </a:lvl4pPr>
            <a:lvl5pPr marL="1528763" indent="-193675" algn="l" rtl="0" eaLnBrk="1" fontAlgn="base" hangingPunct="1">
              <a:spcBef>
                <a:spcPct val="20000"/>
              </a:spcBef>
              <a:spcAft>
                <a:spcPct val="0"/>
              </a:spcAft>
              <a:tabLst>
                <a:tab pos="660400" algn="l"/>
                <a:tab pos="1049338" algn="l"/>
                <a:tab pos="1425575" algn="l"/>
              </a:tabLst>
              <a:defRPr lang="en-US" sz="1200" b="1" dirty="0">
                <a:solidFill>
                  <a:schemeClr val="accent1"/>
                </a:solidFill>
                <a:latin typeface="Calibri" panose="020F0502020204030204" pitchFamily="34" charset="0"/>
                <a:ea typeface="+mn-ea"/>
                <a:cs typeface="+mn-cs"/>
              </a:defRPr>
            </a:lvl5pPr>
            <a:lvl6pPr marL="1985963" indent="-193675" algn="l" rtl="0" eaLnBrk="1" fontAlgn="base" hangingPunct="1">
              <a:spcBef>
                <a:spcPct val="20000"/>
              </a:spcBef>
              <a:spcAft>
                <a:spcPct val="0"/>
              </a:spcAft>
              <a:tabLst>
                <a:tab pos="660400" algn="l"/>
                <a:tab pos="1049338" algn="l"/>
                <a:tab pos="1425575" algn="l"/>
              </a:tabLst>
              <a:defRPr sz="1400">
                <a:solidFill>
                  <a:srgbClr val="737277"/>
                </a:solidFill>
                <a:latin typeface="+mn-lt"/>
              </a:defRPr>
            </a:lvl6pPr>
            <a:lvl7pPr marL="2443163" indent="-193675" algn="l" rtl="0" eaLnBrk="1" fontAlgn="base" hangingPunct="1">
              <a:spcBef>
                <a:spcPct val="20000"/>
              </a:spcBef>
              <a:spcAft>
                <a:spcPct val="0"/>
              </a:spcAft>
              <a:tabLst>
                <a:tab pos="660400" algn="l"/>
                <a:tab pos="1049338" algn="l"/>
                <a:tab pos="1425575" algn="l"/>
              </a:tabLst>
              <a:defRPr sz="1400">
                <a:solidFill>
                  <a:srgbClr val="737277"/>
                </a:solidFill>
                <a:latin typeface="+mn-lt"/>
              </a:defRPr>
            </a:lvl7pPr>
            <a:lvl8pPr marL="2900363" indent="-193675" algn="l" rtl="0" eaLnBrk="1" fontAlgn="base" hangingPunct="1">
              <a:spcBef>
                <a:spcPct val="20000"/>
              </a:spcBef>
              <a:spcAft>
                <a:spcPct val="0"/>
              </a:spcAft>
              <a:tabLst>
                <a:tab pos="660400" algn="l"/>
                <a:tab pos="1049338" algn="l"/>
                <a:tab pos="1425575" algn="l"/>
              </a:tabLst>
              <a:defRPr sz="1400">
                <a:solidFill>
                  <a:srgbClr val="737277"/>
                </a:solidFill>
                <a:latin typeface="+mn-lt"/>
              </a:defRPr>
            </a:lvl8pPr>
            <a:lvl9pPr marL="3357563" indent="-193675" algn="l" rtl="0" eaLnBrk="1" fontAlgn="base" hangingPunct="1">
              <a:spcBef>
                <a:spcPct val="20000"/>
              </a:spcBef>
              <a:spcAft>
                <a:spcPct val="0"/>
              </a:spcAft>
              <a:tabLst>
                <a:tab pos="660400" algn="l"/>
                <a:tab pos="1049338" algn="l"/>
                <a:tab pos="1425575" algn="l"/>
              </a:tabLst>
              <a:defRPr sz="1400">
                <a:solidFill>
                  <a:srgbClr val="737277"/>
                </a:solidFill>
                <a:latin typeface="+mn-lt"/>
              </a:defRPr>
            </a:lvl9pPr>
          </a:lstStyle>
          <a:p>
            <a:r>
              <a:rPr lang="en-US" b="0" kern="0" dirty="0">
                <a:solidFill>
                  <a:schemeClr val="bg1"/>
                </a:solidFill>
                <a:latin typeface="Segoe UI Light" panose="020B0502040204020203" pitchFamily="34" charset="0"/>
                <a:cs typeface="Segoe UI Light" panose="020B0502040204020203" pitchFamily="34" charset="0"/>
              </a:rPr>
              <a:t>From the </a:t>
            </a:r>
            <a:r>
              <a:rPr lang="en-US" kern="0" dirty="0" err="1">
                <a:solidFill>
                  <a:schemeClr val="bg1"/>
                </a:solidFill>
                <a:latin typeface="Segoe UI Light" panose="020B0502040204020203" pitchFamily="34" charset="0"/>
                <a:cs typeface="Segoe UI Light" panose="020B0502040204020203" pitchFamily="34" charset="0"/>
              </a:rPr>
              <a:t>Mobi.Cascais</a:t>
            </a:r>
            <a:r>
              <a:rPr lang="en-US" kern="0" dirty="0">
                <a:solidFill>
                  <a:schemeClr val="bg1"/>
                </a:solidFill>
                <a:latin typeface="Segoe UI Light" panose="020B0502040204020203" pitchFamily="34" charset="0"/>
                <a:cs typeface="Segoe UI Light" panose="020B0502040204020203" pitchFamily="34" charset="0"/>
              </a:rPr>
              <a:t> APP </a:t>
            </a:r>
            <a:r>
              <a:rPr lang="en-US" b="0" kern="0" dirty="0">
                <a:solidFill>
                  <a:schemeClr val="bg1"/>
                </a:solidFill>
                <a:latin typeface="Segoe UI Light" panose="020B0502040204020203" pitchFamily="34" charset="0"/>
                <a:cs typeface="Segoe UI Light" panose="020B0502040204020203" pitchFamily="34" charset="0"/>
              </a:rPr>
              <a:t>it is possible to: </a:t>
            </a:r>
          </a:p>
          <a:p>
            <a:pPr lvl="1"/>
            <a:endParaRPr lang="en-US" b="0" kern="0" dirty="0">
              <a:solidFill>
                <a:schemeClr val="bg1"/>
              </a:solidFill>
              <a:latin typeface="Segoe UI Light" panose="020B0502040204020203" pitchFamily="34" charset="0"/>
              <a:cs typeface="Segoe UI Light" panose="020B0502040204020203" pitchFamily="34" charset="0"/>
            </a:endParaRPr>
          </a:p>
          <a:p>
            <a:pPr lvl="1"/>
            <a:r>
              <a:rPr lang="en-US" sz="2100" kern="0" dirty="0">
                <a:solidFill>
                  <a:schemeClr val="bg1"/>
                </a:solidFill>
                <a:latin typeface="Segoe UI Light" panose="020B0502040204020203" pitchFamily="34" charset="0"/>
                <a:cs typeface="Segoe UI Light" panose="020B0502040204020203" pitchFamily="34" charset="0"/>
              </a:rPr>
              <a:t>Purchase tickets </a:t>
            </a:r>
            <a:r>
              <a:rPr lang="en-US" b="0" kern="0" dirty="0">
                <a:solidFill>
                  <a:schemeClr val="bg1"/>
                </a:solidFill>
                <a:latin typeface="Segoe UI Light" panose="020B0502040204020203" pitchFamily="34" charset="0"/>
                <a:cs typeface="Segoe UI Light" panose="020B0502040204020203" pitchFamily="34" charset="0"/>
              </a:rPr>
              <a:t>for </a:t>
            </a:r>
            <a:r>
              <a:rPr lang="en-US" sz="2100" kern="0" dirty="0">
                <a:solidFill>
                  <a:schemeClr val="bg1"/>
                </a:solidFill>
                <a:latin typeface="Segoe UI Light" panose="020B0502040204020203" pitchFamily="34" charset="0"/>
                <a:cs typeface="Segoe UI Light" panose="020B0502040204020203" pitchFamily="34" charset="0"/>
              </a:rPr>
              <a:t>Cascais Buses</a:t>
            </a:r>
            <a:r>
              <a:rPr lang="en-US" sz="2100" b="0" kern="0" dirty="0">
                <a:solidFill>
                  <a:schemeClr val="bg1"/>
                </a:solidFill>
                <a:latin typeface="Segoe UI Light" panose="020B0502040204020203" pitchFamily="34" charset="0"/>
                <a:cs typeface="Segoe UI Light" panose="020B0502040204020203" pitchFamily="34" charset="0"/>
              </a:rPr>
              <a:t> </a:t>
            </a:r>
            <a:r>
              <a:rPr lang="en-US" b="0" kern="0" dirty="0">
                <a:solidFill>
                  <a:schemeClr val="bg1"/>
                </a:solidFill>
                <a:latin typeface="Segoe UI Light" panose="020B0502040204020203" pitchFamily="34" charset="0"/>
                <a:cs typeface="Segoe UI Light" panose="020B0502040204020203" pitchFamily="34" charset="0"/>
              </a:rPr>
              <a:t>(</a:t>
            </a:r>
            <a:r>
              <a:rPr lang="en-US" b="0" kern="0" dirty="0" err="1">
                <a:solidFill>
                  <a:schemeClr val="bg1"/>
                </a:solidFill>
                <a:latin typeface="Segoe UI Light" panose="020B0502040204020203" pitchFamily="34" charset="0"/>
                <a:cs typeface="Segoe UI Light" panose="020B0502040204020203" pitchFamily="34" charset="0"/>
              </a:rPr>
              <a:t>Buscas</a:t>
            </a:r>
            <a:r>
              <a:rPr lang="en-US" b="0" kern="0" dirty="0">
                <a:solidFill>
                  <a:schemeClr val="bg1"/>
                </a:solidFill>
                <a:latin typeface="Segoe UI Light" panose="020B0502040204020203" pitchFamily="34" charset="0"/>
                <a:cs typeface="Segoe UI Light" panose="020B0502040204020203" pitchFamily="34" charset="0"/>
              </a:rPr>
              <a:t>), CP Rail, </a:t>
            </a:r>
            <a:r>
              <a:rPr lang="en-US" b="0" kern="0" dirty="0" err="1">
                <a:solidFill>
                  <a:schemeClr val="bg1"/>
                </a:solidFill>
                <a:latin typeface="Segoe UI Light" panose="020B0502040204020203" pitchFamily="34" charset="0"/>
                <a:cs typeface="Segoe UI Light" panose="020B0502040204020203" pitchFamily="34" charset="0"/>
              </a:rPr>
              <a:t>Scotturb</a:t>
            </a:r>
            <a:r>
              <a:rPr lang="en-US" b="0" kern="0" dirty="0">
                <a:solidFill>
                  <a:schemeClr val="bg1"/>
                </a:solidFill>
                <a:latin typeface="Segoe UI Light" panose="020B0502040204020203" pitchFamily="34" charset="0"/>
                <a:cs typeface="Segoe UI Light" panose="020B0502040204020203" pitchFamily="34" charset="0"/>
              </a:rPr>
              <a:t> Sub-urban Buses, available in the </a:t>
            </a:r>
            <a:r>
              <a:rPr lang="en-US" kern="0" dirty="0">
                <a:solidFill>
                  <a:schemeClr val="bg1"/>
                </a:solidFill>
                <a:latin typeface="Segoe UI Light" panose="020B0502040204020203" pitchFamily="34" charset="0"/>
                <a:cs typeface="Segoe UI Light" panose="020B0502040204020203" pitchFamily="34" charset="0"/>
              </a:rPr>
              <a:t>web store</a:t>
            </a:r>
            <a:r>
              <a:rPr lang="en-US" b="0" kern="0" dirty="0">
                <a:solidFill>
                  <a:schemeClr val="bg1"/>
                </a:solidFill>
                <a:latin typeface="Segoe UI Light" panose="020B0502040204020203" pitchFamily="34" charset="0"/>
                <a:cs typeface="Segoe UI Light" panose="020B0502040204020203" pitchFamily="34" charset="0"/>
              </a:rPr>
              <a:t>. </a:t>
            </a:r>
          </a:p>
          <a:p>
            <a:pPr lvl="1"/>
            <a:r>
              <a:rPr lang="en-US" sz="2100" kern="0" dirty="0">
                <a:solidFill>
                  <a:schemeClr val="bg1"/>
                </a:solidFill>
                <a:latin typeface="Segoe UI Light" panose="020B0502040204020203" pitchFamily="34" charset="0"/>
                <a:cs typeface="Segoe UI Light" panose="020B0502040204020203" pitchFamily="34" charset="0"/>
              </a:rPr>
              <a:t>Info about Cascais Buses </a:t>
            </a:r>
            <a:r>
              <a:rPr lang="en-US" b="0" kern="0" dirty="0">
                <a:solidFill>
                  <a:schemeClr val="bg1"/>
                </a:solidFill>
                <a:latin typeface="Segoe UI Light" panose="020B0502040204020203" pitchFamily="34" charset="0"/>
                <a:cs typeface="Segoe UI Light" panose="020B0502040204020203" pitchFamily="34" charset="0"/>
              </a:rPr>
              <a:t>(</a:t>
            </a:r>
            <a:r>
              <a:rPr lang="en-US" b="0" kern="0" dirty="0" err="1">
                <a:solidFill>
                  <a:schemeClr val="bg1"/>
                </a:solidFill>
                <a:latin typeface="Segoe UI Light" panose="020B0502040204020203" pitchFamily="34" charset="0"/>
                <a:cs typeface="Segoe UI Light" panose="020B0502040204020203" pitchFamily="34" charset="0"/>
              </a:rPr>
              <a:t>BusCas</a:t>
            </a:r>
            <a:r>
              <a:rPr lang="en-US" b="0" kern="0" dirty="0">
                <a:solidFill>
                  <a:schemeClr val="bg1"/>
                </a:solidFill>
                <a:latin typeface="Segoe UI Light" panose="020B0502040204020203" pitchFamily="34" charset="0"/>
                <a:cs typeface="Segoe UI Light" panose="020B0502040204020203" pitchFamily="34" charset="0"/>
              </a:rPr>
              <a:t>), CP Rail, </a:t>
            </a:r>
            <a:r>
              <a:rPr lang="en-US" b="0" kern="0" dirty="0" err="1">
                <a:solidFill>
                  <a:schemeClr val="bg1"/>
                </a:solidFill>
                <a:latin typeface="Segoe UI Light" panose="020B0502040204020203" pitchFamily="34" charset="0"/>
                <a:cs typeface="Segoe UI Light" panose="020B0502040204020203" pitchFamily="34" charset="0"/>
              </a:rPr>
              <a:t>Scotturb</a:t>
            </a:r>
            <a:r>
              <a:rPr lang="en-US" b="0" kern="0" dirty="0">
                <a:solidFill>
                  <a:schemeClr val="bg1"/>
                </a:solidFill>
                <a:latin typeface="Segoe UI Light" panose="020B0502040204020203" pitchFamily="34" charset="0"/>
                <a:cs typeface="Segoe UI Light" panose="020B0502040204020203" pitchFamily="34" charset="0"/>
              </a:rPr>
              <a:t> Sub-urban Buses, available in the </a:t>
            </a:r>
            <a:r>
              <a:rPr lang="en-US" kern="0" dirty="0">
                <a:solidFill>
                  <a:schemeClr val="bg1"/>
                </a:solidFill>
                <a:latin typeface="Segoe UI Light" panose="020B0502040204020203" pitchFamily="34" charset="0"/>
                <a:cs typeface="Segoe UI Light" panose="020B0502040204020203" pitchFamily="34" charset="0"/>
              </a:rPr>
              <a:t>APP</a:t>
            </a:r>
            <a:r>
              <a:rPr lang="en-US" b="0" kern="0" dirty="0">
                <a:solidFill>
                  <a:schemeClr val="bg1"/>
                </a:solidFill>
                <a:latin typeface="Segoe UI Light" panose="020B0502040204020203" pitchFamily="34" charset="0"/>
                <a:cs typeface="Segoe UI Light" panose="020B0502040204020203" pitchFamily="34" charset="0"/>
              </a:rPr>
              <a:t>. </a:t>
            </a:r>
          </a:p>
          <a:p>
            <a:pPr lvl="1"/>
            <a:r>
              <a:rPr lang="en-US" sz="2100" kern="0" dirty="0">
                <a:solidFill>
                  <a:schemeClr val="bg1"/>
                </a:solidFill>
                <a:latin typeface="Segoe UI Light" panose="020B0502040204020203" pitchFamily="34" charset="0"/>
                <a:cs typeface="Segoe UI Light" panose="020B0502040204020203" pitchFamily="34" charset="0"/>
              </a:rPr>
              <a:t>Info about </a:t>
            </a:r>
            <a:r>
              <a:rPr lang="en-US" sz="2100" kern="0" dirty="0" err="1">
                <a:solidFill>
                  <a:schemeClr val="bg1"/>
                </a:solidFill>
                <a:latin typeface="Segoe UI Light" panose="020B0502040204020203" pitchFamily="34" charset="0"/>
                <a:cs typeface="Segoe UI Light" panose="020B0502040204020203" pitchFamily="34" charset="0"/>
              </a:rPr>
              <a:t>Grayline</a:t>
            </a:r>
            <a:r>
              <a:rPr lang="en-US" sz="2100" kern="0" dirty="0">
                <a:solidFill>
                  <a:schemeClr val="bg1"/>
                </a:solidFill>
                <a:latin typeface="Segoe UI Light" panose="020B0502040204020203" pitchFamily="34" charset="0"/>
                <a:cs typeface="Segoe UI Light" panose="020B0502040204020203" pitchFamily="34" charset="0"/>
              </a:rPr>
              <a:t> Buses</a:t>
            </a:r>
            <a:r>
              <a:rPr lang="en-US" sz="2100" b="0" kern="0" dirty="0">
                <a:solidFill>
                  <a:schemeClr val="bg1"/>
                </a:solidFill>
                <a:latin typeface="Segoe UI Light" panose="020B0502040204020203" pitchFamily="34" charset="0"/>
                <a:cs typeface="Segoe UI Light" panose="020B0502040204020203" pitchFamily="34" charset="0"/>
              </a:rPr>
              <a:t> </a:t>
            </a:r>
            <a:r>
              <a:rPr lang="en-US" b="0" kern="0" dirty="0">
                <a:solidFill>
                  <a:schemeClr val="bg1"/>
                </a:solidFill>
                <a:latin typeface="Segoe UI Light" panose="020B0502040204020203" pitchFamily="34" charset="0"/>
                <a:cs typeface="Segoe UI Light" panose="020B0502040204020203" pitchFamily="34" charset="0"/>
              </a:rPr>
              <a:t>available in the </a:t>
            </a:r>
            <a:r>
              <a:rPr lang="en-US" kern="0" dirty="0">
                <a:solidFill>
                  <a:schemeClr val="bg1"/>
                </a:solidFill>
                <a:latin typeface="Segoe UI Light" panose="020B0502040204020203" pitchFamily="34" charset="0"/>
                <a:cs typeface="Segoe UI Light" panose="020B0502040204020203" pitchFamily="34" charset="0"/>
              </a:rPr>
              <a:t>APP</a:t>
            </a:r>
            <a:r>
              <a:rPr lang="en-US" b="0" kern="0" dirty="0">
                <a:solidFill>
                  <a:schemeClr val="bg1"/>
                </a:solidFill>
                <a:latin typeface="Segoe UI Light" panose="020B0502040204020203" pitchFamily="34" charset="0"/>
                <a:cs typeface="Segoe UI Light" panose="020B0502040204020203" pitchFamily="34" charset="0"/>
              </a:rPr>
              <a:t>. </a:t>
            </a:r>
          </a:p>
          <a:p>
            <a:pPr lvl="1"/>
            <a:r>
              <a:rPr lang="en-US" b="0" kern="0" dirty="0">
                <a:solidFill>
                  <a:schemeClr val="bg1"/>
                </a:solidFill>
                <a:latin typeface="Segoe UI Light" panose="020B0502040204020203" pitchFamily="34" charset="0"/>
                <a:cs typeface="Segoe UI Light" panose="020B0502040204020203" pitchFamily="34" charset="0"/>
              </a:rPr>
              <a:t>Currently adding the </a:t>
            </a:r>
            <a:r>
              <a:rPr lang="en-US" kern="0" dirty="0">
                <a:solidFill>
                  <a:schemeClr val="bg1"/>
                </a:solidFill>
                <a:latin typeface="Segoe UI Light" panose="020B0502040204020203" pitchFamily="34" charset="0"/>
                <a:cs typeface="Segoe UI Light" panose="020B0502040204020203" pitchFamily="34" charset="0"/>
              </a:rPr>
              <a:t>booking of </a:t>
            </a:r>
            <a:r>
              <a:rPr lang="en-US" kern="0" dirty="0" err="1">
                <a:solidFill>
                  <a:schemeClr val="bg1"/>
                </a:solidFill>
                <a:latin typeface="Segoe UI Light" panose="020B0502040204020203" pitchFamily="34" charset="0"/>
                <a:cs typeface="Segoe UI Light" panose="020B0502040204020203" pitchFamily="34" charset="0"/>
              </a:rPr>
              <a:t>Grayline</a:t>
            </a:r>
            <a:r>
              <a:rPr lang="en-US" kern="0" dirty="0">
                <a:solidFill>
                  <a:schemeClr val="bg1"/>
                </a:solidFill>
                <a:latin typeface="Segoe UI Light" panose="020B0502040204020203" pitchFamily="34" charset="0"/>
                <a:cs typeface="Segoe UI Light" panose="020B0502040204020203" pitchFamily="34" charset="0"/>
              </a:rPr>
              <a:t> Touristic </a:t>
            </a:r>
            <a:r>
              <a:rPr lang="en-US" sz="2100" kern="0" dirty="0">
                <a:solidFill>
                  <a:schemeClr val="bg1"/>
                </a:solidFill>
                <a:latin typeface="Segoe UI Light" panose="020B0502040204020203" pitchFamily="34" charset="0"/>
                <a:cs typeface="Segoe UI Light" panose="020B0502040204020203" pitchFamily="34" charset="0"/>
              </a:rPr>
              <a:t>Buses</a:t>
            </a:r>
            <a:r>
              <a:rPr lang="en-US" b="0" kern="0" dirty="0">
                <a:solidFill>
                  <a:schemeClr val="bg1"/>
                </a:solidFill>
                <a:latin typeface="Segoe UI Light" panose="020B0502040204020203" pitchFamily="34" charset="0"/>
                <a:cs typeface="Segoe UI Light" panose="020B0502040204020203" pitchFamily="34" charset="0"/>
              </a:rPr>
              <a:t>, </a:t>
            </a:r>
            <a:r>
              <a:rPr lang="en-US" sz="2100" kern="0" dirty="0">
                <a:solidFill>
                  <a:schemeClr val="bg1"/>
                </a:solidFill>
                <a:latin typeface="Segoe UI Light" panose="020B0502040204020203" pitchFamily="34" charset="0"/>
                <a:cs typeface="Segoe UI Light" panose="020B0502040204020203" pitchFamily="34" charset="0"/>
              </a:rPr>
              <a:t>Parking</a:t>
            </a:r>
            <a:r>
              <a:rPr lang="en-US" b="0" kern="0" dirty="0">
                <a:solidFill>
                  <a:schemeClr val="bg1"/>
                </a:solidFill>
                <a:latin typeface="Segoe UI Light" panose="020B0502040204020203" pitchFamily="34" charset="0"/>
                <a:cs typeface="Segoe UI Light" panose="020B0502040204020203" pitchFamily="34" charset="0"/>
              </a:rPr>
              <a:t>, </a:t>
            </a:r>
            <a:r>
              <a:rPr lang="en-US" sz="2100" kern="0" dirty="0">
                <a:solidFill>
                  <a:schemeClr val="bg1"/>
                </a:solidFill>
                <a:latin typeface="Segoe UI Light" panose="020B0502040204020203" pitchFamily="34" charset="0"/>
                <a:cs typeface="Segoe UI Light" panose="020B0502040204020203" pitchFamily="34" charset="0"/>
              </a:rPr>
              <a:t>Bike-sharing</a:t>
            </a:r>
            <a:r>
              <a:rPr lang="en-US" b="0" kern="0" dirty="0">
                <a:solidFill>
                  <a:schemeClr val="bg1"/>
                </a:solidFill>
                <a:latin typeface="Segoe UI Light" panose="020B0502040204020203" pitchFamily="34" charset="0"/>
                <a:cs typeface="Segoe UI Light" panose="020B0502040204020203" pitchFamily="34" charset="0"/>
              </a:rPr>
              <a:t>, and </a:t>
            </a:r>
            <a:r>
              <a:rPr lang="en-US" sz="2100" kern="0" dirty="0">
                <a:solidFill>
                  <a:schemeClr val="bg1"/>
                </a:solidFill>
                <a:latin typeface="Segoe UI Light" panose="020B0502040204020203" pitchFamily="34" charset="0"/>
                <a:cs typeface="Segoe UI Light" panose="020B0502040204020203" pitchFamily="34" charset="0"/>
              </a:rPr>
              <a:t>Taxis/Transfers</a:t>
            </a:r>
            <a:r>
              <a:rPr lang="en-US" b="0" kern="0" dirty="0">
                <a:solidFill>
                  <a:schemeClr val="bg1"/>
                </a:solidFill>
                <a:latin typeface="Segoe UI Light" panose="020B0502040204020203" pitchFamily="34" charset="0"/>
                <a:cs typeface="Segoe UI Light" panose="020B0502040204020203" pitchFamily="34" charset="0"/>
              </a:rPr>
              <a:t>, and maybe </a:t>
            </a:r>
            <a:r>
              <a:rPr lang="en-US" sz="2100" kern="0" dirty="0">
                <a:solidFill>
                  <a:schemeClr val="bg1"/>
                </a:solidFill>
                <a:latin typeface="Segoe UI Light" panose="020B0502040204020203" pitchFamily="34" charset="0"/>
                <a:cs typeface="Segoe UI Light" panose="020B0502040204020203" pitchFamily="34" charset="0"/>
              </a:rPr>
              <a:t>Co-working </a:t>
            </a:r>
            <a:r>
              <a:rPr lang="en-US" kern="0" dirty="0">
                <a:solidFill>
                  <a:schemeClr val="bg1"/>
                </a:solidFill>
                <a:latin typeface="Segoe UI Light" panose="020B0502040204020203" pitchFamily="34" charset="0"/>
                <a:cs typeface="Segoe UI Light" panose="020B0502040204020203" pitchFamily="34" charset="0"/>
              </a:rPr>
              <a:t>spaces</a:t>
            </a:r>
            <a:r>
              <a:rPr lang="en-US" b="0" kern="0" dirty="0">
                <a:solidFill>
                  <a:schemeClr val="bg1"/>
                </a:solidFill>
                <a:latin typeface="Segoe UI Light" panose="020B0502040204020203" pitchFamily="34" charset="0"/>
                <a:cs typeface="Segoe UI Light" panose="020B0502040204020203" pitchFamily="34" charset="0"/>
              </a:rPr>
              <a:t>, will be made available via MASAI mechanisms. </a:t>
            </a:r>
          </a:p>
          <a:p>
            <a:pPr lvl="1"/>
            <a:r>
              <a:rPr lang="en-US" sz="2100" kern="0" dirty="0">
                <a:solidFill>
                  <a:schemeClr val="bg1"/>
                </a:solidFill>
                <a:latin typeface="Segoe UI Light" panose="020B0502040204020203" pitchFamily="34" charset="0"/>
                <a:cs typeface="Segoe UI Light" panose="020B0502040204020203" pitchFamily="34" charset="0"/>
              </a:rPr>
              <a:t>Links to other services</a:t>
            </a:r>
            <a:r>
              <a:rPr lang="en-US" b="0" kern="0" dirty="0">
                <a:solidFill>
                  <a:schemeClr val="bg1"/>
                </a:solidFill>
                <a:latin typeface="Segoe UI Light" panose="020B0502040204020203" pitchFamily="34" charset="0"/>
                <a:cs typeface="Segoe UI Light" panose="020B0502040204020203" pitchFamily="34" charset="0"/>
              </a:rPr>
              <a:t>’ web sites (e.g. </a:t>
            </a:r>
            <a:r>
              <a:rPr lang="en-US" b="0" kern="0" dirty="0" err="1">
                <a:solidFill>
                  <a:schemeClr val="bg1"/>
                </a:solidFill>
                <a:latin typeface="Segoe UI Light" panose="020B0502040204020203" pitchFamily="34" charset="0"/>
                <a:cs typeface="Segoe UI Light" panose="020B0502040204020203" pitchFamily="34" charset="0"/>
              </a:rPr>
              <a:t>Carris</a:t>
            </a:r>
            <a:r>
              <a:rPr lang="en-US" b="0" kern="0" dirty="0">
                <a:solidFill>
                  <a:schemeClr val="bg1"/>
                </a:solidFill>
                <a:latin typeface="Segoe UI Light" panose="020B0502040204020203" pitchFamily="34" charset="0"/>
                <a:cs typeface="Segoe UI Light" panose="020B0502040204020203" pitchFamily="34" charset="0"/>
              </a:rPr>
              <a:t>, Metro), will </a:t>
            </a:r>
            <a:r>
              <a:rPr lang="en-US" sz="2100" kern="0" dirty="0">
                <a:solidFill>
                  <a:schemeClr val="bg1"/>
                </a:solidFill>
                <a:latin typeface="Segoe UI Light" panose="020B0502040204020203" pitchFamily="34" charset="0"/>
                <a:cs typeface="Segoe UI Light" panose="020B0502040204020203" pitchFamily="34" charset="0"/>
              </a:rPr>
              <a:t>gradually be replaced by </a:t>
            </a:r>
            <a:r>
              <a:rPr lang="en-US" b="0" kern="0" dirty="0">
                <a:solidFill>
                  <a:schemeClr val="bg1"/>
                </a:solidFill>
                <a:latin typeface="Segoe UI Light" panose="020B0502040204020203" pitchFamily="34" charset="0"/>
                <a:cs typeface="Segoe UI Light" panose="020B0502040204020203" pitchFamily="34" charset="0"/>
              </a:rPr>
              <a:t>more seamless and intelligent </a:t>
            </a:r>
            <a:r>
              <a:rPr lang="en-US" sz="2100" kern="0" dirty="0">
                <a:solidFill>
                  <a:schemeClr val="bg1"/>
                </a:solidFill>
                <a:latin typeface="Segoe UI Light" panose="020B0502040204020203" pitchFamily="34" charset="0"/>
                <a:cs typeface="Segoe UI Light" panose="020B0502040204020203" pitchFamily="34" charset="0"/>
              </a:rPr>
              <a:t>MASAI mechanisms</a:t>
            </a:r>
            <a:r>
              <a:rPr lang="en-US" b="0" kern="0" dirty="0">
                <a:solidFill>
                  <a:schemeClr val="bg1"/>
                </a:solidFill>
                <a:latin typeface="Segoe UI Light" panose="020B0502040204020203" pitchFamily="34" charset="0"/>
                <a:cs typeface="Segoe UI Light" panose="020B0502040204020203" pitchFamily="34" charset="0"/>
              </a:rPr>
              <a:t>.</a:t>
            </a:r>
          </a:p>
        </p:txBody>
      </p:sp>
      <p:pic>
        <p:nvPicPr>
          <p:cNvPr id="8" name="Picture 4"/>
          <p:cNvPicPr/>
          <p:nvPr/>
        </p:nvPicPr>
        <p:blipFill>
          <a:blip r:embed="rId7" cstate="print">
            <a:extLst>
              <a:ext uri="{28A0092B-C50C-407E-A947-70E740481C1C}">
                <a14:useLocalDpi xmlns:a14="http://schemas.microsoft.com/office/drawing/2010/main" val="0"/>
              </a:ext>
            </a:extLst>
          </a:blip>
          <a:stretch>
            <a:fillRect/>
          </a:stretch>
        </p:blipFill>
        <p:spPr>
          <a:xfrm>
            <a:off x="6384032" y="1028734"/>
            <a:ext cx="2287939" cy="2074751"/>
          </a:xfrm>
          <a:prstGeom prst="rect">
            <a:avLst/>
          </a:prstGeom>
          <a:ln>
            <a:noFill/>
          </a:ln>
          <a:effectLst>
            <a:outerShdw blurRad="292100" dist="139700" dir="2700000" algn="tl" rotWithShape="0">
              <a:srgbClr val="333333">
                <a:alpha val="65000"/>
              </a:srgbClr>
            </a:outerShdw>
          </a:effectLst>
        </p:spPr>
      </p:pic>
      <p:pic>
        <p:nvPicPr>
          <p:cNvPr id="9" name="Picture 28" descr="2017-06-27 15.26.3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38016" y="2010838"/>
            <a:ext cx="1162081" cy="20701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 name="Picture 22" descr="2017-06-27 14.39.2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288229" y="2010838"/>
            <a:ext cx="1162081" cy="20701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23" descr="2017-06-27 14.39.4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638442" y="2010838"/>
            <a:ext cx="1162081" cy="20701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 name="Picture 24" descr="2017-06-27 14.40.0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938016" y="4335134"/>
            <a:ext cx="1162081" cy="20701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 name="Picture 25" descr="2017-06-27 14.40.10"/>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288229" y="4335134"/>
            <a:ext cx="1162081" cy="20701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4" name="Picture 27" descr="2017-06-27 14.41.4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638442" y="4335134"/>
            <a:ext cx="1162081" cy="20701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5" name="Rectangle 7"/>
          <p:cNvSpPr>
            <a:spLocks noChangeArrowheads="1"/>
          </p:cNvSpPr>
          <p:nvPr/>
        </p:nvSpPr>
        <p:spPr bwMode="auto">
          <a:xfrm>
            <a:off x="0" y="104747"/>
            <a:ext cx="246280" cy="400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17" tIns="60958" rIns="121917" bIns="60958" numCol="1" anchor="ctr" anchorCtr="0" compatLnSpc="1">
            <a:prstTxWarp prst="textNoShape">
              <a:avLst/>
            </a:prstTxWarp>
            <a:spAutoFit/>
          </a:bodyPr>
          <a:lstStyle/>
          <a:p>
            <a:endParaRPr lang="pt-PT"/>
          </a:p>
        </p:txBody>
      </p:sp>
      <p:sp>
        <p:nvSpPr>
          <p:cNvPr id="16" name="Rectangle 8"/>
          <p:cNvSpPr>
            <a:spLocks noChangeArrowheads="1"/>
          </p:cNvSpPr>
          <p:nvPr/>
        </p:nvSpPr>
        <p:spPr bwMode="auto">
          <a:xfrm>
            <a:off x="5357339" y="3950531"/>
            <a:ext cx="1477321" cy="353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17" tIns="60958" rIns="121917" bIns="60958" numCol="1" anchor="ctr" anchorCtr="0" compatLnSpc="1">
            <a:prstTxWarp prst="textNoShape">
              <a:avLst/>
            </a:prstTxWarp>
            <a:spAutoFit/>
          </a:bodyPr>
          <a:lstStyle/>
          <a:p>
            <a:pPr algn="ctr" defTabSz="1219170" fontAlgn="base">
              <a:spcBef>
                <a:spcPct val="0"/>
              </a:spcBef>
              <a:spcAft>
                <a:spcPct val="0"/>
              </a:spcAft>
            </a:pPr>
            <a:r>
              <a:rPr lang="en-GB" altLang="pt-PT" sz="1500">
                <a:latin typeface="Calibri" pitchFamily="34" charset="0"/>
                <a:ea typeface="Calibri" pitchFamily="34" charset="0"/>
                <a:cs typeface="Times New Roman" pitchFamily="18" charset="0"/>
              </a:rPr>
              <a:t>	</a:t>
            </a:r>
            <a:endParaRPr lang="en-GB" altLang="pt-PT" sz="2400">
              <a:latin typeface="Arial" pitchFamily="34" charset="0"/>
              <a:cs typeface="Arial" pitchFamily="34" charset="0"/>
            </a:endParaRPr>
          </a:p>
        </p:txBody>
      </p:sp>
      <p:pic>
        <p:nvPicPr>
          <p:cNvPr id="17" name="Picture 4" descr="Resultado de imagem para camara municipal de cascais"/>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t="33305" b="39484"/>
          <a:stretch/>
        </p:blipFill>
        <p:spPr bwMode="auto">
          <a:xfrm>
            <a:off x="11100882" y="1852447"/>
            <a:ext cx="962957" cy="262029"/>
          </a:xfrm>
          <a:prstGeom prst="roundRect">
            <a:avLst>
              <a:gd name="adj" fmla="val 8594"/>
            </a:avLst>
          </a:prstGeom>
          <a:solidFill>
            <a:srgbClr val="FFFFFF">
              <a:shade val="85000"/>
            </a:srgbClr>
          </a:solidFill>
          <a:ln w="9525">
            <a:solidFill>
              <a:schemeClr val="tx1"/>
            </a:solidFill>
            <a:miter lim="800000"/>
            <a:headEnd/>
            <a:tailEnd/>
          </a:ln>
          <a:effectLst>
            <a:reflection blurRad="12700" stA="38000" endPos="28000" dist="5000" dir="5400000" sy="-100000" algn="bl" rotWithShape="0"/>
          </a:effectLst>
          <a:extLst/>
        </p:spPr>
      </p:pic>
      <p:pic>
        <p:nvPicPr>
          <p:cNvPr id="18" name="Picture 19"/>
          <p:cNvPicPr>
            <a:picLocks noChangeAspect="1"/>
          </p:cNvPicPr>
          <p:nvPr/>
        </p:nvPicPr>
        <p:blipFill rotWithShape="1">
          <a:blip r:embed="rId15" cstate="print">
            <a:extLst>
              <a:ext uri="{28A0092B-C50C-407E-A947-70E740481C1C}">
                <a14:useLocalDpi xmlns:a14="http://schemas.microsoft.com/office/drawing/2010/main" val="0"/>
              </a:ext>
            </a:extLst>
          </a:blip>
          <a:srcRect r="54334"/>
          <a:stretch/>
        </p:blipFill>
        <p:spPr>
          <a:xfrm>
            <a:off x="11454032" y="2382033"/>
            <a:ext cx="513224" cy="4897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Picture 20" descr="http://upload.wikimedia.org/wikipedia/en/thumb/9/9f/GrayLineWorldwide.svg/1280px-GrayLineWorldwide.svg.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1357451" y="3054108"/>
            <a:ext cx="706388" cy="4045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20" name="Picture 5"/>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316978" y="3684078"/>
            <a:ext cx="787333" cy="322523"/>
          </a:xfrm>
          <a:prstGeom prst="roundRect">
            <a:avLst>
              <a:gd name="adj" fmla="val 8594"/>
            </a:avLst>
          </a:prstGeom>
          <a:solidFill>
            <a:srgbClr val="FFFFFF">
              <a:shade val="85000"/>
            </a:srgbClr>
          </a:solidFill>
          <a:ln w="9525">
            <a:solidFill>
              <a:schemeClr val="tx1"/>
            </a:solidFill>
            <a:miter lim="800000"/>
            <a:headEnd/>
            <a:tailEnd/>
          </a:ln>
          <a:effectLst>
            <a:reflection blurRad="12700" stA="38000" endPos="28000" dist="5000" dir="5400000" sy="-100000" algn="bl" rotWithShape="0"/>
          </a:effectLst>
          <a:extLst/>
        </p:spPr>
      </p:pic>
      <p:pic>
        <p:nvPicPr>
          <p:cNvPr id="21" name="Picture 5"/>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1472598" y="4418733"/>
            <a:ext cx="556503" cy="5565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15"/>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1553068" y="5161229"/>
            <a:ext cx="429627" cy="476017"/>
          </a:xfrm>
          <a:prstGeom prst="roundRect">
            <a:avLst>
              <a:gd name="adj" fmla="val 8594"/>
            </a:avLst>
          </a:prstGeom>
          <a:solidFill>
            <a:srgbClr val="FFFFFF">
              <a:shade val="85000"/>
            </a:srgbClr>
          </a:solidFill>
          <a:ln w="9525">
            <a:solidFill>
              <a:schemeClr val="tx1"/>
            </a:solidFill>
            <a:miter lim="800000"/>
            <a:headEnd/>
            <a:tailEnd/>
          </a:ln>
          <a:effectLst>
            <a:reflection blurRad="12700" stA="38000" endPos="28000" dist="5000" dir="5400000" sy="-100000" algn="bl" rotWithShape="0"/>
          </a:effectLst>
          <a:extLst/>
        </p:spPr>
      </p:pic>
      <p:grpSp>
        <p:nvGrpSpPr>
          <p:cNvPr id="23" name="Gruppieren 22"/>
          <p:cNvGrpSpPr/>
          <p:nvPr/>
        </p:nvGrpSpPr>
        <p:grpSpPr>
          <a:xfrm>
            <a:off x="11277600" y="462265"/>
            <a:ext cx="914400" cy="914400"/>
            <a:chOff x="11277600" y="462265"/>
            <a:chExt cx="914400" cy="914400"/>
          </a:xfrm>
        </p:grpSpPr>
        <p:sp>
          <p:nvSpPr>
            <p:cNvPr id="24" name="Rechteck 23"/>
            <p:cNvSpPr/>
            <p:nvPr/>
          </p:nvSpPr>
          <p:spPr>
            <a:xfrm>
              <a:off x="11277600" y="462265"/>
              <a:ext cx="914400"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a:solidFill>
                  <a:prstClr val="white"/>
                </a:solidFill>
                <a:latin typeface="Calibri" panose="020F0502020204030204"/>
              </a:endParaRPr>
            </a:p>
          </p:txBody>
        </p:sp>
        <p:pic>
          <p:nvPicPr>
            <p:cNvPr id="25" name="Picture 2" descr="http://masai.teleticketing.eu/DecoupeSite/logofooter.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1453781" y="564299"/>
              <a:ext cx="547109" cy="710331"/>
            </a:xfrm>
            <a:prstGeom prst="rect">
              <a:avLst/>
            </a:prstGeom>
            <a:noFill/>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845636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1000"/>
                                        <p:tgtEl>
                                          <p:spTgt spid="7">
                                            <p:txEl>
                                              <p:pRg st="2" end="2"/>
                                            </p:txEl>
                                          </p:spTgt>
                                        </p:tgtEl>
                                      </p:cBhvr>
                                    </p:animEffect>
                                    <p:anim calcmode="lin" valueType="num">
                                      <p:cBhvr>
                                        <p:cTn id="14"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7">
                                            <p:txEl>
                                              <p:pRg st="3" end="3"/>
                                            </p:txEl>
                                          </p:spTgt>
                                        </p:tgtEl>
                                        <p:attrNameLst>
                                          <p:attrName>style.visibility</p:attrName>
                                        </p:attrNameLst>
                                      </p:cBhvr>
                                      <p:to>
                                        <p:strVal val="visible"/>
                                      </p:to>
                                    </p:set>
                                    <p:animEffect transition="in" filter="fade">
                                      <p:cBhvr>
                                        <p:cTn id="20" dur="1000"/>
                                        <p:tgtEl>
                                          <p:spTgt spid="7">
                                            <p:txEl>
                                              <p:pRg st="3" end="3"/>
                                            </p:txEl>
                                          </p:spTgt>
                                        </p:tgtEl>
                                      </p:cBhvr>
                                    </p:animEffect>
                                    <p:anim calcmode="lin" valueType="num">
                                      <p:cBhvr>
                                        <p:cTn id="21"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22"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1000"/>
                                        <p:tgtEl>
                                          <p:spTgt spid="7">
                                            <p:txEl>
                                              <p:pRg st="4" end="4"/>
                                            </p:txEl>
                                          </p:spTgt>
                                        </p:tgtEl>
                                      </p:cBhvr>
                                    </p:animEffect>
                                    <p:anim calcmode="lin" valueType="num">
                                      <p:cBhvr>
                                        <p:cTn id="28"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7">
                                            <p:txEl>
                                              <p:pRg st="5" end="5"/>
                                            </p:txEl>
                                          </p:spTgt>
                                        </p:tgtEl>
                                        <p:attrNameLst>
                                          <p:attrName>style.visibility</p:attrName>
                                        </p:attrNameLst>
                                      </p:cBhvr>
                                      <p:to>
                                        <p:strVal val="visible"/>
                                      </p:to>
                                    </p:set>
                                    <p:animEffect transition="in" filter="fade">
                                      <p:cBhvr>
                                        <p:cTn id="34" dur="1000"/>
                                        <p:tgtEl>
                                          <p:spTgt spid="7">
                                            <p:txEl>
                                              <p:pRg st="5" end="5"/>
                                            </p:txEl>
                                          </p:spTgt>
                                        </p:tgtEl>
                                      </p:cBhvr>
                                    </p:animEffect>
                                    <p:anim calcmode="lin" valueType="num">
                                      <p:cBhvr>
                                        <p:cTn id="35"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7">
                                            <p:txEl>
                                              <p:pRg st="6" end="6"/>
                                            </p:txEl>
                                          </p:spTgt>
                                        </p:tgtEl>
                                        <p:attrNameLst>
                                          <p:attrName>style.visibility</p:attrName>
                                        </p:attrNameLst>
                                      </p:cBhvr>
                                      <p:to>
                                        <p:strVal val="visible"/>
                                      </p:to>
                                    </p:set>
                                    <p:animEffect transition="in" filter="fade">
                                      <p:cBhvr>
                                        <p:cTn id="41" dur="1000"/>
                                        <p:tgtEl>
                                          <p:spTgt spid="7">
                                            <p:txEl>
                                              <p:pRg st="6" end="6"/>
                                            </p:txEl>
                                          </p:spTgt>
                                        </p:tgtEl>
                                      </p:cBhvr>
                                    </p:animEffect>
                                    <p:anim calcmode="lin" valueType="num">
                                      <p:cBhvr>
                                        <p:cTn id="42"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7">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2"/>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A quiet city street at nigh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383"/>
            <a:ext cx="12192000" cy="688538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9">
            <a:extLst>
              <a:ext uri="{FF2B5EF4-FFF2-40B4-BE49-F238E27FC236}">
                <a16:creationId xmlns:a16="http://schemas.microsoft.com/office/drawing/2014/main" xmlns="" id="{4045BCC1-52B8-41F0-BAFC-6652EEECD2A2}"/>
              </a:ext>
            </a:extLst>
          </p:cNvPr>
          <p:cNvSpPr/>
          <p:nvPr/>
        </p:nvSpPr>
        <p:spPr>
          <a:xfrm>
            <a:off x="0" y="-27384"/>
            <a:ext cx="12192000" cy="6885384"/>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914377"/>
            <a:endParaRPr lang="en-GB" dirty="0">
              <a:solidFill>
                <a:prstClr val="white"/>
              </a:solidFill>
              <a:latin typeface="Segoe UI Light" panose="020B0502040204020203" pitchFamily="34" charset="0"/>
              <a:cs typeface="Segoe UI Light" panose="020B0502040204020203" pitchFamily="34" charset="0"/>
            </a:endParaRPr>
          </a:p>
        </p:txBody>
      </p:sp>
      <p:sp>
        <p:nvSpPr>
          <p:cNvPr id="7" name="Espace réservé du contenu 2">
            <a:extLst>
              <a:ext uri="{FF2B5EF4-FFF2-40B4-BE49-F238E27FC236}">
                <a16:creationId xmlns:a16="http://schemas.microsoft.com/office/drawing/2014/main" xmlns="" id="{DD9EA252-39B9-4FB4-8975-E3B0F21C92C7}"/>
              </a:ext>
            </a:extLst>
          </p:cNvPr>
          <p:cNvSpPr txBox="1">
            <a:spLocks/>
          </p:cNvSpPr>
          <p:nvPr/>
        </p:nvSpPr>
        <p:spPr>
          <a:xfrm>
            <a:off x="2255574" y="260649"/>
            <a:ext cx="9697077" cy="1921921"/>
          </a:xfrm>
          <a:prstGeom prst="rect">
            <a:avLst/>
          </a:prstGeom>
        </p:spPr>
        <p:txBody>
          <a:bodyPr lIns="121917" tIns="60958" rIns="121917" bIns="60958">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GB" sz="4300" b="1" dirty="0">
                <a:solidFill>
                  <a:schemeClr val="bg1"/>
                </a:solidFill>
                <a:latin typeface="Segoe UI Light" panose="020B0502040204020203" pitchFamily="34" charset="0"/>
                <a:cs typeface="Segoe UI Light" panose="020B0502040204020203" pitchFamily="34" charset="0"/>
              </a:rPr>
              <a:t>TRANS EUROPE PILOT USE CASE</a:t>
            </a:r>
          </a:p>
          <a:p>
            <a:pPr marL="0" indent="0">
              <a:buNone/>
            </a:pPr>
            <a:r>
              <a:rPr lang="en-US" sz="2900" dirty="0">
                <a:solidFill>
                  <a:schemeClr val="bg1"/>
                </a:solidFill>
                <a:latin typeface="Segoe UI Light" panose="020B0502040204020203" pitchFamily="34" charset="0"/>
                <a:cs typeface="Segoe UI Light" panose="020B0502040204020203" pitchFamily="34" charset="0"/>
              </a:rPr>
              <a:t>Integrate a broad range of service providers by</a:t>
            </a:r>
          </a:p>
          <a:p>
            <a:pPr marL="0" indent="0">
              <a:buNone/>
            </a:pPr>
            <a:r>
              <a:rPr lang="en-US" sz="2900" dirty="0">
                <a:solidFill>
                  <a:schemeClr val="bg1"/>
                </a:solidFill>
                <a:latin typeface="Segoe UI Light" panose="020B0502040204020203" pitchFamily="34" charset="0"/>
                <a:cs typeface="Segoe UI Light" panose="020B0502040204020203" pitchFamily="34" charset="0"/>
              </a:rPr>
              <a:t>Powering the concierge DB </a:t>
            </a:r>
            <a:r>
              <a:rPr lang="en-US" sz="2900" dirty="0" err="1">
                <a:solidFill>
                  <a:schemeClr val="bg1"/>
                </a:solidFill>
                <a:latin typeface="Segoe UI Light" panose="020B0502040204020203" pitchFamily="34" charset="0"/>
                <a:cs typeface="Segoe UI Light" panose="020B0502040204020203" pitchFamily="34" charset="0"/>
              </a:rPr>
              <a:t>Reisebuddy</a:t>
            </a:r>
            <a:r>
              <a:rPr lang="en-US" sz="2900" dirty="0">
                <a:solidFill>
                  <a:schemeClr val="bg1"/>
                </a:solidFill>
                <a:latin typeface="Segoe UI Light" panose="020B0502040204020203" pitchFamily="34" charset="0"/>
                <a:cs typeface="Segoe UI Light" panose="020B0502040204020203" pitchFamily="34" charset="0"/>
              </a:rPr>
              <a:t> with MASAI</a:t>
            </a:r>
          </a:p>
          <a:p>
            <a:pPr marL="0" indent="0">
              <a:buNone/>
            </a:pPr>
            <a:endParaRPr lang="en-US" sz="2900" dirty="0">
              <a:solidFill>
                <a:schemeClr val="bg1"/>
              </a:solidFill>
              <a:latin typeface="Segoe UI Light" panose="020B0502040204020203" pitchFamily="34" charset="0"/>
              <a:cs typeface="Segoe UI Light" panose="020B0502040204020203" pitchFamily="34" charset="0"/>
            </a:endParaRPr>
          </a:p>
        </p:txBody>
      </p:sp>
      <p:pic>
        <p:nvPicPr>
          <p:cNvPr id="8" name="Picture 4" descr="transE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3125" y="720193"/>
            <a:ext cx="687983" cy="706577"/>
          </a:xfrm>
          <a:prstGeom prst="rect">
            <a:avLst/>
          </a:prstGeom>
          <a:noFill/>
          <a:extLst>
            <a:ext uri="{909E8E84-426E-40DD-AFC4-6F175D3DCCD1}">
              <a14:hiddenFill xmlns:a14="http://schemas.microsoft.com/office/drawing/2010/main">
                <a:solidFill>
                  <a:srgbClr val="FFFFFF"/>
                </a:solidFill>
              </a14:hiddenFill>
            </a:ext>
          </a:extLst>
        </p:spPr>
      </p:pic>
      <p:grpSp>
        <p:nvGrpSpPr>
          <p:cNvPr id="36" name="Gruppieren 35"/>
          <p:cNvGrpSpPr/>
          <p:nvPr/>
        </p:nvGrpSpPr>
        <p:grpSpPr>
          <a:xfrm>
            <a:off x="11277600" y="462265"/>
            <a:ext cx="914400" cy="914400"/>
            <a:chOff x="11277600" y="462265"/>
            <a:chExt cx="914400" cy="914400"/>
          </a:xfrm>
        </p:grpSpPr>
        <p:sp>
          <p:nvSpPr>
            <p:cNvPr id="37" name="Rechteck 36"/>
            <p:cNvSpPr/>
            <p:nvPr/>
          </p:nvSpPr>
          <p:spPr>
            <a:xfrm>
              <a:off x="11277600" y="462265"/>
              <a:ext cx="914400"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a:solidFill>
                  <a:prstClr val="white"/>
                </a:solidFill>
                <a:latin typeface="Calibri" panose="020F0502020204030204"/>
              </a:endParaRPr>
            </a:p>
          </p:txBody>
        </p:sp>
        <p:pic>
          <p:nvPicPr>
            <p:cNvPr id="38" name="Picture 2" descr="http://masai.teleticketing.eu/DecoupeSite/logofoote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53781" y="564299"/>
              <a:ext cx="547109" cy="710331"/>
            </a:xfrm>
            <a:prstGeom prst="rect">
              <a:avLst/>
            </a:prstGeom>
            <a:noFill/>
            <a:effectLst/>
            <a:extLst>
              <a:ext uri="{909E8E84-426E-40DD-AFC4-6F175D3DCCD1}">
                <a14:hiddenFill xmlns:a14="http://schemas.microsoft.com/office/drawing/2010/main">
                  <a:solidFill>
                    <a:srgbClr val="FFFFFF"/>
                  </a:solidFill>
                </a14:hiddenFill>
              </a:ext>
            </a:extLst>
          </p:spPr>
        </p:pic>
      </p:grpSp>
      <p:pic>
        <p:nvPicPr>
          <p:cNvPr id="39" name="Grafik 3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5209" y="2679179"/>
            <a:ext cx="2008395" cy="3570744"/>
          </a:xfrm>
          <a:prstGeom prst="rect">
            <a:avLst/>
          </a:prstGeom>
        </p:spPr>
      </p:pic>
      <p:pic>
        <p:nvPicPr>
          <p:cNvPr id="40" name="Grafik 3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02267" y="2670797"/>
            <a:ext cx="2008395" cy="3570744"/>
          </a:xfrm>
          <a:prstGeom prst="rect">
            <a:avLst/>
          </a:prstGeom>
        </p:spPr>
      </p:pic>
      <p:pic>
        <p:nvPicPr>
          <p:cNvPr id="41" name="Grafik 4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99324" y="2679179"/>
            <a:ext cx="2023421" cy="3597459"/>
          </a:xfrm>
          <a:prstGeom prst="rect">
            <a:avLst/>
          </a:prstGeom>
        </p:spPr>
      </p:pic>
      <p:sp>
        <p:nvSpPr>
          <p:cNvPr id="44" name="Rectangle 8">
            <a:extLst>
              <a:ext uri="{FF2B5EF4-FFF2-40B4-BE49-F238E27FC236}">
                <a16:creationId xmlns:a16="http://schemas.microsoft.com/office/drawing/2014/main" xmlns="" id="{BC9AA4B5-0791-4C7C-93CD-77132F8D9AB2}"/>
              </a:ext>
            </a:extLst>
          </p:cNvPr>
          <p:cNvSpPr>
            <a:spLocks noChangeArrowheads="1"/>
          </p:cNvSpPr>
          <p:nvPr/>
        </p:nvSpPr>
        <p:spPr bwMode="auto">
          <a:xfrm>
            <a:off x="7120340" y="2234233"/>
            <a:ext cx="4430893" cy="308236"/>
          </a:xfrm>
          <a:prstGeom prst="rect">
            <a:avLst/>
          </a:prstGeom>
          <a:noFill/>
          <a:ln>
            <a:noFill/>
          </a:ln>
          <a:effectLst/>
          <a:extLst/>
        </p:spPr>
        <p:txBody>
          <a:bodyPr lIns="121917" tIns="60958" rIns="121917" bIns="60958" anchor="ctr"/>
          <a:lstStyle/>
          <a:p>
            <a:pPr eaLnBrk="0" fontAlgn="base" hangingPunct="0">
              <a:spcBef>
                <a:spcPct val="0"/>
              </a:spcBef>
              <a:spcAft>
                <a:spcPct val="0"/>
              </a:spcAft>
            </a:pPr>
            <a:r>
              <a:rPr lang="de-DE" altLang="de-DE" sz="1900" b="1" dirty="0">
                <a:solidFill>
                  <a:srgbClr val="FFFFFF"/>
                </a:solidFill>
                <a:latin typeface="Segoe UI Light" panose="020B0502040204020203" pitchFamily="34" charset="0"/>
                <a:cs typeface="Segoe UI Light" panose="020B0502040204020203" pitchFamily="34" charset="0"/>
              </a:rPr>
              <a:t>Advantages for customers</a:t>
            </a:r>
          </a:p>
        </p:txBody>
      </p:sp>
      <p:sp>
        <p:nvSpPr>
          <p:cNvPr id="45" name="Textfeld 23">
            <a:extLst>
              <a:ext uri="{FF2B5EF4-FFF2-40B4-BE49-F238E27FC236}">
                <a16:creationId xmlns:a16="http://schemas.microsoft.com/office/drawing/2014/main" xmlns="" id="{FC9B0EB7-A687-4611-9823-DF56DAA3D110}"/>
              </a:ext>
            </a:extLst>
          </p:cNvPr>
          <p:cNvSpPr txBox="1"/>
          <p:nvPr/>
        </p:nvSpPr>
        <p:spPr>
          <a:xfrm>
            <a:off x="7192350" y="2629754"/>
            <a:ext cx="4694441" cy="1446549"/>
          </a:xfrm>
          <a:prstGeom prst="rect">
            <a:avLst/>
          </a:prstGeom>
          <a:noFill/>
        </p:spPr>
        <p:txBody>
          <a:bodyPr wrap="square" lIns="0" tIns="0" rIns="0" bIns="0" rtlCol="0">
            <a:spAutoFit/>
          </a:bodyPr>
          <a:lstStyle/>
          <a:p>
            <a:pPr marL="285744" indent="-285744">
              <a:buFont typeface="Wingdings" panose="05000000000000000000" pitchFamily="2" charset="2"/>
              <a:buChar char="§"/>
            </a:pPr>
            <a:r>
              <a:rPr lang="de-DE" altLang="de-DE" sz="1600" dirty="0">
                <a:solidFill>
                  <a:schemeClr val="bg1"/>
                </a:solidFill>
                <a:latin typeface="Segoe UI Light" panose="020B0502040204020203" pitchFamily="34" charset="0"/>
                <a:cs typeface="Segoe UI Light" panose="020B0502040204020203" pitchFamily="34" charset="0"/>
              </a:rPr>
              <a:t>Easy communcation through </a:t>
            </a:r>
            <a:r>
              <a:rPr lang="de-DE" altLang="de-DE" sz="1600" dirty="0" err="1">
                <a:solidFill>
                  <a:schemeClr val="bg1"/>
                </a:solidFill>
                <a:latin typeface="Segoe UI Light" panose="020B0502040204020203" pitchFamily="34" charset="0"/>
                <a:cs typeface="Segoe UI Light" panose="020B0502040204020203" pitchFamily="34" charset="0"/>
              </a:rPr>
              <a:t>various</a:t>
            </a:r>
            <a:r>
              <a:rPr lang="de-DE" altLang="de-DE" sz="1600" dirty="0">
                <a:solidFill>
                  <a:schemeClr val="bg1"/>
                </a:solidFill>
                <a:latin typeface="Segoe UI Light" panose="020B0502040204020203" pitchFamily="34" charset="0"/>
                <a:cs typeface="Segoe UI Light" panose="020B0502040204020203" pitchFamily="34" charset="0"/>
              </a:rPr>
              <a:t> </a:t>
            </a:r>
            <a:r>
              <a:rPr lang="de-DE" altLang="de-DE" sz="1600" dirty="0" err="1">
                <a:solidFill>
                  <a:schemeClr val="bg1"/>
                </a:solidFill>
                <a:latin typeface="Segoe UI Light" panose="020B0502040204020203" pitchFamily="34" charset="0"/>
                <a:cs typeface="Segoe UI Light" panose="020B0502040204020203" pitchFamily="34" charset="0"/>
              </a:rPr>
              <a:t>channels</a:t>
            </a:r>
            <a:r>
              <a:rPr lang="de-DE" altLang="de-DE" sz="1600" dirty="0">
                <a:solidFill>
                  <a:schemeClr val="bg1"/>
                </a:solidFill>
                <a:latin typeface="Segoe UI Light" panose="020B0502040204020203" pitchFamily="34" charset="0"/>
                <a:cs typeface="Segoe UI Light" panose="020B0502040204020203" pitchFamily="34" charset="0"/>
              </a:rPr>
              <a:t> (SMS, mobile app, WebChat, Facebook messenger)</a:t>
            </a:r>
          </a:p>
          <a:p>
            <a:pPr marL="285744" indent="-285744">
              <a:buFont typeface="Wingdings" panose="05000000000000000000" pitchFamily="2" charset="2"/>
              <a:buChar char="§"/>
            </a:pPr>
            <a:r>
              <a:rPr lang="de-DE" altLang="de-DE" sz="1600" dirty="0">
                <a:solidFill>
                  <a:schemeClr val="bg1"/>
                </a:solidFill>
                <a:latin typeface="Segoe UI Light" panose="020B0502040204020203" pitchFamily="34" charset="0"/>
                <a:cs typeface="Segoe UI Light" panose="020B0502040204020203" pitchFamily="34" charset="0"/>
              </a:rPr>
              <a:t>Reliable travel information </a:t>
            </a:r>
          </a:p>
          <a:p>
            <a:pPr marL="285744" indent="-285744">
              <a:buFont typeface="Wingdings" panose="05000000000000000000" pitchFamily="2" charset="2"/>
              <a:buChar char="§"/>
            </a:pPr>
            <a:r>
              <a:rPr lang="de-DE" altLang="de-DE" sz="1600" dirty="0">
                <a:solidFill>
                  <a:schemeClr val="bg1"/>
                </a:solidFill>
                <a:latin typeface="Segoe UI Light" panose="020B0502040204020203" pitchFamily="34" charset="0"/>
                <a:cs typeface="Segoe UI Light" panose="020B0502040204020203" pitchFamily="34" charset="0"/>
              </a:rPr>
              <a:t>Travel solutions in realtime</a:t>
            </a:r>
          </a:p>
          <a:p>
            <a:pPr marL="285744" indent="-285744">
              <a:buFont typeface="Wingdings" panose="05000000000000000000" pitchFamily="2" charset="2"/>
              <a:buChar char="§"/>
            </a:pPr>
            <a:r>
              <a:rPr lang="de-DE" altLang="de-DE" sz="1600" dirty="0">
                <a:solidFill>
                  <a:schemeClr val="bg1"/>
                </a:solidFill>
                <a:latin typeface="Segoe UI Light" panose="020B0502040204020203" pitchFamily="34" charset="0"/>
                <a:cs typeface="Segoe UI Light" panose="020B0502040204020203" pitchFamily="34" charset="0"/>
              </a:rPr>
              <a:t>Relaxed travel journeys</a:t>
            </a:r>
          </a:p>
          <a:p>
            <a:pPr eaLnBrk="0" fontAlgn="base" hangingPunct="0">
              <a:spcBef>
                <a:spcPct val="0"/>
              </a:spcBef>
              <a:spcAft>
                <a:spcPct val="0"/>
              </a:spcAft>
            </a:pPr>
            <a:endParaRPr lang="de-DE" sz="1400" dirty="0" err="1">
              <a:solidFill>
                <a:schemeClr val="bg1"/>
              </a:solidFill>
              <a:latin typeface="Segoe UI Light" panose="020B0502040204020203" pitchFamily="34" charset="0"/>
              <a:cs typeface="Segoe UI Light" panose="020B0502040204020203" pitchFamily="34" charset="0"/>
            </a:endParaRPr>
          </a:p>
        </p:txBody>
      </p:sp>
      <p:sp>
        <p:nvSpPr>
          <p:cNvPr id="47" name="Rectangle 8">
            <a:extLst>
              <a:ext uri="{FF2B5EF4-FFF2-40B4-BE49-F238E27FC236}">
                <a16:creationId xmlns:a16="http://schemas.microsoft.com/office/drawing/2014/main" xmlns="" id="{CBB4C511-F4A4-4BDC-A3C8-D8432F945D55}"/>
              </a:ext>
            </a:extLst>
          </p:cNvPr>
          <p:cNvSpPr>
            <a:spLocks noChangeArrowheads="1"/>
          </p:cNvSpPr>
          <p:nvPr/>
        </p:nvSpPr>
        <p:spPr bwMode="auto">
          <a:xfrm>
            <a:off x="7120340" y="4620226"/>
            <a:ext cx="4430893" cy="288132"/>
          </a:xfrm>
          <a:prstGeom prst="rect">
            <a:avLst/>
          </a:prstGeom>
          <a:noFill/>
          <a:ln>
            <a:noFill/>
          </a:ln>
          <a:effectLst/>
          <a:extLst/>
        </p:spPr>
        <p:txBody>
          <a:bodyPr lIns="121917" tIns="60958" rIns="121917" bIns="60958" anchor="ctr"/>
          <a:lstStyle/>
          <a:p>
            <a:pPr eaLnBrk="0" fontAlgn="base" hangingPunct="0">
              <a:spcBef>
                <a:spcPct val="0"/>
              </a:spcBef>
              <a:spcAft>
                <a:spcPct val="0"/>
              </a:spcAft>
            </a:pPr>
            <a:r>
              <a:rPr lang="de-DE" altLang="de-DE" sz="1900" b="1" dirty="0">
                <a:solidFill>
                  <a:srgbClr val="FFFFFF"/>
                </a:solidFill>
                <a:latin typeface="Segoe UI Light" panose="020B0502040204020203" pitchFamily="34" charset="0"/>
                <a:cs typeface="Segoe UI Light" panose="020B0502040204020203" pitchFamily="34" charset="0"/>
              </a:rPr>
              <a:t>Advantage for companies </a:t>
            </a:r>
          </a:p>
        </p:txBody>
      </p:sp>
      <p:sp>
        <p:nvSpPr>
          <p:cNvPr id="48" name="Textfeld 27">
            <a:extLst>
              <a:ext uri="{FF2B5EF4-FFF2-40B4-BE49-F238E27FC236}">
                <a16:creationId xmlns:a16="http://schemas.microsoft.com/office/drawing/2014/main" xmlns="" id="{2F33AD83-2325-45D8-94AD-5691DFA23F25}"/>
              </a:ext>
            </a:extLst>
          </p:cNvPr>
          <p:cNvSpPr txBox="1"/>
          <p:nvPr/>
        </p:nvSpPr>
        <p:spPr>
          <a:xfrm>
            <a:off x="7159480" y="4987727"/>
            <a:ext cx="4294301" cy="1477328"/>
          </a:xfrm>
          <a:prstGeom prst="rect">
            <a:avLst/>
          </a:prstGeom>
          <a:noFill/>
        </p:spPr>
        <p:txBody>
          <a:bodyPr wrap="square" lIns="0" tIns="0" rIns="0" bIns="0" rtlCol="0">
            <a:spAutoFit/>
          </a:bodyPr>
          <a:lstStyle/>
          <a:p>
            <a:pPr marL="285744" indent="-285744">
              <a:buFont typeface="Wingdings" panose="05000000000000000000" pitchFamily="2" charset="2"/>
              <a:buChar char="§"/>
            </a:pPr>
            <a:r>
              <a:rPr lang="de-DE" altLang="de-DE" sz="1600" dirty="0">
                <a:solidFill>
                  <a:schemeClr val="bg1"/>
                </a:solidFill>
                <a:latin typeface="Segoe UI Light" panose="020B0502040204020203" pitchFamily="34" charset="0"/>
                <a:cs typeface="Segoe UI Light" panose="020B0502040204020203" pitchFamily="34" charset="0"/>
              </a:rPr>
              <a:t>Increase of customer satisfaction and market </a:t>
            </a:r>
            <a:r>
              <a:rPr lang="de-DE" altLang="de-DE" sz="1600" dirty="0" err="1">
                <a:solidFill>
                  <a:schemeClr val="bg1"/>
                </a:solidFill>
                <a:latin typeface="Segoe UI Light" panose="020B0502040204020203" pitchFamily="34" charset="0"/>
                <a:cs typeface="Segoe UI Light" panose="020B0502040204020203" pitchFamily="34" charset="0"/>
              </a:rPr>
              <a:t>differentiator</a:t>
            </a:r>
            <a:r>
              <a:rPr lang="de-DE" altLang="de-DE" sz="1600" dirty="0">
                <a:solidFill>
                  <a:schemeClr val="bg1"/>
                </a:solidFill>
                <a:latin typeface="Segoe UI Light" panose="020B0502040204020203" pitchFamily="34" charset="0"/>
                <a:cs typeface="Segoe UI Light" panose="020B0502040204020203" pitchFamily="34" charset="0"/>
              </a:rPr>
              <a:t> </a:t>
            </a:r>
          </a:p>
          <a:p>
            <a:pPr marL="285744" indent="-285744">
              <a:buFont typeface="Wingdings" panose="05000000000000000000" pitchFamily="2" charset="2"/>
              <a:buChar char="§"/>
            </a:pPr>
            <a:r>
              <a:rPr lang="de-DE" altLang="de-DE" sz="1600" dirty="0" err="1">
                <a:solidFill>
                  <a:schemeClr val="bg1"/>
                </a:solidFill>
                <a:latin typeface="Segoe UI Light" panose="020B0502040204020203" pitchFamily="34" charset="0"/>
                <a:cs typeface="Segoe UI Light" panose="020B0502040204020203" pitchFamily="34" charset="0"/>
              </a:rPr>
              <a:t>Cost</a:t>
            </a:r>
            <a:r>
              <a:rPr lang="de-DE" altLang="de-DE" sz="1600" dirty="0">
                <a:solidFill>
                  <a:schemeClr val="bg1"/>
                </a:solidFill>
                <a:latin typeface="Segoe UI Light" panose="020B0502040204020203" pitchFamily="34" charset="0"/>
                <a:cs typeface="Segoe UI Light" panose="020B0502040204020203" pitchFamily="34" charset="0"/>
              </a:rPr>
              <a:t> </a:t>
            </a:r>
            <a:r>
              <a:rPr lang="de-DE" altLang="de-DE" sz="1600" dirty="0" err="1">
                <a:solidFill>
                  <a:schemeClr val="bg1"/>
                </a:solidFill>
                <a:latin typeface="Segoe UI Light" panose="020B0502040204020203" pitchFamily="34" charset="0"/>
                <a:cs typeface="Segoe UI Light" panose="020B0502040204020203" pitchFamily="34" charset="0"/>
              </a:rPr>
              <a:t>reductions</a:t>
            </a:r>
            <a:endParaRPr lang="de-DE" altLang="de-DE" sz="1200" dirty="0">
              <a:solidFill>
                <a:schemeClr val="bg1"/>
              </a:solidFill>
              <a:latin typeface="Segoe UI Light" panose="020B0502040204020203" pitchFamily="34" charset="0"/>
              <a:cs typeface="Segoe UI Light" panose="020B0502040204020203" pitchFamily="34" charset="0"/>
            </a:endParaRPr>
          </a:p>
          <a:p>
            <a:pPr marL="285744" indent="-285744">
              <a:buFont typeface="Wingdings" panose="05000000000000000000" pitchFamily="2" charset="2"/>
              <a:buChar char="§"/>
            </a:pPr>
            <a:r>
              <a:rPr lang="de-DE" altLang="de-DE" sz="1600" dirty="0">
                <a:solidFill>
                  <a:schemeClr val="bg1"/>
                </a:solidFill>
                <a:latin typeface="Segoe UI Light" panose="020B0502040204020203" pitchFamily="34" charset="0"/>
                <a:cs typeface="Segoe UI Light" panose="020B0502040204020203" pitchFamily="34" charset="0"/>
              </a:rPr>
              <a:t>Automatisation </a:t>
            </a:r>
            <a:r>
              <a:rPr lang="de-DE" altLang="de-DE" sz="1600" dirty="0" err="1">
                <a:solidFill>
                  <a:schemeClr val="bg1"/>
                </a:solidFill>
                <a:latin typeface="Segoe UI Light" panose="020B0502040204020203" pitchFamily="34" charset="0"/>
                <a:cs typeface="Segoe UI Light" panose="020B0502040204020203" pitchFamily="34" charset="0"/>
              </a:rPr>
              <a:t>by</a:t>
            </a:r>
            <a:r>
              <a:rPr lang="de-DE" altLang="de-DE" sz="1600" dirty="0">
                <a:solidFill>
                  <a:schemeClr val="bg1"/>
                </a:solidFill>
                <a:latin typeface="Segoe UI Light" panose="020B0502040204020203" pitchFamily="34" charset="0"/>
                <a:cs typeface="Segoe UI Light" panose="020B0502040204020203" pitchFamily="34" charset="0"/>
              </a:rPr>
              <a:t> </a:t>
            </a:r>
            <a:r>
              <a:rPr lang="de-DE" altLang="de-DE" sz="1600" dirty="0" err="1">
                <a:solidFill>
                  <a:schemeClr val="bg1"/>
                </a:solidFill>
                <a:latin typeface="Segoe UI Light" panose="020B0502040204020203" pitchFamily="34" charset="0"/>
                <a:cs typeface="Segoe UI Light" panose="020B0502040204020203" pitchFamily="34" charset="0"/>
              </a:rPr>
              <a:t>linking</a:t>
            </a:r>
            <a:r>
              <a:rPr lang="de-DE" altLang="de-DE" sz="1600" dirty="0">
                <a:solidFill>
                  <a:schemeClr val="bg1"/>
                </a:solidFill>
                <a:latin typeface="Segoe UI Light" panose="020B0502040204020203" pitchFamily="34" charset="0"/>
                <a:cs typeface="Segoe UI Light" panose="020B0502040204020203" pitchFamily="34" charset="0"/>
              </a:rPr>
              <a:t> </a:t>
            </a:r>
            <a:r>
              <a:rPr lang="de-DE" altLang="de-DE" sz="1600" dirty="0" err="1">
                <a:solidFill>
                  <a:schemeClr val="bg1"/>
                </a:solidFill>
                <a:latin typeface="Segoe UI Light" panose="020B0502040204020203" pitchFamily="34" charset="0"/>
                <a:cs typeface="Segoe UI Light" panose="020B0502040204020203" pitchFamily="34" charset="0"/>
              </a:rPr>
              <a:t>the</a:t>
            </a:r>
            <a:r>
              <a:rPr lang="de-DE" altLang="de-DE" sz="1600" dirty="0">
                <a:solidFill>
                  <a:schemeClr val="bg1"/>
                </a:solidFill>
                <a:latin typeface="Segoe UI Light" panose="020B0502040204020203" pitchFamily="34" charset="0"/>
                <a:cs typeface="Segoe UI Light" panose="020B0502040204020203" pitchFamily="34" charset="0"/>
              </a:rPr>
              <a:t> </a:t>
            </a:r>
            <a:r>
              <a:rPr lang="de-DE" altLang="de-DE" sz="1600" dirty="0" err="1">
                <a:solidFill>
                  <a:schemeClr val="bg1"/>
                </a:solidFill>
                <a:latin typeface="Segoe UI Light" panose="020B0502040204020203" pitchFamily="34" charset="0"/>
                <a:cs typeface="Segoe UI Light" panose="020B0502040204020203" pitchFamily="34" charset="0"/>
              </a:rPr>
              <a:t>system</a:t>
            </a:r>
            <a:r>
              <a:rPr lang="de-DE" altLang="de-DE" sz="1600" dirty="0">
                <a:solidFill>
                  <a:schemeClr val="bg1"/>
                </a:solidFill>
                <a:latin typeface="Segoe UI Light" panose="020B0502040204020203" pitchFamily="34" charset="0"/>
                <a:cs typeface="Segoe UI Light" panose="020B0502040204020203" pitchFamily="34" charset="0"/>
              </a:rPr>
              <a:t> </a:t>
            </a:r>
            <a:r>
              <a:rPr lang="de-DE" altLang="de-DE" sz="1600" dirty="0" err="1">
                <a:solidFill>
                  <a:schemeClr val="bg1"/>
                </a:solidFill>
                <a:latin typeface="Segoe UI Light" panose="020B0502040204020203" pitchFamily="34" charset="0"/>
                <a:cs typeface="Segoe UI Light" panose="020B0502040204020203" pitchFamily="34" charset="0"/>
              </a:rPr>
              <a:t>to</a:t>
            </a:r>
            <a:r>
              <a:rPr lang="de-DE" altLang="de-DE" sz="1600" dirty="0">
                <a:solidFill>
                  <a:schemeClr val="bg1"/>
                </a:solidFill>
                <a:latin typeface="Segoe UI Light" panose="020B0502040204020203" pitchFamily="34" charset="0"/>
                <a:cs typeface="Segoe UI Light" panose="020B0502040204020203" pitchFamily="34" charset="0"/>
              </a:rPr>
              <a:t> </a:t>
            </a:r>
            <a:r>
              <a:rPr lang="de-DE" altLang="de-DE" sz="1600" dirty="0" err="1">
                <a:solidFill>
                  <a:schemeClr val="bg1"/>
                </a:solidFill>
                <a:latin typeface="Segoe UI Light" panose="020B0502040204020203" pitchFamily="34" charset="0"/>
                <a:cs typeface="Segoe UI Light" panose="020B0502040204020203" pitchFamily="34" charset="0"/>
              </a:rPr>
              <a:t>artificial</a:t>
            </a:r>
            <a:r>
              <a:rPr lang="de-DE" altLang="de-DE" sz="1600" dirty="0">
                <a:solidFill>
                  <a:schemeClr val="bg1"/>
                </a:solidFill>
                <a:latin typeface="Segoe UI Light" panose="020B0502040204020203" pitchFamily="34" charset="0"/>
                <a:cs typeface="Segoe UI Light" panose="020B0502040204020203" pitchFamily="34" charset="0"/>
              </a:rPr>
              <a:t> </a:t>
            </a:r>
            <a:r>
              <a:rPr lang="de-DE" altLang="de-DE" sz="1600" dirty="0" err="1">
                <a:solidFill>
                  <a:schemeClr val="bg1"/>
                </a:solidFill>
                <a:latin typeface="Segoe UI Light" panose="020B0502040204020203" pitchFamily="34" charset="0"/>
                <a:cs typeface="Segoe UI Light" panose="020B0502040204020203" pitchFamily="34" charset="0"/>
              </a:rPr>
              <a:t>intelligence</a:t>
            </a:r>
            <a:endParaRPr lang="de-DE" altLang="de-DE" sz="1600" dirty="0">
              <a:solidFill>
                <a:schemeClr val="bg1"/>
              </a:solidFill>
              <a:latin typeface="Segoe UI Light" panose="020B0502040204020203" pitchFamily="34" charset="0"/>
              <a:cs typeface="Segoe UI Light" panose="020B0502040204020203" pitchFamily="34" charset="0"/>
            </a:endParaRPr>
          </a:p>
          <a:p>
            <a:pPr marL="285744" indent="-285744">
              <a:buFont typeface="Wingdings" panose="05000000000000000000" pitchFamily="2" charset="2"/>
              <a:buChar char="ü"/>
            </a:pPr>
            <a:endParaRPr lang="de-DE" altLang="de-DE" sz="1600" dirty="0">
              <a:solidFill>
                <a:schemeClr val="bg1"/>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14969553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1000" fill="hold"/>
                                        <p:tgtEl>
                                          <p:spTgt spid="39"/>
                                        </p:tgtEl>
                                        <p:attrNameLst>
                                          <p:attrName>ppt_w</p:attrName>
                                        </p:attrNameLst>
                                      </p:cBhvr>
                                      <p:tavLst>
                                        <p:tav tm="0">
                                          <p:val>
                                            <p:fltVal val="0"/>
                                          </p:val>
                                        </p:tav>
                                        <p:tav tm="100000">
                                          <p:val>
                                            <p:strVal val="#ppt_w"/>
                                          </p:val>
                                        </p:tav>
                                      </p:tavLst>
                                    </p:anim>
                                    <p:anim calcmode="lin" valueType="num">
                                      <p:cBhvr>
                                        <p:cTn id="8" dur="1000" fill="hold"/>
                                        <p:tgtEl>
                                          <p:spTgt spid="39"/>
                                        </p:tgtEl>
                                        <p:attrNameLst>
                                          <p:attrName>ppt_h</p:attrName>
                                        </p:attrNameLst>
                                      </p:cBhvr>
                                      <p:tavLst>
                                        <p:tav tm="0">
                                          <p:val>
                                            <p:fltVal val="0"/>
                                          </p:val>
                                        </p:tav>
                                        <p:tav tm="100000">
                                          <p:val>
                                            <p:strVal val="#ppt_h"/>
                                          </p:val>
                                        </p:tav>
                                      </p:tavLst>
                                    </p:anim>
                                    <p:anim calcmode="lin" valueType="num">
                                      <p:cBhvr>
                                        <p:cTn id="9" dur="1000" fill="hold"/>
                                        <p:tgtEl>
                                          <p:spTgt spid="39"/>
                                        </p:tgtEl>
                                        <p:attrNameLst>
                                          <p:attrName>style.rotation</p:attrName>
                                        </p:attrNameLst>
                                      </p:cBhvr>
                                      <p:tavLst>
                                        <p:tav tm="0">
                                          <p:val>
                                            <p:fltVal val="90"/>
                                          </p:val>
                                        </p:tav>
                                        <p:tav tm="100000">
                                          <p:val>
                                            <p:fltVal val="0"/>
                                          </p:val>
                                        </p:tav>
                                      </p:tavLst>
                                    </p:anim>
                                    <p:animEffect transition="in" filter="fade">
                                      <p:cBhvr>
                                        <p:cTn id="10" dur="1000"/>
                                        <p:tgtEl>
                                          <p:spTgt spid="39"/>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40"/>
                                        </p:tgtEl>
                                        <p:attrNameLst>
                                          <p:attrName>style.visibility</p:attrName>
                                        </p:attrNameLst>
                                      </p:cBhvr>
                                      <p:to>
                                        <p:strVal val="visible"/>
                                      </p:to>
                                    </p:set>
                                    <p:anim calcmode="lin" valueType="num">
                                      <p:cBhvr>
                                        <p:cTn id="15" dur="1000" fill="hold"/>
                                        <p:tgtEl>
                                          <p:spTgt spid="40"/>
                                        </p:tgtEl>
                                        <p:attrNameLst>
                                          <p:attrName>ppt_w</p:attrName>
                                        </p:attrNameLst>
                                      </p:cBhvr>
                                      <p:tavLst>
                                        <p:tav tm="0">
                                          <p:val>
                                            <p:fltVal val="0"/>
                                          </p:val>
                                        </p:tav>
                                        <p:tav tm="100000">
                                          <p:val>
                                            <p:strVal val="#ppt_w"/>
                                          </p:val>
                                        </p:tav>
                                      </p:tavLst>
                                    </p:anim>
                                    <p:anim calcmode="lin" valueType="num">
                                      <p:cBhvr>
                                        <p:cTn id="16" dur="1000" fill="hold"/>
                                        <p:tgtEl>
                                          <p:spTgt spid="40"/>
                                        </p:tgtEl>
                                        <p:attrNameLst>
                                          <p:attrName>ppt_h</p:attrName>
                                        </p:attrNameLst>
                                      </p:cBhvr>
                                      <p:tavLst>
                                        <p:tav tm="0">
                                          <p:val>
                                            <p:fltVal val="0"/>
                                          </p:val>
                                        </p:tav>
                                        <p:tav tm="100000">
                                          <p:val>
                                            <p:strVal val="#ppt_h"/>
                                          </p:val>
                                        </p:tav>
                                      </p:tavLst>
                                    </p:anim>
                                    <p:anim calcmode="lin" valueType="num">
                                      <p:cBhvr>
                                        <p:cTn id="17" dur="1000" fill="hold"/>
                                        <p:tgtEl>
                                          <p:spTgt spid="40"/>
                                        </p:tgtEl>
                                        <p:attrNameLst>
                                          <p:attrName>style.rotation</p:attrName>
                                        </p:attrNameLst>
                                      </p:cBhvr>
                                      <p:tavLst>
                                        <p:tav tm="0">
                                          <p:val>
                                            <p:fltVal val="90"/>
                                          </p:val>
                                        </p:tav>
                                        <p:tav tm="100000">
                                          <p:val>
                                            <p:fltVal val="0"/>
                                          </p:val>
                                        </p:tav>
                                      </p:tavLst>
                                    </p:anim>
                                    <p:animEffect transition="in" filter="fade">
                                      <p:cBhvr>
                                        <p:cTn id="18" dur="1000"/>
                                        <p:tgtEl>
                                          <p:spTgt spid="40"/>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41"/>
                                        </p:tgtEl>
                                        <p:attrNameLst>
                                          <p:attrName>style.visibility</p:attrName>
                                        </p:attrNameLst>
                                      </p:cBhvr>
                                      <p:to>
                                        <p:strVal val="visible"/>
                                      </p:to>
                                    </p:set>
                                    <p:anim calcmode="lin" valueType="num">
                                      <p:cBhvr>
                                        <p:cTn id="23" dur="1000" fill="hold"/>
                                        <p:tgtEl>
                                          <p:spTgt spid="41"/>
                                        </p:tgtEl>
                                        <p:attrNameLst>
                                          <p:attrName>ppt_w</p:attrName>
                                        </p:attrNameLst>
                                      </p:cBhvr>
                                      <p:tavLst>
                                        <p:tav tm="0">
                                          <p:val>
                                            <p:fltVal val="0"/>
                                          </p:val>
                                        </p:tav>
                                        <p:tav tm="100000">
                                          <p:val>
                                            <p:strVal val="#ppt_w"/>
                                          </p:val>
                                        </p:tav>
                                      </p:tavLst>
                                    </p:anim>
                                    <p:anim calcmode="lin" valueType="num">
                                      <p:cBhvr>
                                        <p:cTn id="24" dur="1000" fill="hold"/>
                                        <p:tgtEl>
                                          <p:spTgt spid="41"/>
                                        </p:tgtEl>
                                        <p:attrNameLst>
                                          <p:attrName>ppt_h</p:attrName>
                                        </p:attrNameLst>
                                      </p:cBhvr>
                                      <p:tavLst>
                                        <p:tav tm="0">
                                          <p:val>
                                            <p:fltVal val="0"/>
                                          </p:val>
                                        </p:tav>
                                        <p:tav tm="100000">
                                          <p:val>
                                            <p:strVal val="#ppt_h"/>
                                          </p:val>
                                        </p:tav>
                                      </p:tavLst>
                                    </p:anim>
                                    <p:anim calcmode="lin" valueType="num">
                                      <p:cBhvr>
                                        <p:cTn id="25" dur="1000" fill="hold"/>
                                        <p:tgtEl>
                                          <p:spTgt spid="41"/>
                                        </p:tgtEl>
                                        <p:attrNameLst>
                                          <p:attrName>style.rotation</p:attrName>
                                        </p:attrNameLst>
                                      </p:cBhvr>
                                      <p:tavLst>
                                        <p:tav tm="0">
                                          <p:val>
                                            <p:fltVal val="90"/>
                                          </p:val>
                                        </p:tav>
                                        <p:tav tm="100000">
                                          <p:val>
                                            <p:fltVal val="0"/>
                                          </p:val>
                                        </p:tav>
                                      </p:tavLst>
                                    </p:anim>
                                    <p:animEffect transition="in" filter="fade">
                                      <p:cBhvr>
                                        <p:cTn id="26" dur="1000"/>
                                        <p:tgtEl>
                                          <p:spTgt spid="4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fade">
                                      <p:cBhvr>
                                        <p:cTn id="31" dur="500"/>
                                        <p:tgtEl>
                                          <p:spTgt spid="4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5"/>
                                        </p:tgtEl>
                                        <p:attrNameLst>
                                          <p:attrName>style.visibility</p:attrName>
                                        </p:attrNameLst>
                                      </p:cBhvr>
                                      <p:to>
                                        <p:strVal val="visible"/>
                                      </p:to>
                                    </p:set>
                                    <p:animEffect transition="in" filter="fade">
                                      <p:cBhvr>
                                        <p:cTn id="36" dur="500"/>
                                        <p:tgtEl>
                                          <p:spTgt spid="4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7"/>
                                        </p:tgtEl>
                                        <p:attrNameLst>
                                          <p:attrName>style.visibility</p:attrName>
                                        </p:attrNameLst>
                                      </p:cBhvr>
                                      <p:to>
                                        <p:strVal val="visible"/>
                                      </p:to>
                                    </p:set>
                                    <p:animEffect transition="in" filter="fade">
                                      <p:cBhvr>
                                        <p:cTn id="41" dur="500"/>
                                        <p:tgtEl>
                                          <p:spTgt spid="47"/>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48"/>
                                        </p:tgtEl>
                                        <p:attrNameLst>
                                          <p:attrName>style.visibility</p:attrName>
                                        </p:attrNameLst>
                                      </p:cBhvr>
                                      <p:to>
                                        <p:strVal val="visible"/>
                                      </p:to>
                                    </p:set>
                                    <p:animEffect transition="in" filter="fade">
                                      <p:cBhvr>
                                        <p:cTn id="46"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47" grpId="0"/>
      <p:bldP spid="48"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descr="A quiet city street at night.">
            <a:extLst>
              <a:ext uri="{FF2B5EF4-FFF2-40B4-BE49-F238E27FC236}">
                <a16:creationId xmlns:a16="http://schemas.microsoft.com/office/drawing/2014/main" xmlns="" id="{E8B46243-E6F3-40C5-813F-E56FE97ACD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383"/>
            <a:ext cx="12192000" cy="6885384"/>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9">
            <a:extLst>
              <a:ext uri="{FF2B5EF4-FFF2-40B4-BE49-F238E27FC236}">
                <a16:creationId xmlns:a16="http://schemas.microsoft.com/office/drawing/2014/main" xmlns="" id="{B6E3F1E4-DF8F-43BE-BC03-C6FA57963C2B}"/>
              </a:ext>
            </a:extLst>
          </p:cNvPr>
          <p:cNvSpPr/>
          <p:nvPr/>
        </p:nvSpPr>
        <p:spPr>
          <a:xfrm>
            <a:off x="0" y="-27384"/>
            <a:ext cx="12192000" cy="6885384"/>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914377"/>
            <a:endParaRPr lang="en-GB" dirty="0">
              <a:solidFill>
                <a:prstClr val="white"/>
              </a:solidFill>
              <a:latin typeface="Segoe UI Light" panose="020B0502040204020203" pitchFamily="34" charset="0"/>
              <a:cs typeface="Segoe UI Light" panose="020B0502040204020203" pitchFamily="34" charset="0"/>
            </a:endParaRPr>
          </a:p>
        </p:txBody>
      </p:sp>
      <p:sp>
        <p:nvSpPr>
          <p:cNvPr id="24" name="Espace réservé du contenu 2">
            <a:extLst>
              <a:ext uri="{FF2B5EF4-FFF2-40B4-BE49-F238E27FC236}">
                <a16:creationId xmlns:a16="http://schemas.microsoft.com/office/drawing/2014/main" xmlns="" id="{37D487CF-4C93-4276-915E-2E2545F0AD2A}"/>
              </a:ext>
            </a:extLst>
          </p:cNvPr>
          <p:cNvSpPr txBox="1">
            <a:spLocks/>
          </p:cNvSpPr>
          <p:nvPr/>
        </p:nvSpPr>
        <p:spPr>
          <a:xfrm>
            <a:off x="2255574" y="260649"/>
            <a:ext cx="9697077" cy="1921921"/>
          </a:xfrm>
          <a:prstGeom prst="rect">
            <a:avLst/>
          </a:prstGeom>
        </p:spPr>
        <p:txBody>
          <a:bodyPr lIns="121917" tIns="60958" rIns="121917" bIns="60958">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GB" sz="4300" b="1" dirty="0">
                <a:solidFill>
                  <a:schemeClr val="bg1"/>
                </a:solidFill>
                <a:latin typeface="Segoe UI Light" panose="020B0502040204020203" pitchFamily="34" charset="0"/>
                <a:cs typeface="Segoe UI Light" panose="020B0502040204020203" pitchFamily="34" charset="0"/>
              </a:rPr>
              <a:t>TRANS EUROPE PILOT USE CASE</a:t>
            </a:r>
          </a:p>
          <a:p>
            <a:pPr marL="0" indent="0">
              <a:buNone/>
            </a:pPr>
            <a:endParaRPr lang="en-US" sz="2900" dirty="0">
              <a:solidFill>
                <a:schemeClr val="bg1"/>
              </a:solidFill>
              <a:latin typeface="Segoe UI Light" panose="020B0502040204020203" pitchFamily="34" charset="0"/>
              <a:cs typeface="Segoe UI Light" panose="020B0502040204020203" pitchFamily="34" charset="0"/>
            </a:endParaRPr>
          </a:p>
        </p:txBody>
      </p:sp>
      <p:pic>
        <p:nvPicPr>
          <p:cNvPr id="25" name="Picture 4" descr="transEu">
            <a:extLst>
              <a:ext uri="{FF2B5EF4-FFF2-40B4-BE49-F238E27FC236}">
                <a16:creationId xmlns:a16="http://schemas.microsoft.com/office/drawing/2014/main" xmlns="" id="{E087EA0F-64F7-4A83-953A-24CC6B5CF4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3125" y="720193"/>
            <a:ext cx="687983" cy="706577"/>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uppieren 35">
            <a:extLst>
              <a:ext uri="{FF2B5EF4-FFF2-40B4-BE49-F238E27FC236}">
                <a16:creationId xmlns:a16="http://schemas.microsoft.com/office/drawing/2014/main" xmlns="" id="{6F030215-A5E2-4464-8E87-EB5763C217A9}"/>
              </a:ext>
            </a:extLst>
          </p:cNvPr>
          <p:cNvGrpSpPr/>
          <p:nvPr/>
        </p:nvGrpSpPr>
        <p:grpSpPr>
          <a:xfrm>
            <a:off x="11277600" y="462265"/>
            <a:ext cx="914400" cy="914400"/>
            <a:chOff x="11277600" y="462265"/>
            <a:chExt cx="914400" cy="914400"/>
          </a:xfrm>
        </p:grpSpPr>
        <p:sp>
          <p:nvSpPr>
            <p:cNvPr id="27" name="Rechteck 36">
              <a:extLst>
                <a:ext uri="{FF2B5EF4-FFF2-40B4-BE49-F238E27FC236}">
                  <a16:creationId xmlns:a16="http://schemas.microsoft.com/office/drawing/2014/main" xmlns="" id="{C1C8476A-AEEC-4B55-876D-F2389C79B951}"/>
                </a:ext>
              </a:extLst>
            </p:cNvPr>
            <p:cNvSpPr/>
            <p:nvPr/>
          </p:nvSpPr>
          <p:spPr>
            <a:xfrm>
              <a:off x="11277600" y="462265"/>
              <a:ext cx="914400"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a:solidFill>
                  <a:prstClr val="white"/>
                </a:solidFill>
                <a:latin typeface="Calibri" panose="020F0502020204030204"/>
              </a:endParaRPr>
            </a:p>
          </p:txBody>
        </p:sp>
        <p:pic>
          <p:nvPicPr>
            <p:cNvPr id="28" name="Picture 2" descr="http://masai.teleticketing.eu/DecoupeSite/logofooter.png">
              <a:extLst>
                <a:ext uri="{FF2B5EF4-FFF2-40B4-BE49-F238E27FC236}">
                  <a16:creationId xmlns:a16="http://schemas.microsoft.com/office/drawing/2014/main" xmlns="" id="{330F2119-B6C6-4A19-B774-94EE802BA35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53781" y="564299"/>
              <a:ext cx="547109" cy="710331"/>
            </a:xfrm>
            <a:prstGeom prst="rect">
              <a:avLst/>
            </a:prstGeom>
            <a:noFill/>
            <a:effectLst/>
            <a:extLst>
              <a:ext uri="{909E8E84-426E-40DD-AFC4-6F175D3DCCD1}">
                <a14:hiddenFill xmlns:a14="http://schemas.microsoft.com/office/drawing/2010/main">
                  <a:solidFill>
                    <a:srgbClr val="FFFFFF"/>
                  </a:solidFill>
                </a14:hiddenFill>
              </a:ext>
            </a:extLst>
          </p:spPr>
        </p:pic>
      </p:grpSp>
      <p:sp>
        <p:nvSpPr>
          <p:cNvPr id="29" name="Titel 1">
            <a:extLst>
              <a:ext uri="{FF2B5EF4-FFF2-40B4-BE49-F238E27FC236}">
                <a16:creationId xmlns:a16="http://schemas.microsoft.com/office/drawing/2014/main" xmlns="" id="{D1344708-08CF-465B-ADC8-992727AF953B}"/>
              </a:ext>
            </a:extLst>
          </p:cNvPr>
          <p:cNvSpPr txBox="1">
            <a:spLocks/>
          </p:cNvSpPr>
          <p:nvPr/>
        </p:nvSpPr>
        <p:spPr>
          <a:xfrm>
            <a:off x="3372039" y="3056731"/>
            <a:ext cx="4071381" cy="1336757"/>
          </a:xfrm>
          <a:prstGeom prst="rect">
            <a:avLst/>
          </a:prstGeom>
        </p:spPr>
        <p:txBody>
          <a:bodyPr vert="horz" lIns="121917" tIns="60958" rIns="121917" bIns="60958" rtlCol="0" anchor="t">
            <a:normAutofit/>
          </a:bodyPr>
          <a:lstStyle>
            <a:lvl1pPr algn="l" defTabSz="685800" rtl="0" eaLnBrk="1" latinLnBrk="0" hangingPunct="1">
              <a:lnSpc>
                <a:spcPct val="90000"/>
              </a:lnSpc>
              <a:spcBef>
                <a:spcPct val="0"/>
              </a:spcBef>
              <a:buNone/>
              <a:defRPr lang="fr-FR" sz="2800" b="1" kern="1200" cap="small" baseline="0" dirty="0">
                <a:solidFill>
                  <a:srgbClr val="E95B2B"/>
                </a:solidFill>
                <a:latin typeface="+mn-lt"/>
                <a:ea typeface="+mn-ea"/>
                <a:cs typeface="+mn-cs"/>
              </a:defRPr>
            </a:lvl1pPr>
          </a:lstStyle>
          <a:p>
            <a:r>
              <a:rPr lang="de-DE" sz="4300" dirty="0">
                <a:latin typeface="Segoe UI Light" panose="020B0502040204020203" pitchFamily="34" charset="0"/>
                <a:cs typeface="Segoe UI Light" panose="020B0502040204020203" pitchFamily="34" charset="0"/>
              </a:rPr>
              <a:t>DB Reisebuddy </a:t>
            </a:r>
          </a:p>
          <a:p>
            <a:r>
              <a:rPr lang="de-DE" sz="4300" dirty="0">
                <a:solidFill>
                  <a:schemeClr val="bg1"/>
                </a:solidFill>
                <a:latin typeface="Segoe UI Light" panose="020B0502040204020203" pitchFamily="34" charset="0"/>
                <a:cs typeface="Segoe UI Light" panose="020B0502040204020203" pitchFamily="34" charset="0"/>
              </a:rPr>
              <a:t>Hotel Booking</a:t>
            </a:r>
          </a:p>
        </p:txBody>
      </p:sp>
      <p:sp>
        <p:nvSpPr>
          <p:cNvPr id="3" name="Rechteck 2"/>
          <p:cNvSpPr/>
          <p:nvPr/>
        </p:nvSpPr>
        <p:spPr>
          <a:xfrm>
            <a:off x="7720011" y="1"/>
            <a:ext cx="4471989" cy="6857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de-DE"/>
          </a:p>
        </p:txBody>
      </p:sp>
      <p:grpSp>
        <p:nvGrpSpPr>
          <p:cNvPr id="12" name="Gruppieren 11"/>
          <p:cNvGrpSpPr/>
          <p:nvPr/>
        </p:nvGrpSpPr>
        <p:grpSpPr>
          <a:xfrm>
            <a:off x="11277600" y="462265"/>
            <a:ext cx="914400" cy="914400"/>
            <a:chOff x="11277600" y="462265"/>
            <a:chExt cx="914400" cy="914400"/>
          </a:xfrm>
        </p:grpSpPr>
        <p:sp>
          <p:nvSpPr>
            <p:cNvPr id="14" name="Rechteck 13"/>
            <p:cNvSpPr/>
            <p:nvPr/>
          </p:nvSpPr>
          <p:spPr>
            <a:xfrm>
              <a:off x="11277600" y="462265"/>
              <a:ext cx="914400"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a:solidFill>
                  <a:prstClr val="white"/>
                </a:solidFill>
                <a:latin typeface="Calibri" panose="020F0502020204030204"/>
              </a:endParaRPr>
            </a:p>
          </p:txBody>
        </p:sp>
        <p:pic>
          <p:nvPicPr>
            <p:cNvPr id="15" name="Picture 2" descr="http://masai.teleticketing.eu/DecoupeSite/logofoote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53781" y="564299"/>
              <a:ext cx="547109" cy="710331"/>
            </a:xfrm>
            <a:prstGeom prst="rect">
              <a:avLst/>
            </a:prstGeom>
            <a:noFill/>
            <a:effectLst/>
            <a:extLst>
              <a:ext uri="{909E8E84-426E-40DD-AFC4-6F175D3DCCD1}">
                <a14:hiddenFill xmlns:a14="http://schemas.microsoft.com/office/drawing/2010/main">
                  <a:solidFill>
                    <a:srgbClr val="FFFFFF"/>
                  </a:solidFill>
                </a14:hiddenFill>
              </a:ext>
            </a:extLst>
          </p:spPr>
        </p:pic>
      </p:grpSp>
      <p:grpSp>
        <p:nvGrpSpPr>
          <p:cNvPr id="2" name="Groupe 1">
            <a:extLst>
              <a:ext uri="{FF2B5EF4-FFF2-40B4-BE49-F238E27FC236}">
                <a16:creationId xmlns:a16="http://schemas.microsoft.com/office/drawing/2014/main" xmlns="" id="{1A3463E9-0913-4BC2-98F3-F33E58525112}"/>
              </a:ext>
            </a:extLst>
          </p:cNvPr>
          <p:cNvGrpSpPr/>
          <p:nvPr/>
        </p:nvGrpSpPr>
        <p:grpSpPr>
          <a:xfrm>
            <a:off x="8635406" y="1195201"/>
            <a:ext cx="2610905" cy="5059820"/>
            <a:chOff x="6476554" y="896400"/>
            <a:chExt cx="1958179" cy="3794865"/>
          </a:xfrm>
        </p:grpSpPr>
        <p:pic>
          <p:nvPicPr>
            <p:cNvPr id="18" name="Grafik 17">
              <a:extLst>
                <a:ext uri="{FF2B5EF4-FFF2-40B4-BE49-F238E27FC236}">
                  <a16:creationId xmlns:a16="http://schemas.microsoft.com/office/drawing/2014/main" xmlns="" id="{894A7A7F-3899-4F3D-A61E-F086A6022D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76554" y="896400"/>
              <a:ext cx="1958179" cy="3794865"/>
            </a:xfrm>
            <a:prstGeom prst="rect">
              <a:avLst/>
            </a:prstGeom>
          </p:spPr>
        </p:pic>
        <p:sp>
          <p:nvSpPr>
            <p:cNvPr id="21" name="Textfeld 20"/>
            <p:cNvSpPr txBox="1"/>
            <p:nvPr/>
          </p:nvSpPr>
          <p:spPr>
            <a:xfrm>
              <a:off x="6754011" y="1491601"/>
              <a:ext cx="765835" cy="184666"/>
            </a:xfrm>
            <a:prstGeom prst="rect">
              <a:avLst/>
            </a:prstGeom>
            <a:solidFill>
              <a:srgbClr val="FF0000"/>
            </a:solidFill>
          </p:spPr>
          <p:txBody>
            <a:bodyPr wrap="none" lIns="0" tIns="0" rIns="0" bIns="0" rtlCol="0">
              <a:spAutoFit/>
            </a:bodyPr>
            <a:lstStyle/>
            <a:p>
              <a:pPr eaLnBrk="0" fontAlgn="base" hangingPunct="0">
                <a:spcBef>
                  <a:spcPct val="0"/>
                </a:spcBef>
                <a:spcAft>
                  <a:spcPct val="0"/>
                </a:spcAft>
              </a:pPr>
              <a:r>
                <a:rPr lang="de-DE" sz="1100" dirty="0">
                  <a:solidFill>
                    <a:srgbClr val="FFFFFF"/>
                  </a:solidFill>
                  <a:latin typeface="DB Office" pitchFamily="34" charset="0"/>
                </a:rPr>
                <a:t>DB  </a:t>
              </a:r>
              <a:r>
                <a:rPr lang="de-DE" sz="1100" i="1" dirty="0">
                  <a:solidFill>
                    <a:srgbClr val="FFFFFF"/>
                  </a:solidFill>
                  <a:latin typeface="DB Office" pitchFamily="34" charset="0"/>
                </a:rPr>
                <a:t>Reisebuddy</a:t>
              </a:r>
            </a:p>
            <a:p>
              <a:pPr eaLnBrk="0" fontAlgn="base" hangingPunct="0">
                <a:spcBef>
                  <a:spcPct val="0"/>
                </a:spcBef>
                <a:spcAft>
                  <a:spcPct val="0"/>
                </a:spcAft>
              </a:pPr>
              <a:endParaRPr lang="de-DE" sz="500" dirty="0">
                <a:solidFill>
                  <a:srgbClr val="FFFFFF"/>
                </a:solidFill>
                <a:latin typeface="DB Office" pitchFamily="34" charset="0"/>
              </a:endParaRPr>
            </a:p>
          </p:txBody>
        </p:sp>
      </p:grpSp>
      <p:pic>
        <p:nvPicPr>
          <p:cNvPr id="19" name="Grafik 18">
            <a:extLst>
              <a:ext uri="{FF2B5EF4-FFF2-40B4-BE49-F238E27FC236}">
                <a16:creationId xmlns:a16="http://schemas.microsoft.com/office/drawing/2014/main" xmlns="" id="{47973DF3-2E19-402E-88DE-42D2C0365C8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77357" y="2437528"/>
            <a:ext cx="1892364" cy="1004349"/>
          </a:xfrm>
          <a:prstGeom prst="rect">
            <a:avLst/>
          </a:prstGeom>
        </p:spPr>
      </p:pic>
      <p:pic>
        <p:nvPicPr>
          <p:cNvPr id="20" name="Grafik 19">
            <a:extLst>
              <a:ext uri="{FF2B5EF4-FFF2-40B4-BE49-F238E27FC236}">
                <a16:creationId xmlns:a16="http://schemas.microsoft.com/office/drawing/2014/main" xmlns="" id="{E2F55406-DECA-4DBD-835B-03C21D80061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61328" y="3501010"/>
            <a:ext cx="2013219" cy="1660095"/>
          </a:xfrm>
          <a:prstGeom prst="rect">
            <a:avLst/>
          </a:prstGeom>
        </p:spPr>
      </p:pic>
    </p:spTree>
    <p:extLst>
      <p:ext uri="{BB962C8B-B14F-4D97-AF65-F5344CB8AC3E}">
        <p14:creationId xmlns:p14="http://schemas.microsoft.com/office/powerpoint/2010/main" val="2643728040"/>
      </p:ext>
    </p:extLst>
  </p:cSld>
  <p:clrMapOvr>
    <a:masterClrMapping/>
  </p:clrMapOvr>
  <mc:AlternateContent xmlns:mc="http://schemas.openxmlformats.org/markup-compatibility/2006" xmlns:p14="http://schemas.microsoft.com/office/powerpoint/2010/main">
    <mc:Choice Requires="p14">
      <p:transition p14:dur="30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499"/>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499"/>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A quiet city street at nigh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383"/>
            <a:ext cx="12192000" cy="688538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9">
            <a:extLst>
              <a:ext uri="{FF2B5EF4-FFF2-40B4-BE49-F238E27FC236}">
                <a16:creationId xmlns:a16="http://schemas.microsoft.com/office/drawing/2014/main" xmlns="" id="{4045BCC1-52B8-41F0-BAFC-6652EEECD2A2}"/>
              </a:ext>
            </a:extLst>
          </p:cNvPr>
          <p:cNvSpPr/>
          <p:nvPr/>
        </p:nvSpPr>
        <p:spPr>
          <a:xfrm>
            <a:off x="0" y="-27384"/>
            <a:ext cx="12192000" cy="6885384"/>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914377"/>
            <a:endParaRPr lang="en-GB" dirty="0">
              <a:solidFill>
                <a:prstClr val="white"/>
              </a:solidFill>
              <a:latin typeface="Segoe UI Light" panose="020B0502040204020203" pitchFamily="34" charset="0"/>
              <a:cs typeface="Segoe UI Light" panose="020B0502040204020203" pitchFamily="34" charset="0"/>
            </a:endParaRPr>
          </a:p>
        </p:txBody>
      </p:sp>
      <p:sp>
        <p:nvSpPr>
          <p:cNvPr id="7" name="Espace réservé du contenu 2">
            <a:extLst>
              <a:ext uri="{FF2B5EF4-FFF2-40B4-BE49-F238E27FC236}">
                <a16:creationId xmlns:a16="http://schemas.microsoft.com/office/drawing/2014/main" xmlns="" id="{DD9EA252-39B9-4FB4-8975-E3B0F21C92C7}"/>
              </a:ext>
            </a:extLst>
          </p:cNvPr>
          <p:cNvSpPr txBox="1">
            <a:spLocks/>
          </p:cNvSpPr>
          <p:nvPr/>
        </p:nvSpPr>
        <p:spPr>
          <a:xfrm>
            <a:off x="2255574" y="260649"/>
            <a:ext cx="9697077" cy="1921921"/>
          </a:xfrm>
          <a:prstGeom prst="rect">
            <a:avLst/>
          </a:prstGeom>
        </p:spPr>
        <p:txBody>
          <a:bodyPr lIns="121917" tIns="60958" rIns="121917" bIns="60958">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GB" sz="4300" b="1" dirty="0">
                <a:solidFill>
                  <a:schemeClr val="bg1"/>
                </a:solidFill>
                <a:latin typeface="Segoe UI Light" panose="020B0502040204020203" pitchFamily="34" charset="0"/>
                <a:cs typeface="Segoe UI Light" panose="020B0502040204020203" pitchFamily="34" charset="0"/>
              </a:rPr>
              <a:t>TRANS EUROPE PILOT USE CASE</a:t>
            </a:r>
            <a:endParaRPr lang="en-US" sz="2900" dirty="0">
              <a:solidFill>
                <a:schemeClr val="bg1"/>
              </a:solidFill>
              <a:latin typeface="Segoe UI Light" panose="020B0502040204020203" pitchFamily="34" charset="0"/>
              <a:cs typeface="Segoe UI Light" panose="020B0502040204020203" pitchFamily="34" charset="0"/>
            </a:endParaRPr>
          </a:p>
        </p:txBody>
      </p:sp>
      <p:pic>
        <p:nvPicPr>
          <p:cNvPr id="8" name="Picture 4" descr="transE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3125" y="720193"/>
            <a:ext cx="687983" cy="706577"/>
          </a:xfrm>
          <a:prstGeom prst="rect">
            <a:avLst/>
          </a:prstGeom>
          <a:noFill/>
          <a:extLst>
            <a:ext uri="{909E8E84-426E-40DD-AFC4-6F175D3DCCD1}">
              <a14:hiddenFill xmlns:a14="http://schemas.microsoft.com/office/drawing/2010/main">
                <a:solidFill>
                  <a:srgbClr val="FFFFFF"/>
                </a:solidFill>
              </a14:hiddenFill>
            </a:ext>
          </a:extLst>
        </p:spPr>
      </p:pic>
      <p:grpSp>
        <p:nvGrpSpPr>
          <p:cNvPr id="36" name="Gruppieren 35"/>
          <p:cNvGrpSpPr/>
          <p:nvPr/>
        </p:nvGrpSpPr>
        <p:grpSpPr>
          <a:xfrm>
            <a:off x="11277600" y="462265"/>
            <a:ext cx="914400" cy="914400"/>
            <a:chOff x="11277600" y="462265"/>
            <a:chExt cx="914400" cy="914400"/>
          </a:xfrm>
        </p:grpSpPr>
        <p:sp>
          <p:nvSpPr>
            <p:cNvPr id="37" name="Rechteck 36"/>
            <p:cNvSpPr/>
            <p:nvPr/>
          </p:nvSpPr>
          <p:spPr>
            <a:xfrm>
              <a:off x="11277600" y="462265"/>
              <a:ext cx="914400"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a:solidFill>
                  <a:prstClr val="white"/>
                </a:solidFill>
                <a:latin typeface="Calibri" panose="020F0502020204030204"/>
              </a:endParaRPr>
            </a:p>
          </p:txBody>
        </p:sp>
        <p:pic>
          <p:nvPicPr>
            <p:cNvPr id="38" name="Picture 2" descr="http://masai.teleticketing.eu/DecoupeSite/logofoote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53781" y="564299"/>
              <a:ext cx="547109" cy="710331"/>
            </a:xfrm>
            <a:prstGeom prst="rect">
              <a:avLst/>
            </a:prstGeom>
            <a:noFill/>
            <a:effectLst/>
            <a:extLst>
              <a:ext uri="{909E8E84-426E-40DD-AFC4-6F175D3DCCD1}">
                <a14:hiddenFill xmlns:a14="http://schemas.microsoft.com/office/drawing/2010/main">
                  <a:solidFill>
                    <a:srgbClr val="FFFFFF"/>
                  </a:solidFill>
                </a14:hiddenFill>
              </a:ext>
            </a:extLst>
          </p:spPr>
        </p:pic>
      </p:grpSp>
      <p:sp>
        <p:nvSpPr>
          <p:cNvPr id="39" name="Titel 1">
            <a:extLst>
              <a:ext uri="{FF2B5EF4-FFF2-40B4-BE49-F238E27FC236}">
                <a16:creationId xmlns:a16="http://schemas.microsoft.com/office/drawing/2014/main" xmlns="" id="{BD90340A-2B08-46B0-86D7-E9CE99FBEBC0}"/>
              </a:ext>
            </a:extLst>
          </p:cNvPr>
          <p:cNvSpPr txBox="1">
            <a:spLocks/>
          </p:cNvSpPr>
          <p:nvPr/>
        </p:nvSpPr>
        <p:spPr>
          <a:xfrm>
            <a:off x="335360" y="3183527"/>
            <a:ext cx="5088565" cy="1336757"/>
          </a:xfrm>
          <a:prstGeom prst="rect">
            <a:avLst/>
          </a:prstGeom>
        </p:spPr>
        <p:txBody>
          <a:bodyPr vert="horz" lIns="121917" tIns="60958" rIns="121917" bIns="60958" rtlCol="0" anchor="t">
            <a:normAutofit/>
          </a:bodyPr>
          <a:lstStyle>
            <a:lvl1pPr algn="l" defTabSz="685800" rtl="0" eaLnBrk="1" latinLnBrk="0" hangingPunct="1">
              <a:lnSpc>
                <a:spcPct val="90000"/>
              </a:lnSpc>
              <a:spcBef>
                <a:spcPct val="0"/>
              </a:spcBef>
              <a:buNone/>
              <a:defRPr lang="fr-FR" sz="2800" b="1" kern="1200" cap="small" baseline="0" dirty="0">
                <a:solidFill>
                  <a:srgbClr val="E95B2B"/>
                </a:solidFill>
                <a:latin typeface="+mn-lt"/>
                <a:ea typeface="+mn-ea"/>
                <a:cs typeface="+mn-cs"/>
              </a:defRPr>
            </a:lvl1pPr>
          </a:lstStyle>
          <a:p>
            <a:r>
              <a:rPr lang="de-DE" sz="4300" dirty="0">
                <a:latin typeface="Segoe UI Light" panose="020B0502040204020203" pitchFamily="34" charset="0"/>
                <a:cs typeface="Segoe UI Light" panose="020B0502040204020203" pitchFamily="34" charset="0"/>
              </a:rPr>
              <a:t>DB Reisebuddy </a:t>
            </a:r>
          </a:p>
          <a:p>
            <a:r>
              <a:rPr lang="de-DE" sz="4300" dirty="0">
                <a:solidFill>
                  <a:schemeClr val="bg1"/>
                </a:solidFill>
                <a:latin typeface="Segoe UI Light" panose="020B0502040204020203" pitchFamily="34" charset="0"/>
                <a:cs typeface="Segoe UI Light" panose="020B0502040204020203" pitchFamily="34" charset="0"/>
              </a:rPr>
              <a:t>Restaurant Booking</a:t>
            </a:r>
          </a:p>
        </p:txBody>
      </p:sp>
      <p:grpSp>
        <p:nvGrpSpPr>
          <p:cNvPr id="40" name="Gruppieren 3">
            <a:extLst>
              <a:ext uri="{FF2B5EF4-FFF2-40B4-BE49-F238E27FC236}">
                <a16:creationId xmlns:a16="http://schemas.microsoft.com/office/drawing/2014/main" xmlns="" id="{B1BEEF80-0B3C-416D-901C-DDF1F7AE2138}"/>
              </a:ext>
            </a:extLst>
          </p:cNvPr>
          <p:cNvGrpSpPr/>
          <p:nvPr/>
        </p:nvGrpSpPr>
        <p:grpSpPr>
          <a:xfrm>
            <a:off x="7137623" y="1245768"/>
            <a:ext cx="2725252" cy="5116993"/>
            <a:chOff x="3587374" y="1052670"/>
            <a:chExt cx="2725252" cy="5116993"/>
          </a:xfrm>
        </p:grpSpPr>
        <p:pic>
          <p:nvPicPr>
            <p:cNvPr id="41" name="Grafik 4">
              <a:extLst>
                <a:ext uri="{FF2B5EF4-FFF2-40B4-BE49-F238E27FC236}">
                  <a16:creationId xmlns:a16="http://schemas.microsoft.com/office/drawing/2014/main" xmlns="" id="{7BCEE98D-B102-4737-B76D-6C74C5FB0F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7374" y="1052670"/>
              <a:ext cx="2725252" cy="5116993"/>
            </a:xfrm>
            <a:prstGeom prst="rect">
              <a:avLst/>
            </a:prstGeom>
          </p:spPr>
        </p:pic>
        <p:pic>
          <p:nvPicPr>
            <p:cNvPr id="42" name="Grafik 5">
              <a:extLst>
                <a:ext uri="{FF2B5EF4-FFF2-40B4-BE49-F238E27FC236}">
                  <a16:creationId xmlns:a16="http://schemas.microsoft.com/office/drawing/2014/main" xmlns="" id="{B15637A4-605F-4785-BC73-7CA20A12DC7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98460" y="1628750"/>
              <a:ext cx="2232310" cy="3913712"/>
            </a:xfrm>
            <a:prstGeom prst="rect">
              <a:avLst/>
            </a:prstGeom>
          </p:spPr>
        </p:pic>
      </p:grpSp>
      <p:pic>
        <p:nvPicPr>
          <p:cNvPr id="43" name="Grafik 7">
            <a:extLst>
              <a:ext uri="{FF2B5EF4-FFF2-40B4-BE49-F238E27FC236}">
                <a16:creationId xmlns:a16="http://schemas.microsoft.com/office/drawing/2014/main" xmlns="" id="{1075A2B4-0EB4-43AC-ABDE-386DCD3AE46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93211" y="2397927"/>
            <a:ext cx="1880588" cy="650973"/>
          </a:xfrm>
          <a:prstGeom prst="rect">
            <a:avLst/>
          </a:prstGeom>
        </p:spPr>
      </p:pic>
      <p:pic>
        <p:nvPicPr>
          <p:cNvPr id="44" name="Grafik 9">
            <a:extLst>
              <a:ext uri="{FF2B5EF4-FFF2-40B4-BE49-F238E27FC236}">
                <a16:creationId xmlns:a16="http://schemas.microsoft.com/office/drawing/2014/main" xmlns="" id="{FF70CCA6-1642-4399-94C3-B86D9FBADB3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82714" y="3190038"/>
            <a:ext cx="1894877" cy="942261"/>
          </a:xfrm>
          <a:prstGeom prst="rect">
            <a:avLst/>
          </a:prstGeom>
        </p:spPr>
      </p:pic>
      <p:pic>
        <p:nvPicPr>
          <p:cNvPr id="45" name="Grafik 11">
            <a:extLst>
              <a:ext uri="{FF2B5EF4-FFF2-40B4-BE49-F238E27FC236}">
                <a16:creationId xmlns:a16="http://schemas.microsoft.com/office/drawing/2014/main" xmlns="" id="{8B387E7B-4404-4658-A8D7-A11EBC59C01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660279" y="4198177"/>
            <a:ext cx="704711" cy="443851"/>
          </a:xfrm>
          <a:prstGeom prst="rect">
            <a:avLst/>
          </a:prstGeom>
        </p:spPr>
      </p:pic>
      <p:pic>
        <p:nvPicPr>
          <p:cNvPr id="46" name="Grafik 13">
            <a:extLst>
              <a:ext uri="{FF2B5EF4-FFF2-40B4-BE49-F238E27FC236}">
                <a16:creationId xmlns:a16="http://schemas.microsoft.com/office/drawing/2014/main" xmlns="" id="{0F312408-AC2C-4574-A77A-931F4FA142C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464463" y="4702246"/>
            <a:ext cx="1772760" cy="691308"/>
          </a:xfrm>
          <a:prstGeom prst="rect">
            <a:avLst/>
          </a:prstGeom>
        </p:spPr>
      </p:pic>
      <p:grpSp>
        <p:nvGrpSpPr>
          <p:cNvPr id="47" name="Gruppieren 10">
            <a:extLst>
              <a:ext uri="{FF2B5EF4-FFF2-40B4-BE49-F238E27FC236}">
                <a16:creationId xmlns:a16="http://schemas.microsoft.com/office/drawing/2014/main" xmlns="" id="{F3096AC6-A397-4242-9931-42473382B24C}"/>
              </a:ext>
            </a:extLst>
          </p:cNvPr>
          <p:cNvGrpSpPr/>
          <p:nvPr/>
        </p:nvGrpSpPr>
        <p:grpSpPr>
          <a:xfrm>
            <a:off x="7137623" y="1293409"/>
            <a:ext cx="2725252" cy="5116993"/>
            <a:chOff x="3587374" y="1052670"/>
            <a:chExt cx="2725252" cy="5116993"/>
          </a:xfrm>
        </p:grpSpPr>
        <p:pic>
          <p:nvPicPr>
            <p:cNvPr id="48" name="Grafik 12">
              <a:extLst>
                <a:ext uri="{FF2B5EF4-FFF2-40B4-BE49-F238E27FC236}">
                  <a16:creationId xmlns:a16="http://schemas.microsoft.com/office/drawing/2014/main" xmlns="" id="{82A3B10F-6648-43DB-8EF5-589E8C1A93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7374" y="1052670"/>
              <a:ext cx="2725252" cy="5116993"/>
            </a:xfrm>
            <a:prstGeom prst="rect">
              <a:avLst/>
            </a:prstGeom>
          </p:spPr>
        </p:pic>
        <p:pic>
          <p:nvPicPr>
            <p:cNvPr id="49" name="Grafik 14">
              <a:extLst>
                <a:ext uri="{FF2B5EF4-FFF2-40B4-BE49-F238E27FC236}">
                  <a16:creationId xmlns:a16="http://schemas.microsoft.com/office/drawing/2014/main" xmlns="" id="{9F6928A2-6B2B-43C3-9A9C-6C404A01B28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98460" y="1628750"/>
              <a:ext cx="2232310" cy="3913712"/>
            </a:xfrm>
            <a:prstGeom prst="rect">
              <a:avLst/>
            </a:prstGeom>
          </p:spPr>
        </p:pic>
      </p:grpSp>
      <p:pic>
        <p:nvPicPr>
          <p:cNvPr id="50" name="Grafik 6">
            <a:extLst>
              <a:ext uri="{FF2B5EF4-FFF2-40B4-BE49-F238E27FC236}">
                <a16:creationId xmlns:a16="http://schemas.microsoft.com/office/drawing/2014/main" xmlns="" id="{B5156628-AE1D-4917-A90D-DA1E3664158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755047" y="2368893"/>
            <a:ext cx="1825973" cy="541571"/>
          </a:xfrm>
          <a:prstGeom prst="rect">
            <a:avLst/>
          </a:prstGeom>
        </p:spPr>
      </p:pic>
      <p:pic>
        <p:nvPicPr>
          <p:cNvPr id="51" name="Grafik 15">
            <a:extLst>
              <a:ext uri="{FF2B5EF4-FFF2-40B4-BE49-F238E27FC236}">
                <a16:creationId xmlns:a16="http://schemas.microsoft.com/office/drawing/2014/main" xmlns="" id="{C6DA16D9-8CAF-400E-9C54-70AF28FE33B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068810" y="4342195"/>
            <a:ext cx="1440201" cy="467695"/>
          </a:xfrm>
          <a:prstGeom prst="rect">
            <a:avLst/>
          </a:prstGeom>
        </p:spPr>
      </p:pic>
      <p:pic>
        <p:nvPicPr>
          <p:cNvPr id="52" name="Grafik 16">
            <a:extLst>
              <a:ext uri="{FF2B5EF4-FFF2-40B4-BE49-F238E27FC236}">
                <a16:creationId xmlns:a16="http://schemas.microsoft.com/office/drawing/2014/main" xmlns="" id="{F880E2A1-D4B9-48A3-A350-27AA5151310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420718" y="4782849"/>
            <a:ext cx="1656231" cy="647128"/>
          </a:xfrm>
          <a:prstGeom prst="rect">
            <a:avLst/>
          </a:prstGeom>
        </p:spPr>
      </p:pic>
      <p:pic>
        <p:nvPicPr>
          <p:cNvPr id="54" name="Picture 4">
            <a:extLst>
              <a:ext uri="{FF2B5EF4-FFF2-40B4-BE49-F238E27FC236}">
                <a16:creationId xmlns:a16="http://schemas.microsoft.com/office/drawing/2014/main" xmlns="" id="{F9896B29-4F48-4CCC-8F89-1C56BCE3095D}"/>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518436" y="3061486"/>
            <a:ext cx="1759155" cy="12575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17763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4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4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fade">
                                      <p:cBhvr>
                                        <p:cTn id="28" dur="500"/>
                                        <p:tgtEl>
                                          <p:spTgt spid="47"/>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dult, book, busine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hteck 4"/>
          <p:cNvSpPr/>
          <p:nvPr/>
        </p:nvSpPr>
        <p:spPr>
          <a:xfrm>
            <a:off x="-9795" y="0"/>
            <a:ext cx="12201795"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914377"/>
            <a:r>
              <a:rPr lang="en-GB" sz="3200" dirty="0">
                <a:solidFill>
                  <a:prstClr val="white"/>
                </a:solidFill>
                <a:latin typeface="Segoe UI Light" panose="020B0502040204020203" pitchFamily="34" charset="0"/>
                <a:cs typeface="Segoe UI Light" panose="020B0502040204020203" pitchFamily="34" charset="0"/>
              </a:rPr>
              <a:t>USE MASAI PROVEN SOLUTIONS</a:t>
            </a:r>
          </a:p>
          <a:p>
            <a:pPr algn="ctr" defTabSz="914377"/>
            <a:r>
              <a:rPr lang="en-GB" sz="3200" dirty="0">
                <a:solidFill>
                  <a:prstClr val="white"/>
                </a:solidFill>
                <a:latin typeface="Segoe UI Light" panose="020B0502040204020203" pitchFamily="34" charset="0"/>
                <a:cs typeface="Segoe UI Light" panose="020B0502040204020203" pitchFamily="34" charset="0"/>
              </a:rPr>
              <a:t>TO DELIVER A DIGITAL CONCIERGE</a:t>
            </a:r>
          </a:p>
          <a:p>
            <a:pPr algn="ctr" defTabSz="914377"/>
            <a:r>
              <a:rPr lang="en-GB" sz="3200" dirty="0">
                <a:solidFill>
                  <a:prstClr val="white"/>
                </a:solidFill>
                <a:latin typeface="Segoe UI Light" panose="020B0502040204020203" pitchFamily="34" charset="0"/>
                <a:cs typeface="Segoe UI Light" panose="020B0502040204020203" pitchFamily="34" charset="0"/>
              </a:rPr>
              <a:t>IN EVERYONE’S POCKET</a:t>
            </a:r>
          </a:p>
          <a:p>
            <a:pPr algn="ctr" defTabSz="914377"/>
            <a:endParaRPr lang="en-GB" sz="3200" dirty="0">
              <a:solidFill>
                <a:prstClr val="white"/>
              </a:solidFill>
              <a:latin typeface="Segoe UI Light" panose="020B0502040204020203" pitchFamily="34" charset="0"/>
              <a:cs typeface="Segoe UI Light" panose="020B0502040204020203" pitchFamily="34" charset="0"/>
            </a:endParaRPr>
          </a:p>
          <a:p>
            <a:pPr algn="ctr" defTabSz="914377"/>
            <a:endParaRPr lang="en-GB" sz="3200" dirty="0">
              <a:solidFill>
                <a:prstClr val="white"/>
              </a:solidFill>
              <a:latin typeface="Segoe UI Light" panose="020B0502040204020203" pitchFamily="34" charset="0"/>
              <a:cs typeface="Segoe UI Light" panose="020B0502040204020203" pitchFamily="34" charset="0"/>
            </a:endParaRPr>
          </a:p>
          <a:p>
            <a:pPr algn="ctr" defTabSz="914377"/>
            <a:endParaRPr lang="en-GB" sz="3200" dirty="0">
              <a:solidFill>
                <a:prstClr val="white"/>
              </a:solidFill>
              <a:latin typeface="Segoe UI Light" panose="020B0502040204020203" pitchFamily="34" charset="0"/>
              <a:cs typeface="Segoe UI Light" panose="020B0502040204020203" pitchFamily="34" charset="0"/>
            </a:endParaRPr>
          </a:p>
          <a:p>
            <a:pPr algn="ctr" defTabSz="914377"/>
            <a:endParaRPr lang="en-GB" sz="3200" dirty="0">
              <a:solidFill>
                <a:prstClr val="white"/>
              </a:solidFill>
              <a:latin typeface="Segoe UI Light" panose="020B0502040204020203" pitchFamily="34" charset="0"/>
              <a:cs typeface="Segoe UI Light" panose="020B0502040204020203" pitchFamily="34" charset="0"/>
            </a:endParaRPr>
          </a:p>
        </p:txBody>
      </p:sp>
      <p:sp>
        <p:nvSpPr>
          <p:cNvPr id="6" name="Rechteck 5"/>
          <p:cNvSpPr/>
          <p:nvPr/>
        </p:nvSpPr>
        <p:spPr>
          <a:xfrm>
            <a:off x="3503712" y="6021288"/>
            <a:ext cx="5184576" cy="836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914377"/>
            <a:endParaRPr lang="en-GB">
              <a:solidFill>
                <a:prstClr val="white"/>
              </a:solidFill>
              <a:latin typeface="Calibri" panose="020F0502020204030204"/>
            </a:endParaRPr>
          </a:p>
        </p:txBody>
      </p:sp>
      <p:pic>
        <p:nvPicPr>
          <p:cNvPr id="7" name="Picture 2" descr="MASAI"/>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4229475" y="75299"/>
            <a:ext cx="3733053" cy="1131831"/>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uppieren 7"/>
          <p:cNvGrpSpPr/>
          <p:nvPr/>
        </p:nvGrpSpPr>
        <p:grpSpPr>
          <a:xfrm>
            <a:off x="3664579" y="6150878"/>
            <a:ext cx="4853048" cy="548165"/>
            <a:chOff x="3159905" y="6019020"/>
            <a:chExt cx="5872188" cy="729608"/>
          </a:xfrm>
        </p:grpSpPr>
        <p:pic>
          <p:nvPicPr>
            <p:cNvPr id="9" name="Image 15"/>
            <p:cNvPicPr>
              <a:picLocks noChangeAspect="1"/>
            </p:cNvPicPr>
            <p:nvPr/>
          </p:nvPicPr>
          <p:blipFill>
            <a:blip r:embed="rId4"/>
            <a:stretch>
              <a:fillRect/>
            </a:stretch>
          </p:blipFill>
          <p:spPr>
            <a:xfrm>
              <a:off x="3159905" y="6019020"/>
              <a:ext cx="5872188" cy="209487"/>
            </a:xfrm>
            <a:prstGeom prst="rect">
              <a:avLst/>
            </a:prstGeom>
          </p:spPr>
        </p:pic>
        <p:pic>
          <p:nvPicPr>
            <p:cNvPr id="10" name="Grafik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38112" y="6329336"/>
              <a:ext cx="4515773" cy="419292"/>
            </a:xfrm>
            <a:prstGeom prst="rect">
              <a:avLst/>
            </a:prstGeom>
          </p:spPr>
        </p:pic>
      </p:grpSp>
      <p:sp>
        <p:nvSpPr>
          <p:cNvPr id="14" name="Abgerundetes Rechteck 13"/>
          <p:cNvSpPr/>
          <p:nvPr/>
        </p:nvSpPr>
        <p:spPr>
          <a:xfrm>
            <a:off x="3705957" y="3460296"/>
            <a:ext cx="4780088" cy="936064"/>
          </a:xfrm>
          <a:prstGeom prst="roundRect">
            <a:avLst>
              <a:gd name="adj" fmla="val 48476"/>
            </a:avLst>
          </a:prstGeom>
          <a:solidFill>
            <a:srgbClr val="E95B2B"/>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914377"/>
            <a:r>
              <a:rPr lang="en-GB" sz="2800" b="1" dirty="0">
                <a:solidFill>
                  <a:prstClr val="white"/>
                </a:solidFill>
                <a:latin typeface="Segoe UI Light" panose="020B0502040204020203" pitchFamily="34" charset="0"/>
                <a:cs typeface="Segoe UI Light" panose="020B0502040204020203" pitchFamily="34" charset="0"/>
              </a:rPr>
              <a:t>JOIN US AT</a:t>
            </a:r>
          </a:p>
          <a:p>
            <a:pPr algn="ctr" defTabSz="914377"/>
            <a:r>
              <a:rPr lang="en-GB" sz="2800" dirty="0">
                <a:solidFill>
                  <a:prstClr val="white"/>
                </a:solidFill>
                <a:latin typeface="Segoe UI Light" panose="020B0502040204020203" pitchFamily="34" charset="0"/>
                <a:cs typeface="Segoe UI Light" panose="020B0502040204020203" pitchFamily="34" charset="0"/>
              </a:rPr>
              <a:t>http://masai.solutions</a:t>
            </a:r>
          </a:p>
        </p:txBody>
      </p:sp>
    </p:spTree>
    <p:extLst>
      <p:ext uri="{BB962C8B-B14F-4D97-AF65-F5344CB8AC3E}">
        <p14:creationId xmlns:p14="http://schemas.microsoft.com/office/powerpoint/2010/main" val="10501646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3" descr="8-UX-Pitfalls-To-Avoid-In-Mobile-App-Design.jpg">
            <a:extLst>
              <a:ext uri="{FF2B5EF4-FFF2-40B4-BE49-F238E27FC236}">
                <a16:creationId xmlns:a16="http://schemas.microsoft.com/office/drawing/2014/main" xmlns="" id="{F4294634-D072-4629-8D26-C0606B8B25B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61418" y="2434168"/>
            <a:ext cx="4042833" cy="4042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itle 1">
            <a:extLst>
              <a:ext uri="{FF2B5EF4-FFF2-40B4-BE49-F238E27FC236}">
                <a16:creationId xmlns:a16="http://schemas.microsoft.com/office/drawing/2014/main" xmlns="" id="{B1983E44-61F4-48AA-AF6B-D52C101C1249}"/>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8" tIns="45719" rIns="91438" bIns="45719" numCol="1" anchor="t" anchorCtr="0" compatLnSpc="1">
            <a:prstTxWarp prst="textNoShape">
              <a:avLst/>
            </a:prstTxWarp>
            <a:normAutofit/>
          </a:bodyPr>
          <a:lstStyle/>
          <a:p>
            <a:pPr algn="l" eaLnBrk="1" hangingPunct="1"/>
            <a:r>
              <a:rPr lang="en-US" altLang="en-US" sz="4800" dirty="0">
                <a:solidFill>
                  <a:srgbClr val="F33322"/>
                </a:solidFill>
                <a:latin typeface="+mn-lt"/>
                <a:cs typeface="Futura" pitchFamily="-110" charset="0"/>
              </a:rPr>
              <a:t>2.0 Projects on the Horizon</a:t>
            </a:r>
          </a:p>
        </p:txBody>
      </p:sp>
      <p:sp>
        <p:nvSpPr>
          <p:cNvPr id="24580" name="Content Placeholder 2">
            <a:extLst>
              <a:ext uri="{FF2B5EF4-FFF2-40B4-BE49-F238E27FC236}">
                <a16:creationId xmlns:a16="http://schemas.microsoft.com/office/drawing/2014/main" xmlns="" id="{5C9F5A41-CF0F-47FC-B014-58C40A057EB8}"/>
              </a:ext>
            </a:extLst>
          </p:cNvPr>
          <p:cNvSpPr>
            <a:spLocks noGrp="1"/>
          </p:cNvSpPr>
          <p:nvPr>
            <p:ph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8" tIns="45719" rIns="91438" bIns="45719" numCol="1" anchor="t" anchorCtr="0" compatLnSpc="1">
            <a:prstTxWarp prst="textNoShape">
              <a:avLst/>
            </a:prstTxWarp>
          </a:bodyPr>
          <a:lstStyle/>
          <a:p>
            <a:pPr eaLnBrk="1" hangingPunct="1">
              <a:lnSpc>
                <a:spcPct val="90000"/>
              </a:lnSpc>
              <a:buFont typeface="Arial" pitchFamily="34" charset="0"/>
              <a:buNone/>
              <a:defRPr/>
            </a:pPr>
            <a:r>
              <a:rPr lang="en-US" altLang="en-US" sz="2700" b="1" dirty="0">
                <a:latin typeface="Gotham-Book" charset="0"/>
                <a:cs typeface="Calibri Light" pitchFamily="34" charset="0"/>
              </a:rPr>
              <a:t>Long Distance Bus </a:t>
            </a:r>
          </a:p>
          <a:p>
            <a:pPr marL="457189" indent="-457189">
              <a:defRPr/>
            </a:pPr>
            <a:r>
              <a:rPr lang="en-US" altLang="en-US" sz="2700" dirty="0">
                <a:latin typeface="Gotham-Book" charset="0"/>
                <a:cs typeface="Calibri Light" pitchFamily="34" charset="0"/>
              </a:rPr>
              <a:t>Availability</a:t>
            </a:r>
          </a:p>
          <a:p>
            <a:pPr marL="457189" indent="-457189">
              <a:defRPr/>
            </a:pPr>
            <a:r>
              <a:rPr lang="en-US" altLang="en-US" sz="2700" dirty="0">
                <a:latin typeface="Gotham-Book" charset="0"/>
                <a:cs typeface="Calibri Light" pitchFamily="34" charset="0"/>
              </a:rPr>
              <a:t>Booking</a:t>
            </a:r>
          </a:p>
          <a:p>
            <a:pPr eaLnBrk="1" hangingPunct="1">
              <a:lnSpc>
                <a:spcPct val="90000"/>
              </a:lnSpc>
              <a:defRPr/>
            </a:pPr>
            <a:r>
              <a:rPr lang="en-US" altLang="en-US" sz="2700" b="1" dirty="0">
                <a:latin typeface="Gotham-Book" charset="0"/>
                <a:cs typeface="Calibri Light" pitchFamily="34" charset="0"/>
              </a:rPr>
              <a:t>Rail</a:t>
            </a:r>
            <a:endParaRPr lang="en-US" altLang="en-US" sz="2700" dirty="0">
              <a:latin typeface="Gotham-Book" charset="0"/>
              <a:cs typeface="Calibri Light" pitchFamily="34" charset="0"/>
            </a:endParaRPr>
          </a:p>
          <a:p>
            <a:pPr marL="380990" indent="-380990">
              <a:defRPr/>
            </a:pPr>
            <a:r>
              <a:rPr lang="en-US" altLang="en-US" sz="2700" dirty="0">
                <a:latin typeface="Gotham-Book" charset="0"/>
                <a:cs typeface="Calibri Light" pitchFamily="34" charset="0"/>
              </a:rPr>
              <a:t>Initial Talks</a:t>
            </a:r>
          </a:p>
          <a:p>
            <a:pPr marL="380990" indent="-380990">
              <a:defRPr/>
            </a:pPr>
            <a:endParaRPr lang="en-US" altLang="en-US" dirty="0">
              <a:latin typeface="Gotham-Book" charset="0"/>
              <a:cs typeface="Calibri Light" pitchFamily="34" charset="0"/>
            </a:endParaRPr>
          </a:p>
          <a:p>
            <a:pPr eaLnBrk="1" hangingPunct="1">
              <a:lnSpc>
                <a:spcPct val="90000"/>
              </a:lnSpc>
              <a:buFont typeface="Arial" pitchFamily="34" charset="0"/>
              <a:buNone/>
              <a:defRPr/>
            </a:pPr>
            <a:endParaRPr lang="en-US" altLang="en-US" dirty="0">
              <a:latin typeface="Gotham-Book" charset="0"/>
              <a:cs typeface="Calibri Light" pitchFamily="34" charset="0"/>
            </a:endParaRPr>
          </a:p>
          <a:p>
            <a:pPr eaLnBrk="1" hangingPunct="1">
              <a:lnSpc>
                <a:spcPct val="90000"/>
              </a:lnSpc>
              <a:buFont typeface="Arial" pitchFamily="34" charset="0"/>
              <a:buNone/>
              <a:defRPr/>
            </a:pPr>
            <a:endParaRPr lang="en-US" altLang="en-US" dirty="0">
              <a:latin typeface="Gotham-Book" charset="0"/>
              <a:cs typeface="Calibri Light" pitchFamily="34" charset="0"/>
            </a:endParaRPr>
          </a:p>
        </p:txBody>
      </p:sp>
    </p:spTree>
    <p:extLst>
      <p:ext uri="{BB962C8B-B14F-4D97-AF65-F5344CB8AC3E}">
        <p14:creationId xmlns:p14="http://schemas.microsoft.com/office/powerpoint/2010/main" val="399466261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9" descr="Silvertower_v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9160" y="1604797"/>
            <a:ext cx="2821877" cy="4617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hteck 1"/>
          <p:cNvSpPr>
            <a:spLocks noChangeArrowheads="1"/>
          </p:cNvSpPr>
          <p:nvPr/>
        </p:nvSpPr>
        <p:spPr bwMode="auto">
          <a:xfrm>
            <a:off x="3887755" y="1604797"/>
            <a:ext cx="8304247" cy="4617104"/>
          </a:xfrm>
          <a:prstGeom prst="rect">
            <a:avLst/>
          </a:prstGeom>
          <a:solidFill>
            <a:srgbClr val="C8C8CD"/>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9738" tIns="99738" rIns="99738" bIns="99738"/>
          <a:lstStyle>
            <a:lvl1pPr marL="342900" indent="-342900" algn="ctr">
              <a:defRPr sz="1600">
                <a:solidFill>
                  <a:schemeClr val="tx1"/>
                </a:solidFill>
                <a:latin typeface="DB Office" panose="020B0604020202020204" pitchFamily="34" charset="0"/>
              </a:defRPr>
            </a:lvl1pPr>
            <a:lvl2pPr marL="1588" algn="ctr">
              <a:defRPr sz="1600">
                <a:solidFill>
                  <a:schemeClr val="tx1"/>
                </a:solidFill>
                <a:latin typeface="DB Office" panose="020B0604020202020204" pitchFamily="34" charset="0"/>
              </a:defRPr>
            </a:lvl2pPr>
            <a:lvl3pPr marL="1143000" indent="-228600" algn="ctr">
              <a:defRPr sz="1600">
                <a:solidFill>
                  <a:schemeClr val="tx1"/>
                </a:solidFill>
                <a:latin typeface="DB Office" panose="020B0604020202020204" pitchFamily="34" charset="0"/>
              </a:defRPr>
            </a:lvl3pPr>
            <a:lvl4pPr marL="1600200" indent="-228600" algn="ctr">
              <a:defRPr sz="1600">
                <a:solidFill>
                  <a:schemeClr val="tx1"/>
                </a:solidFill>
                <a:latin typeface="DB Office" panose="020B0604020202020204" pitchFamily="34" charset="0"/>
              </a:defRPr>
            </a:lvl4pPr>
            <a:lvl5pPr marL="2057400" indent="-228600" algn="ctr">
              <a:defRPr sz="1600">
                <a:solidFill>
                  <a:schemeClr val="tx1"/>
                </a:solidFill>
                <a:latin typeface="DB Office" panose="020B0604020202020204" pitchFamily="34" charset="0"/>
              </a:defRPr>
            </a:lvl5pPr>
            <a:lvl6pPr marL="2514600" indent="-228600" algn="ctr" eaLnBrk="0" fontAlgn="base" hangingPunct="0">
              <a:spcBef>
                <a:spcPct val="0"/>
              </a:spcBef>
              <a:spcAft>
                <a:spcPct val="0"/>
              </a:spcAft>
              <a:defRPr sz="1600">
                <a:solidFill>
                  <a:schemeClr val="tx1"/>
                </a:solidFill>
                <a:latin typeface="DB Office" panose="020B0604020202020204" pitchFamily="34" charset="0"/>
              </a:defRPr>
            </a:lvl6pPr>
            <a:lvl7pPr marL="2971800" indent="-228600" algn="ctr" eaLnBrk="0" fontAlgn="base" hangingPunct="0">
              <a:spcBef>
                <a:spcPct val="0"/>
              </a:spcBef>
              <a:spcAft>
                <a:spcPct val="0"/>
              </a:spcAft>
              <a:defRPr sz="1600">
                <a:solidFill>
                  <a:schemeClr val="tx1"/>
                </a:solidFill>
                <a:latin typeface="DB Office" panose="020B0604020202020204" pitchFamily="34" charset="0"/>
              </a:defRPr>
            </a:lvl7pPr>
            <a:lvl8pPr marL="3429000" indent="-228600" algn="ctr" eaLnBrk="0" fontAlgn="base" hangingPunct="0">
              <a:spcBef>
                <a:spcPct val="0"/>
              </a:spcBef>
              <a:spcAft>
                <a:spcPct val="0"/>
              </a:spcAft>
              <a:defRPr sz="1600">
                <a:solidFill>
                  <a:schemeClr val="tx1"/>
                </a:solidFill>
                <a:latin typeface="DB Office" panose="020B0604020202020204" pitchFamily="34" charset="0"/>
              </a:defRPr>
            </a:lvl8pPr>
            <a:lvl9pPr marL="3886200" indent="-228600" algn="ctr" eaLnBrk="0" fontAlgn="base" hangingPunct="0">
              <a:spcBef>
                <a:spcPct val="0"/>
              </a:spcBef>
              <a:spcAft>
                <a:spcPct val="0"/>
              </a:spcAft>
              <a:defRPr sz="1600">
                <a:solidFill>
                  <a:schemeClr val="tx1"/>
                </a:solidFill>
                <a:latin typeface="DB Office" panose="020B0604020202020204" pitchFamily="34" charset="0"/>
              </a:defRPr>
            </a:lvl9pPr>
          </a:lstStyle>
          <a:p>
            <a:pPr marL="1467" lvl="1" defTabSz="844427">
              <a:spcAft>
                <a:spcPts val="555"/>
              </a:spcAft>
              <a:buClr>
                <a:srgbClr val="FF0000"/>
              </a:buClr>
              <a:buSzPct val="85000"/>
              <a:defRPr/>
            </a:pPr>
            <a:endParaRPr lang="en-US" altLang="en-US" sz="1500">
              <a:solidFill>
                <a:srgbClr val="000000"/>
              </a:solidFill>
            </a:endParaRPr>
          </a:p>
        </p:txBody>
      </p:sp>
      <p:grpSp>
        <p:nvGrpSpPr>
          <p:cNvPr id="5" name="Gruppieren 4"/>
          <p:cNvGrpSpPr/>
          <p:nvPr/>
        </p:nvGrpSpPr>
        <p:grpSpPr>
          <a:xfrm>
            <a:off x="3887755" y="1682861"/>
            <a:ext cx="4161607" cy="2242776"/>
            <a:chOff x="4335761" y="2959384"/>
            <a:chExt cx="4501059" cy="2720420"/>
          </a:xfrm>
          <a:effectLst/>
        </p:grpSpPr>
        <p:sp>
          <p:nvSpPr>
            <p:cNvPr id="31" name="Rectangle 8"/>
            <p:cNvSpPr>
              <a:spLocks noChangeArrowheads="1"/>
            </p:cNvSpPr>
            <p:nvPr/>
          </p:nvSpPr>
          <p:spPr bwMode="auto">
            <a:xfrm>
              <a:off x="4335761" y="2959384"/>
              <a:ext cx="4452640" cy="2720420"/>
            </a:xfrm>
            <a:prstGeom prst="rect">
              <a:avLst/>
            </a:prstGeom>
            <a:solidFill>
              <a:schemeClr val="bg1"/>
            </a:solidFill>
            <a:ln w="12700">
              <a:solidFill>
                <a:schemeClr val="bg2"/>
              </a:solidFill>
              <a:miter lim="800000"/>
              <a:headEnd/>
              <a:tailEnd/>
            </a:ln>
            <a:scene3d>
              <a:camera prst="orthographicFront"/>
              <a:lightRig rig="threePt" dir="t"/>
            </a:scene3d>
            <a:sp3d>
              <a:bevelT/>
            </a:sp3d>
          </p:spPr>
          <p:txBody>
            <a:bodyPr wrap="none" lIns="62338" tIns="32416" rIns="62338" bIns="32416" anchor="ctr"/>
            <a:lstStyle/>
            <a:p>
              <a:pPr algn="ctr" defTabSz="844427">
                <a:defRPr/>
              </a:pPr>
              <a:endParaRPr lang="en-US" sz="1500">
                <a:solidFill>
                  <a:srgbClr val="000000"/>
                </a:solidFill>
                <a:latin typeface="DB Office" pitchFamily="34" charset="0"/>
                <a:ea typeface="ＭＳ Ｐゴシック" pitchFamily="34" charset="-128"/>
              </a:endParaRPr>
            </a:p>
          </p:txBody>
        </p:sp>
        <p:sp>
          <p:nvSpPr>
            <p:cNvPr id="32" name="Rectangle 9"/>
            <p:cNvSpPr>
              <a:spLocks noChangeArrowheads="1"/>
            </p:cNvSpPr>
            <p:nvPr/>
          </p:nvSpPr>
          <p:spPr bwMode="auto">
            <a:xfrm>
              <a:off x="6657184" y="4049267"/>
              <a:ext cx="2179636" cy="1511299"/>
            </a:xfrm>
            <a:prstGeom prst="rect">
              <a:avLst/>
            </a:prstGeom>
            <a:noFill/>
            <a:ln w="9525">
              <a:noFill/>
              <a:miter lim="800000"/>
              <a:headEnd/>
              <a:tailEnd/>
            </a:ln>
          </p:spPr>
          <p:txBody>
            <a:bodyPr lIns="0" tIns="0" rIns="0" bIns="0"/>
            <a:lstStyle/>
            <a:p>
              <a:pPr defTabSz="844427">
                <a:tabLst>
                  <a:tab pos="615729" algn="l"/>
                </a:tabLst>
                <a:defRPr/>
              </a:pPr>
              <a:r>
                <a:rPr lang="de-DE" sz="800" dirty="0">
                  <a:solidFill>
                    <a:srgbClr val="000000"/>
                  </a:solidFill>
                  <a:latin typeface="DB Office" pitchFamily="34" charset="0"/>
                  <a:ea typeface="Arial Unicode MS" pitchFamily="34" charset="-128"/>
                  <a:cs typeface="Arial Unicode MS" pitchFamily="34" charset="-128"/>
                </a:rPr>
                <a:t>Tel. +49 69 265-39183</a:t>
              </a:r>
            </a:p>
            <a:p>
              <a:pPr defTabSz="844427">
                <a:tabLst>
                  <a:tab pos="615729" algn="l"/>
                </a:tabLst>
                <a:defRPr/>
              </a:pPr>
              <a:r>
                <a:rPr lang="de-DE" sz="800" dirty="0">
                  <a:solidFill>
                    <a:srgbClr val="000000"/>
                  </a:solidFill>
                  <a:latin typeface="DB Office" pitchFamily="34" charset="0"/>
                  <a:ea typeface="Arial Unicode MS" pitchFamily="34" charset="-128"/>
                  <a:cs typeface="Arial Unicode MS" pitchFamily="34" charset="-128"/>
                </a:rPr>
                <a:t>Mobile +49 15237539183</a:t>
              </a:r>
            </a:p>
            <a:p>
              <a:pPr defTabSz="844427">
                <a:tabLst>
                  <a:tab pos="615729" algn="l"/>
                </a:tabLst>
                <a:defRPr/>
              </a:pPr>
              <a:endParaRPr lang="de-DE" sz="800" dirty="0">
                <a:solidFill>
                  <a:srgbClr val="000000"/>
                </a:solidFill>
                <a:latin typeface="DB Office" pitchFamily="34" charset="0"/>
                <a:ea typeface="Arial Unicode MS" pitchFamily="34" charset="-128"/>
                <a:cs typeface="Arial Unicode MS" pitchFamily="34" charset="-128"/>
              </a:endParaRPr>
            </a:p>
            <a:p>
              <a:pPr defTabSz="844427">
                <a:tabLst>
                  <a:tab pos="615729" algn="l"/>
                </a:tabLst>
                <a:defRPr/>
              </a:pPr>
              <a:r>
                <a:rPr lang="de-DE" sz="800" dirty="0">
                  <a:solidFill>
                    <a:srgbClr val="000000"/>
                  </a:solidFill>
                  <a:latin typeface="DB Office" pitchFamily="34" charset="0"/>
                  <a:ea typeface="Arial Unicode MS" pitchFamily="34" charset="-128"/>
                  <a:cs typeface="Arial Unicode MS" pitchFamily="34" charset="-128"/>
                </a:rPr>
                <a:t>Susanne.auinger@deutschebahn.com</a:t>
              </a:r>
            </a:p>
            <a:p>
              <a:pPr defTabSz="844427">
                <a:tabLst>
                  <a:tab pos="615729" algn="l"/>
                </a:tabLst>
                <a:defRPr/>
              </a:pPr>
              <a:endParaRPr lang="de-DE" sz="800" dirty="0">
                <a:solidFill>
                  <a:srgbClr val="000000"/>
                </a:solidFill>
                <a:latin typeface="DB Office" pitchFamily="34" charset="0"/>
                <a:ea typeface="Arial Unicode MS" pitchFamily="34" charset="-128"/>
                <a:cs typeface="Arial Unicode MS" pitchFamily="34" charset="-128"/>
              </a:endParaRPr>
            </a:p>
            <a:p>
              <a:pPr defTabSz="844427">
                <a:tabLst>
                  <a:tab pos="615729" algn="l"/>
                </a:tabLst>
                <a:defRPr/>
              </a:pPr>
              <a:r>
                <a:rPr lang="de-DE" sz="800" dirty="0">
                  <a:solidFill>
                    <a:srgbClr val="000000"/>
                  </a:solidFill>
                  <a:latin typeface="DB Office" pitchFamily="34" charset="0"/>
                  <a:ea typeface="Arial Unicode MS" pitchFamily="34" charset="-128"/>
                  <a:cs typeface="Arial Unicode MS" pitchFamily="34" charset="-128"/>
                </a:rPr>
                <a:t>DB </a:t>
              </a:r>
              <a:r>
                <a:rPr lang="de-DE" sz="800" dirty="0" err="1">
                  <a:solidFill>
                    <a:srgbClr val="000000"/>
                  </a:solidFill>
                  <a:latin typeface="DB Office" pitchFamily="34" charset="0"/>
                  <a:ea typeface="Arial Unicode MS" pitchFamily="34" charset="-128"/>
                  <a:cs typeface="Arial Unicode MS" pitchFamily="34" charset="-128"/>
                </a:rPr>
                <a:t>Systel</a:t>
              </a:r>
              <a:r>
                <a:rPr lang="de-DE" sz="800" dirty="0">
                  <a:solidFill>
                    <a:srgbClr val="000000"/>
                  </a:solidFill>
                  <a:latin typeface="DB Office" pitchFamily="34" charset="0"/>
                  <a:ea typeface="Arial Unicode MS" pitchFamily="34" charset="-128"/>
                  <a:cs typeface="Arial Unicode MS" pitchFamily="34" charset="-128"/>
                </a:rPr>
                <a:t> GmbH</a:t>
              </a:r>
            </a:p>
            <a:p>
              <a:pPr defTabSz="844427">
                <a:tabLst>
                  <a:tab pos="615729" algn="l"/>
                </a:tabLst>
                <a:defRPr/>
              </a:pPr>
              <a:r>
                <a:rPr lang="de-DE" sz="800" dirty="0">
                  <a:solidFill>
                    <a:srgbClr val="000000"/>
                  </a:solidFill>
                  <a:latin typeface="DB Office" pitchFamily="34" charset="0"/>
                  <a:ea typeface="Arial Unicode MS" pitchFamily="34" charset="-128"/>
                  <a:cs typeface="Arial Unicode MS" pitchFamily="34" charset="-128"/>
                </a:rPr>
                <a:t>Jürgen-Ponto-Platz 1</a:t>
              </a:r>
            </a:p>
            <a:p>
              <a:pPr defTabSz="844427">
                <a:tabLst>
                  <a:tab pos="615729" algn="l"/>
                </a:tabLst>
                <a:defRPr/>
              </a:pPr>
              <a:r>
                <a:rPr lang="de-DE" sz="800" dirty="0">
                  <a:solidFill>
                    <a:srgbClr val="000000"/>
                  </a:solidFill>
                  <a:latin typeface="DB Office" pitchFamily="34" charset="0"/>
                  <a:ea typeface="Arial Unicode MS" pitchFamily="34" charset="-128"/>
                  <a:cs typeface="Arial Unicode MS" pitchFamily="34" charset="-128"/>
                </a:rPr>
                <a:t>60329 Frankfurt am Main/ Germany</a:t>
              </a:r>
            </a:p>
            <a:p>
              <a:pPr defTabSz="844427">
                <a:tabLst>
                  <a:tab pos="615729" algn="l"/>
                </a:tabLst>
                <a:defRPr/>
              </a:pPr>
              <a:r>
                <a:rPr lang="de-DE" sz="800" dirty="0" err="1">
                  <a:solidFill>
                    <a:srgbClr val="000000"/>
                  </a:solidFill>
                  <a:latin typeface="DB Office" pitchFamily="34" charset="0"/>
                  <a:ea typeface="Arial Unicode MS" pitchFamily="34" charset="-128"/>
                  <a:cs typeface="Arial Unicode MS" pitchFamily="34" charset="-128"/>
                </a:rPr>
                <a:t>www.deutschebahn.com</a:t>
              </a:r>
              <a:r>
                <a:rPr lang="de-DE" sz="800" dirty="0">
                  <a:solidFill>
                    <a:srgbClr val="000000"/>
                  </a:solidFill>
                  <a:latin typeface="DB Office" pitchFamily="34" charset="0"/>
                  <a:ea typeface="Arial Unicode MS" pitchFamily="34" charset="-128"/>
                  <a:cs typeface="Arial Unicode MS" pitchFamily="34" charset="-128"/>
                </a:rPr>
                <a:t>/</a:t>
              </a:r>
              <a:r>
                <a:rPr lang="de-DE" sz="800" dirty="0" err="1">
                  <a:solidFill>
                    <a:srgbClr val="000000"/>
                  </a:solidFill>
                  <a:latin typeface="DB Office" pitchFamily="34" charset="0"/>
                  <a:ea typeface="Arial Unicode MS" pitchFamily="34" charset="-128"/>
                  <a:cs typeface="Arial Unicode MS" pitchFamily="34" charset="-128"/>
                </a:rPr>
                <a:t>dbsystel</a:t>
              </a:r>
              <a:r>
                <a:rPr lang="de-DE" sz="800" dirty="0">
                  <a:solidFill>
                    <a:srgbClr val="000000"/>
                  </a:solidFill>
                  <a:latin typeface="DB Office" pitchFamily="34" charset="0"/>
                  <a:ea typeface="Arial Unicode MS" pitchFamily="34" charset="-128"/>
                  <a:cs typeface="Arial Unicode MS" pitchFamily="34" charset="-128"/>
                </a:rPr>
                <a:t> </a:t>
              </a:r>
            </a:p>
          </p:txBody>
        </p:sp>
        <p:sp>
          <p:nvSpPr>
            <p:cNvPr id="33" name="Text Box 10"/>
            <p:cNvSpPr txBox="1">
              <a:spLocks noChangeArrowheads="1"/>
            </p:cNvSpPr>
            <p:nvPr/>
          </p:nvSpPr>
          <p:spPr bwMode="auto">
            <a:xfrm>
              <a:off x="4548667" y="3702229"/>
              <a:ext cx="2039938" cy="433387"/>
            </a:xfrm>
            <a:prstGeom prst="rect">
              <a:avLst/>
            </a:prstGeom>
            <a:noFill/>
            <a:ln w="9525">
              <a:noFill/>
              <a:miter lim="800000"/>
              <a:headEnd/>
              <a:tailEnd/>
            </a:ln>
          </p:spPr>
          <p:txBody>
            <a:bodyPr wrap="none" lIns="0" tIns="0" rIns="0" bIns="0" anchor="b"/>
            <a:lstStyle/>
            <a:p>
              <a:pPr defTabSz="844427">
                <a:defRPr/>
              </a:pPr>
              <a:r>
                <a:rPr lang="en-US" sz="800" dirty="0">
                  <a:solidFill>
                    <a:srgbClr val="000000"/>
                  </a:solidFill>
                  <a:latin typeface="DB Office" pitchFamily="34" charset="0"/>
                  <a:ea typeface="Arial Unicode MS" pitchFamily="34" charset="-128"/>
                  <a:cs typeface="Arial Unicode MS" pitchFamily="34" charset="-128"/>
                </a:rPr>
                <a:t>Dipl.-</a:t>
              </a:r>
              <a:r>
                <a:rPr lang="en-US" sz="800" dirty="0" err="1">
                  <a:solidFill>
                    <a:srgbClr val="000000"/>
                  </a:solidFill>
                  <a:latin typeface="DB Office" pitchFamily="34" charset="0"/>
                  <a:ea typeface="Arial Unicode MS" pitchFamily="34" charset="-128"/>
                  <a:cs typeface="Arial Unicode MS" pitchFamily="34" charset="-128"/>
                </a:rPr>
                <a:t>Ing</a:t>
              </a:r>
              <a:r>
                <a:rPr lang="en-US" sz="800" dirty="0">
                  <a:solidFill>
                    <a:srgbClr val="000000"/>
                  </a:solidFill>
                  <a:latin typeface="DB Office" pitchFamily="34" charset="0"/>
                  <a:ea typeface="Arial Unicode MS" pitchFamily="34" charset="-128"/>
                  <a:cs typeface="Arial Unicode MS" pitchFamily="34" charset="-128"/>
                </a:rPr>
                <a:t>. (FH)</a:t>
              </a:r>
              <a:br>
                <a:rPr lang="en-US" sz="800" dirty="0">
                  <a:solidFill>
                    <a:srgbClr val="000000"/>
                  </a:solidFill>
                  <a:latin typeface="DB Office" pitchFamily="34" charset="0"/>
                  <a:ea typeface="Arial Unicode MS" pitchFamily="34" charset="-128"/>
                  <a:cs typeface="Arial Unicode MS" pitchFamily="34" charset="-128"/>
                </a:rPr>
              </a:br>
              <a:r>
                <a:rPr lang="en-US" sz="1500" dirty="0">
                  <a:solidFill>
                    <a:srgbClr val="000000"/>
                  </a:solidFill>
                  <a:latin typeface="DB Office" pitchFamily="34" charset="0"/>
                  <a:ea typeface="Arial Unicode MS" pitchFamily="34" charset="-128"/>
                  <a:cs typeface="Arial Unicode MS" pitchFamily="34" charset="-128"/>
                </a:rPr>
                <a:t>Susanne </a:t>
              </a:r>
              <a:r>
                <a:rPr lang="en-US" sz="1500" dirty="0" err="1">
                  <a:solidFill>
                    <a:srgbClr val="000000"/>
                  </a:solidFill>
                  <a:latin typeface="DB Office" pitchFamily="34" charset="0"/>
                  <a:ea typeface="Arial Unicode MS" pitchFamily="34" charset="-128"/>
                  <a:cs typeface="Arial Unicode MS" pitchFamily="34" charset="-128"/>
                </a:rPr>
                <a:t>Auinger</a:t>
              </a:r>
              <a:endParaRPr lang="en-US" sz="1500" dirty="0">
                <a:solidFill>
                  <a:srgbClr val="000000"/>
                </a:solidFill>
                <a:latin typeface="DB Office" pitchFamily="34" charset="0"/>
                <a:ea typeface="Arial Unicode MS" pitchFamily="34" charset="-128"/>
                <a:cs typeface="Arial Unicode MS" pitchFamily="34" charset="-128"/>
              </a:endParaRPr>
            </a:p>
          </p:txBody>
        </p:sp>
        <p:sp>
          <p:nvSpPr>
            <p:cNvPr id="34" name="Text Box 11"/>
            <p:cNvSpPr txBox="1">
              <a:spLocks noChangeArrowheads="1"/>
            </p:cNvSpPr>
            <p:nvPr/>
          </p:nvSpPr>
          <p:spPr bwMode="auto">
            <a:xfrm>
              <a:off x="4521200" y="4410074"/>
              <a:ext cx="2095502" cy="628650"/>
            </a:xfrm>
            <a:prstGeom prst="rect">
              <a:avLst/>
            </a:prstGeom>
            <a:noFill/>
            <a:ln w="9525">
              <a:noFill/>
              <a:miter lim="800000"/>
              <a:headEnd/>
              <a:tailEnd/>
            </a:ln>
          </p:spPr>
          <p:txBody>
            <a:bodyPr lIns="0" tIns="0" rIns="0" bIns="0"/>
            <a:lstStyle/>
            <a:p>
              <a:pPr defTabSz="844427">
                <a:defRPr/>
              </a:pPr>
              <a:endParaRPr lang="it-IT" sz="800" dirty="0">
                <a:solidFill>
                  <a:srgbClr val="000000"/>
                </a:solidFill>
                <a:latin typeface="DB Office" pitchFamily="34" charset="0"/>
                <a:ea typeface="Arial Unicode MS" pitchFamily="34" charset="-128"/>
                <a:cs typeface="Arial Unicode MS" pitchFamily="34" charset="-128"/>
              </a:endParaRPr>
            </a:p>
            <a:p>
              <a:pPr defTabSz="844427">
                <a:defRPr/>
              </a:pPr>
              <a:r>
                <a:rPr lang="it-IT" sz="800" dirty="0">
                  <a:solidFill>
                    <a:srgbClr val="000000"/>
                  </a:solidFill>
                  <a:latin typeface="DB Office" pitchFamily="34" charset="0"/>
                  <a:ea typeface="Arial Unicode MS" pitchFamily="34" charset="-128"/>
                  <a:cs typeface="Arial Unicode MS" pitchFamily="34" charset="-128"/>
                </a:rPr>
                <a:t>Portfolio &amp; </a:t>
              </a:r>
              <a:r>
                <a:rPr lang="it-IT" sz="800" dirty="0" err="1">
                  <a:solidFill>
                    <a:srgbClr val="000000"/>
                  </a:solidFill>
                  <a:latin typeface="DB Office" pitchFamily="34" charset="0"/>
                  <a:ea typeface="Arial Unicode MS" pitchFamily="34" charset="-128"/>
                  <a:cs typeface="Arial Unicode MS" pitchFamily="34" charset="-128"/>
                </a:rPr>
                <a:t>Partnermanagement</a:t>
              </a:r>
              <a:r>
                <a:rPr lang="it-IT" sz="800" dirty="0">
                  <a:solidFill>
                    <a:srgbClr val="000000"/>
                  </a:solidFill>
                  <a:latin typeface="DB Office" pitchFamily="34" charset="0"/>
                  <a:ea typeface="Arial Unicode MS" pitchFamily="34" charset="-128"/>
                  <a:cs typeface="Arial Unicode MS" pitchFamily="34" charset="-128"/>
                </a:rPr>
                <a:t/>
              </a:r>
              <a:br>
                <a:rPr lang="it-IT" sz="800" dirty="0">
                  <a:solidFill>
                    <a:srgbClr val="000000"/>
                  </a:solidFill>
                  <a:latin typeface="DB Office" pitchFamily="34" charset="0"/>
                  <a:ea typeface="Arial Unicode MS" pitchFamily="34" charset="-128"/>
                  <a:cs typeface="Arial Unicode MS" pitchFamily="34" charset="-128"/>
                </a:rPr>
              </a:br>
              <a:r>
                <a:rPr lang="it-IT" sz="800" dirty="0">
                  <a:solidFill>
                    <a:srgbClr val="000000"/>
                  </a:solidFill>
                  <a:latin typeface="DB Office" pitchFamily="34" charset="0"/>
                  <a:ea typeface="Arial Unicode MS" pitchFamily="34" charset="-128"/>
                  <a:cs typeface="Arial Unicode MS" pitchFamily="34" charset="-128"/>
                </a:rPr>
                <a:t>Senior Advisor </a:t>
              </a:r>
              <a:r>
                <a:rPr lang="it-IT" sz="800" dirty="0" err="1">
                  <a:solidFill>
                    <a:srgbClr val="000000"/>
                  </a:solidFill>
                  <a:latin typeface="DB Office" pitchFamily="34" charset="0"/>
                  <a:ea typeface="Arial Unicode MS" pitchFamily="34" charset="-128"/>
                  <a:cs typeface="Arial Unicode MS" pitchFamily="34" charset="-128"/>
                </a:rPr>
                <a:t>Partnermanagement</a:t>
              </a:r>
              <a:endParaRPr lang="it-IT" sz="800" dirty="0">
                <a:solidFill>
                  <a:srgbClr val="000000"/>
                </a:solidFill>
                <a:latin typeface="DB Office" pitchFamily="34" charset="0"/>
                <a:ea typeface="Arial Unicode MS" pitchFamily="34" charset="-128"/>
                <a:cs typeface="Arial Unicode MS" pitchFamily="34" charset="-128"/>
              </a:endParaRPr>
            </a:p>
            <a:p>
              <a:pPr defTabSz="844427">
                <a:defRPr/>
              </a:pPr>
              <a:r>
                <a:rPr lang="it-IT" sz="800" dirty="0">
                  <a:solidFill>
                    <a:srgbClr val="000000"/>
                  </a:solidFill>
                  <a:latin typeface="DB Office" pitchFamily="34" charset="0"/>
                  <a:ea typeface="Arial Unicode MS" pitchFamily="34" charset="-128"/>
                  <a:cs typeface="Arial Unicode MS" pitchFamily="34" charset="-128"/>
                </a:rPr>
                <a:t>(F.IVM4)</a:t>
              </a:r>
              <a:endParaRPr lang="de-DE" sz="800" dirty="0">
                <a:solidFill>
                  <a:srgbClr val="000000"/>
                </a:solidFill>
                <a:latin typeface="DB Office" pitchFamily="34" charset="0"/>
                <a:ea typeface="Arial Unicode MS" pitchFamily="34" charset="-128"/>
                <a:cs typeface="Arial Unicode MS" pitchFamily="34" charset="-128"/>
              </a:endParaRPr>
            </a:p>
          </p:txBody>
        </p:sp>
        <p:pic>
          <p:nvPicPr>
            <p:cNvPr id="35" name="Picture 12" descr="DB-MNL_rgb_M"/>
            <p:cNvPicPr>
              <a:picLocks noChangeAspect="1" noChangeArrowheads="1"/>
            </p:cNvPicPr>
            <p:nvPr/>
          </p:nvPicPr>
          <p:blipFill>
            <a:blip r:embed="rId3" cstate="print">
              <a:extLst>
                <a:ext uri="{28A0092B-C50C-407E-A947-70E740481C1C}">
                  <a14:useLocalDpi xmlns:a14="http://schemas.microsoft.com/office/drawing/2010/main"/>
                </a:ext>
              </a:extLst>
            </a:blip>
            <a:srcRect l="-2255" t="-10289" r="-7825" b="-2881"/>
            <a:stretch>
              <a:fillRect/>
            </a:stretch>
          </p:blipFill>
          <p:spPr bwMode="auto">
            <a:xfrm>
              <a:off x="4521200" y="2995925"/>
              <a:ext cx="1317624" cy="436561"/>
            </a:xfrm>
            <a:prstGeom prst="rect">
              <a:avLst/>
            </a:prstGeom>
            <a:noFill/>
            <a:ln w="9525">
              <a:noFill/>
              <a:miter lim="800000"/>
              <a:headEnd/>
              <a:tailEnd/>
            </a:ln>
          </p:spPr>
        </p:pic>
      </p:grpSp>
      <p:grpSp>
        <p:nvGrpSpPr>
          <p:cNvPr id="37" name="Gruppieren 36"/>
          <p:cNvGrpSpPr/>
          <p:nvPr/>
        </p:nvGrpSpPr>
        <p:grpSpPr>
          <a:xfrm>
            <a:off x="3891076" y="3970556"/>
            <a:ext cx="4109381" cy="2216837"/>
            <a:chOff x="4305300" y="2689227"/>
            <a:chExt cx="4579940" cy="2663825"/>
          </a:xfrm>
          <a:effectLst/>
        </p:grpSpPr>
        <p:sp>
          <p:nvSpPr>
            <p:cNvPr id="38" name="Rectangle 7"/>
            <p:cNvSpPr>
              <a:spLocks noChangeArrowheads="1"/>
            </p:cNvSpPr>
            <p:nvPr/>
          </p:nvSpPr>
          <p:spPr bwMode="auto">
            <a:xfrm>
              <a:off x="4348165" y="2689227"/>
              <a:ext cx="4537075" cy="2663825"/>
            </a:xfrm>
            <a:prstGeom prst="rect">
              <a:avLst/>
            </a:prstGeom>
            <a:solidFill>
              <a:schemeClr val="bg2"/>
            </a:solidFill>
            <a:ln w="9525">
              <a:noFill/>
              <a:miter lim="800000"/>
              <a:headEnd/>
              <a:tailEnd/>
            </a:ln>
          </p:spPr>
          <p:txBody>
            <a:bodyPr wrap="none" lIns="62338" tIns="32416" rIns="62338" bIns="32416" anchor="ctr"/>
            <a:lstStyle/>
            <a:p>
              <a:pPr algn="ctr" defTabSz="844427">
                <a:defRPr/>
              </a:pPr>
              <a:endParaRPr lang="en-US" sz="1500">
                <a:solidFill>
                  <a:srgbClr val="000000"/>
                </a:solidFill>
                <a:latin typeface="DB Office" pitchFamily="34" charset="0"/>
                <a:ea typeface="ＭＳ Ｐゴシック" pitchFamily="34" charset="-128"/>
              </a:endParaRPr>
            </a:p>
          </p:txBody>
        </p:sp>
        <p:sp>
          <p:nvSpPr>
            <p:cNvPr id="39" name="Rectangle 8"/>
            <p:cNvSpPr>
              <a:spLocks noChangeArrowheads="1"/>
            </p:cNvSpPr>
            <p:nvPr/>
          </p:nvSpPr>
          <p:spPr bwMode="auto">
            <a:xfrm>
              <a:off x="4305300" y="2689227"/>
              <a:ext cx="4579939" cy="2609848"/>
            </a:xfrm>
            <a:prstGeom prst="rect">
              <a:avLst/>
            </a:prstGeom>
            <a:solidFill>
              <a:schemeClr val="bg1"/>
            </a:solidFill>
            <a:ln w="12700">
              <a:solidFill>
                <a:schemeClr val="bg2"/>
              </a:solidFill>
              <a:miter lim="800000"/>
              <a:headEnd/>
              <a:tailEnd/>
            </a:ln>
            <a:scene3d>
              <a:camera prst="orthographicFront"/>
              <a:lightRig rig="threePt" dir="t"/>
            </a:scene3d>
            <a:sp3d>
              <a:bevelT/>
            </a:sp3d>
          </p:spPr>
          <p:txBody>
            <a:bodyPr wrap="none" lIns="62338" tIns="32416" rIns="62338" bIns="32416" anchor="ctr"/>
            <a:lstStyle/>
            <a:p>
              <a:pPr algn="ctr" defTabSz="844427">
                <a:defRPr/>
              </a:pPr>
              <a:endParaRPr lang="en-US" sz="1500">
                <a:solidFill>
                  <a:srgbClr val="000000"/>
                </a:solidFill>
                <a:latin typeface="DB Office" pitchFamily="34" charset="0"/>
                <a:ea typeface="ＭＳ Ｐゴシック" pitchFamily="34" charset="-128"/>
              </a:endParaRPr>
            </a:p>
          </p:txBody>
        </p:sp>
        <p:sp>
          <p:nvSpPr>
            <p:cNvPr id="40" name="Rectangle 9"/>
            <p:cNvSpPr>
              <a:spLocks noChangeArrowheads="1"/>
            </p:cNvSpPr>
            <p:nvPr/>
          </p:nvSpPr>
          <p:spPr bwMode="auto">
            <a:xfrm>
              <a:off x="6608764" y="3787775"/>
              <a:ext cx="2179637" cy="1511300"/>
            </a:xfrm>
            <a:prstGeom prst="rect">
              <a:avLst/>
            </a:prstGeom>
            <a:noFill/>
            <a:ln w="9525">
              <a:noFill/>
              <a:miter lim="800000"/>
              <a:headEnd/>
              <a:tailEnd/>
            </a:ln>
          </p:spPr>
          <p:txBody>
            <a:bodyPr lIns="0" tIns="0" rIns="0" bIns="0"/>
            <a:lstStyle/>
            <a:p>
              <a:pPr defTabSz="844427">
                <a:tabLst>
                  <a:tab pos="615729" algn="l"/>
                </a:tabLst>
                <a:defRPr/>
              </a:pPr>
              <a:r>
                <a:rPr lang="de-DE" sz="800" dirty="0">
                  <a:solidFill>
                    <a:srgbClr val="000000"/>
                  </a:solidFill>
                  <a:latin typeface="DB Office" pitchFamily="34" charset="0"/>
                  <a:ea typeface="Arial Unicode MS" pitchFamily="34" charset="-128"/>
                  <a:cs typeface="Arial Unicode MS" pitchFamily="34" charset="-128"/>
                </a:rPr>
                <a:t>Mobile +49 162 4375830</a:t>
              </a:r>
            </a:p>
            <a:p>
              <a:pPr defTabSz="844427">
                <a:tabLst>
                  <a:tab pos="615729" algn="l"/>
                </a:tabLst>
                <a:defRPr/>
              </a:pPr>
              <a:endParaRPr lang="de-DE" sz="800" dirty="0">
                <a:solidFill>
                  <a:srgbClr val="000000"/>
                </a:solidFill>
                <a:latin typeface="DB Office" pitchFamily="34" charset="0"/>
                <a:ea typeface="Arial Unicode MS" pitchFamily="34" charset="-128"/>
                <a:cs typeface="Arial Unicode MS" pitchFamily="34" charset="-128"/>
              </a:endParaRPr>
            </a:p>
            <a:p>
              <a:pPr defTabSz="844427">
                <a:tabLst>
                  <a:tab pos="615729" algn="l"/>
                </a:tabLst>
                <a:defRPr/>
              </a:pPr>
              <a:endParaRPr lang="de-DE" sz="800" dirty="0">
                <a:solidFill>
                  <a:srgbClr val="000000"/>
                </a:solidFill>
                <a:latin typeface="DB Office" pitchFamily="34" charset="0"/>
                <a:ea typeface="Arial Unicode MS" pitchFamily="34" charset="-128"/>
                <a:cs typeface="Arial Unicode MS" pitchFamily="34" charset="-128"/>
              </a:endParaRPr>
            </a:p>
            <a:p>
              <a:pPr defTabSz="844427">
                <a:tabLst>
                  <a:tab pos="615729" algn="l"/>
                </a:tabLst>
                <a:defRPr/>
              </a:pPr>
              <a:r>
                <a:rPr lang="de-DE" sz="800" dirty="0">
                  <a:solidFill>
                    <a:srgbClr val="000000"/>
                  </a:solidFill>
                  <a:latin typeface="DB Office" pitchFamily="34" charset="0"/>
                  <a:ea typeface="Arial Unicode MS" pitchFamily="34" charset="-128"/>
                  <a:cs typeface="Arial Unicode MS" pitchFamily="34" charset="-128"/>
                </a:rPr>
                <a:t>Alexander.aigner@deutschebahn.com</a:t>
              </a:r>
            </a:p>
            <a:p>
              <a:pPr defTabSz="844427">
                <a:tabLst>
                  <a:tab pos="615729" algn="l"/>
                </a:tabLst>
                <a:defRPr/>
              </a:pPr>
              <a:endParaRPr lang="de-DE" sz="800" dirty="0">
                <a:solidFill>
                  <a:srgbClr val="000000"/>
                </a:solidFill>
                <a:latin typeface="DB Office" pitchFamily="34" charset="0"/>
                <a:ea typeface="Arial Unicode MS" pitchFamily="34" charset="-128"/>
                <a:cs typeface="Arial Unicode MS" pitchFamily="34" charset="-128"/>
              </a:endParaRPr>
            </a:p>
            <a:p>
              <a:pPr defTabSz="844427">
                <a:tabLst>
                  <a:tab pos="615729" algn="l"/>
                </a:tabLst>
                <a:defRPr/>
              </a:pPr>
              <a:r>
                <a:rPr lang="de-DE" sz="800" dirty="0">
                  <a:solidFill>
                    <a:srgbClr val="000000"/>
                  </a:solidFill>
                  <a:latin typeface="DB Office" pitchFamily="34" charset="0"/>
                  <a:ea typeface="Arial Unicode MS" pitchFamily="34" charset="-128"/>
                  <a:cs typeface="Arial Unicode MS" pitchFamily="34" charset="-128"/>
                </a:rPr>
                <a:t>DB </a:t>
              </a:r>
              <a:r>
                <a:rPr lang="de-DE" sz="800" dirty="0" err="1">
                  <a:solidFill>
                    <a:srgbClr val="000000"/>
                  </a:solidFill>
                  <a:latin typeface="DB Office" pitchFamily="34" charset="0"/>
                  <a:ea typeface="Arial Unicode MS" pitchFamily="34" charset="-128"/>
                  <a:cs typeface="Arial Unicode MS" pitchFamily="34" charset="-128"/>
                </a:rPr>
                <a:t>Systel</a:t>
              </a:r>
              <a:r>
                <a:rPr lang="de-DE" sz="800" dirty="0">
                  <a:solidFill>
                    <a:srgbClr val="000000"/>
                  </a:solidFill>
                  <a:latin typeface="DB Office" pitchFamily="34" charset="0"/>
                  <a:ea typeface="Arial Unicode MS" pitchFamily="34" charset="-128"/>
                  <a:cs typeface="Arial Unicode MS" pitchFamily="34" charset="-128"/>
                </a:rPr>
                <a:t> GmbH</a:t>
              </a:r>
            </a:p>
            <a:p>
              <a:pPr defTabSz="844427">
                <a:tabLst>
                  <a:tab pos="615729" algn="l"/>
                </a:tabLst>
                <a:defRPr/>
              </a:pPr>
              <a:r>
                <a:rPr lang="de-DE" sz="800" dirty="0">
                  <a:solidFill>
                    <a:srgbClr val="000000"/>
                  </a:solidFill>
                  <a:latin typeface="DB Office" pitchFamily="34" charset="0"/>
                  <a:ea typeface="Arial Unicode MS" pitchFamily="34" charset="-128"/>
                  <a:cs typeface="Arial Unicode MS" pitchFamily="34" charset="-128"/>
                </a:rPr>
                <a:t>Jürgen-Ponto-Platz 1</a:t>
              </a:r>
            </a:p>
            <a:p>
              <a:pPr defTabSz="844427">
                <a:tabLst>
                  <a:tab pos="615729" algn="l"/>
                </a:tabLst>
                <a:defRPr/>
              </a:pPr>
              <a:r>
                <a:rPr lang="de-DE" sz="800" dirty="0">
                  <a:solidFill>
                    <a:srgbClr val="000000"/>
                  </a:solidFill>
                  <a:latin typeface="DB Office" pitchFamily="34" charset="0"/>
                  <a:ea typeface="Arial Unicode MS" pitchFamily="34" charset="-128"/>
                  <a:cs typeface="Arial Unicode MS" pitchFamily="34" charset="-128"/>
                </a:rPr>
                <a:t>60329 Frankfurt am Main/ Germany</a:t>
              </a:r>
            </a:p>
            <a:p>
              <a:pPr defTabSz="844427">
                <a:tabLst>
                  <a:tab pos="615729" algn="l"/>
                </a:tabLst>
                <a:defRPr/>
              </a:pPr>
              <a:r>
                <a:rPr lang="de-DE" sz="800" dirty="0" err="1">
                  <a:solidFill>
                    <a:srgbClr val="000000"/>
                  </a:solidFill>
                  <a:latin typeface="DB Office" pitchFamily="34" charset="0"/>
                  <a:ea typeface="Arial Unicode MS" pitchFamily="34" charset="-128"/>
                  <a:cs typeface="Arial Unicode MS" pitchFamily="34" charset="-128"/>
                </a:rPr>
                <a:t>www.deutschebahn.com</a:t>
              </a:r>
              <a:r>
                <a:rPr lang="de-DE" sz="800" dirty="0">
                  <a:solidFill>
                    <a:srgbClr val="000000"/>
                  </a:solidFill>
                  <a:latin typeface="DB Office" pitchFamily="34" charset="0"/>
                  <a:ea typeface="Arial Unicode MS" pitchFamily="34" charset="-128"/>
                  <a:cs typeface="Arial Unicode MS" pitchFamily="34" charset="-128"/>
                </a:rPr>
                <a:t>/</a:t>
              </a:r>
              <a:r>
                <a:rPr lang="de-DE" sz="800" dirty="0" err="1">
                  <a:solidFill>
                    <a:srgbClr val="000000"/>
                  </a:solidFill>
                  <a:latin typeface="DB Office" pitchFamily="34" charset="0"/>
                  <a:ea typeface="Arial Unicode MS" pitchFamily="34" charset="-128"/>
                  <a:cs typeface="Arial Unicode MS" pitchFamily="34" charset="-128"/>
                </a:rPr>
                <a:t>dbsystel</a:t>
              </a:r>
              <a:r>
                <a:rPr lang="de-DE" sz="800" dirty="0">
                  <a:solidFill>
                    <a:srgbClr val="000000"/>
                  </a:solidFill>
                  <a:latin typeface="DB Office" pitchFamily="34" charset="0"/>
                  <a:ea typeface="Arial Unicode MS" pitchFamily="34" charset="-128"/>
                  <a:cs typeface="Arial Unicode MS" pitchFamily="34" charset="-128"/>
                </a:rPr>
                <a:t> </a:t>
              </a:r>
            </a:p>
          </p:txBody>
        </p:sp>
        <p:sp>
          <p:nvSpPr>
            <p:cNvPr id="41" name="Text Box 10"/>
            <p:cNvSpPr txBox="1">
              <a:spLocks noChangeArrowheads="1"/>
            </p:cNvSpPr>
            <p:nvPr/>
          </p:nvSpPr>
          <p:spPr bwMode="auto">
            <a:xfrm>
              <a:off x="4521200" y="3519490"/>
              <a:ext cx="2039938" cy="433387"/>
            </a:xfrm>
            <a:prstGeom prst="rect">
              <a:avLst/>
            </a:prstGeom>
            <a:noFill/>
            <a:ln w="9525">
              <a:noFill/>
              <a:miter lim="800000"/>
              <a:headEnd/>
              <a:tailEnd/>
            </a:ln>
          </p:spPr>
          <p:txBody>
            <a:bodyPr wrap="none" lIns="0" tIns="0" rIns="0" bIns="0" anchor="b"/>
            <a:lstStyle/>
            <a:p>
              <a:pPr defTabSz="844427">
                <a:defRPr/>
              </a:pPr>
              <a:r>
                <a:rPr lang="en-US" sz="800" dirty="0">
                  <a:solidFill>
                    <a:srgbClr val="000000"/>
                  </a:solidFill>
                  <a:latin typeface="DB Office" pitchFamily="34" charset="0"/>
                  <a:ea typeface="Arial Unicode MS" pitchFamily="34" charset="-128"/>
                  <a:cs typeface="Arial Unicode MS" pitchFamily="34" charset="-128"/>
                </a:rPr>
                <a:t/>
              </a:r>
              <a:br>
                <a:rPr lang="en-US" sz="800" dirty="0">
                  <a:solidFill>
                    <a:srgbClr val="000000"/>
                  </a:solidFill>
                  <a:latin typeface="DB Office" pitchFamily="34" charset="0"/>
                  <a:ea typeface="Arial Unicode MS" pitchFamily="34" charset="-128"/>
                  <a:cs typeface="Arial Unicode MS" pitchFamily="34" charset="-128"/>
                </a:rPr>
              </a:br>
              <a:r>
                <a:rPr lang="en-US" sz="1500" dirty="0">
                  <a:solidFill>
                    <a:srgbClr val="000000"/>
                  </a:solidFill>
                  <a:latin typeface="DB Office" pitchFamily="34" charset="0"/>
                  <a:ea typeface="Arial Unicode MS" pitchFamily="34" charset="-128"/>
                  <a:cs typeface="Arial Unicode MS" pitchFamily="34" charset="-128"/>
                </a:rPr>
                <a:t>Alexander </a:t>
              </a:r>
              <a:r>
                <a:rPr lang="en-US" sz="1500" dirty="0" err="1">
                  <a:solidFill>
                    <a:srgbClr val="000000"/>
                  </a:solidFill>
                  <a:latin typeface="DB Office" pitchFamily="34" charset="0"/>
                  <a:ea typeface="Arial Unicode MS" pitchFamily="34" charset="-128"/>
                  <a:cs typeface="Arial Unicode MS" pitchFamily="34" charset="-128"/>
                </a:rPr>
                <a:t>Aigner</a:t>
              </a:r>
              <a:endParaRPr lang="en-US" sz="1500" dirty="0">
                <a:solidFill>
                  <a:srgbClr val="000000"/>
                </a:solidFill>
                <a:latin typeface="DB Office" pitchFamily="34" charset="0"/>
                <a:ea typeface="Arial Unicode MS" pitchFamily="34" charset="-128"/>
                <a:cs typeface="Arial Unicode MS" pitchFamily="34" charset="-128"/>
              </a:endParaRPr>
            </a:p>
          </p:txBody>
        </p:sp>
        <p:sp>
          <p:nvSpPr>
            <p:cNvPr id="42" name="Text Box 11"/>
            <p:cNvSpPr txBox="1">
              <a:spLocks noChangeArrowheads="1"/>
            </p:cNvSpPr>
            <p:nvPr/>
          </p:nvSpPr>
          <p:spPr bwMode="auto">
            <a:xfrm>
              <a:off x="4521200" y="4095750"/>
              <a:ext cx="2095502" cy="628650"/>
            </a:xfrm>
            <a:prstGeom prst="rect">
              <a:avLst/>
            </a:prstGeom>
            <a:noFill/>
            <a:ln w="9525">
              <a:noFill/>
              <a:miter lim="800000"/>
              <a:headEnd/>
              <a:tailEnd/>
            </a:ln>
          </p:spPr>
          <p:txBody>
            <a:bodyPr lIns="0" tIns="0" rIns="0" bIns="0"/>
            <a:lstStyle/>
            <a:p>
              <a:pPr defTabSz="844427">
                <a:defRPr/>
              </a:pPr>
              <a:endParaRPr lang="it-IT" sz="800" dirty="0">
                <a:solidFill>
                  <a:srgbClr val="000000"/>
                </a:solidFill>
                <a:latin typeface="DB Office" pitchFamily="34" charset="0"/>
                <a:ea typeface="Arial Unicode MS" pitchFamily="34" charset="-128"/>
                <a:cs typeface="Arial Unicode MS" pitchFamily="34" charset="-128"/>
              </a:endParaRPr>
            </a:p>
            <a:p>
              <a:pPr defTabSz="844427">
                <a:defRPr/>
              </a:pPr>
              <a:r>
                <a:rPr lang="it-IT" sz="800" dirty="0">
                  <a:solidFill>
                    <a:srgbClr val="000000"/>
                  </a:solidFill>
                  <a:latin typeface="DB Office" pitchFamily="34" charset="0"/>
                  <a:ea typeface="Arial Unicode MS" pitchFamily="34" charset="-128"/>
                  <a:cs typeface="Arial Unicode MS" pitchFamily="34" charset="-128"/>
                </a:rPr>
                <a:t>Portfolio &amp; </a:t>
              </a:r>
              <a:r>
                <a:rPr lang="it-IT" sz="800" dirty="0" err="1">
                  <a:solidFill>
                    <a:srgbClr val="000000"/>
                  </a:solidFill>
                  <a:latin typeface="DB Office" pitchFamily="34" charset="0"/>
                  <a:ea typeface="Arial Unicode MS" pitchFamily="34" charset="-128"/>
                  <a:cs typeface="Arial Unicode MS" pitchFamily="34" charset="-128"/>
                </a:rPr>
                <a:t>Partnermanagement</a:t>
              </a:r>
              <a:r>
                <a:rPr lang="it-IT" sz="800" dirty="0">
                  <a:solidFill>
                    <a:srgbClr val="000000"/>
                  </a:solidFill>
                  <a:latin typeface="DB Office" pitchFamily="34" charset="0"/>
                  <a:ea typeface="Arial Unicode MS" pitchFamily="34" charset="-128"/>
                  <a:cs typeface="Arial Unicode MS" pitchFamily="34" charset="-128"/>
                </a:rPr>
                <a:t/>
              </a:r>
              <a:br>
                <a:rPr lang="it-IT" sz="800" dirty="0">
                  <a:solidFill>
                    <a:srgbClr val="000000"/>
                  </a:solidFill>
                  <a:latin typeface="DB Office" pitchFamily="34" charset="0"/>
                  <a:ea typeface="Arial Unicode MS" pitchFamily="34" charset="-128"/>
                  <a:cs typeface="Arial Unicode MS" pitchFamily="34" charset="-128"/>
                </a:rPr>
              </a:br>
              <a:r>
                <a:rPr lang="it-IT" sz="800" dirty="0">
                  <a:solidFill>
                    <a:srgbClr val="000000"/>
                  </a:solidFill>
                  <a:latin typeface="DB Office" pitchFamily="34" charset="0"/>
                  <a:ea typeface="Arial Unicode MS" pitchFamily="34" charset="-128"/>
                  <a:cs typeface="Arial Unicode MS" pitchFamily="34" charset="-128"/>
                </a:rPr>
                <a:t>Senior Advisor </a:t>
              </a:r>
              <a:r>
                <a:rPr lang="it-IT" sz="800" dirty="0" err="1">
                  <a:solidFill>
                    <a:srgbClr val="000000"/>
                  </a:solidFill>
                  <a:latin typeface="DB Office" pitchFamily="34" charset="0"/>
                  <a:ea typeface="Arial Unicode MS" pitchFamily="34" charset="-128"/>
                  <a:cs typeface="Arial Unicode MS" pitchFamily="34" charset="-128"/>
                </a:rPr>
                <a:t>Partnermanagement</a:t>
              </a:r>
              <a:endParaRPr lang="it-IT" sz="800" dirty="0">
                <a:solidFill>
                  <a:srgbClr val="000000"/>
                </a:solidFill>
                <a:latin typeface="DB Office" pitchFamily="34" charset="0"/>
                <a:ea typeface="Arial Unicode MS" pitchFamily="34" charset="-128"/>
                <a:cs typeface="Arial Unicode MS" pitchFamily="34" charset="-128"/>
              </a:endParaRPr>
            </a:p>
            <a:p>
              <a:pPr defTabSz="844427">
                <a:defRPr/>
              </a:pPr>
              <a:r>
                <a:rPr lang="it-IT" sz="800" dirty="0">
                  <a:solidFill>
                    <a:srgbClr val="000000"/>
                  </a:solidFill>
                  <a:latin typeface="DB Office" pitchFamily="34" charset="0"/>
                  <a:ea typeface="Arial Unicode MS" pitchFamily="34" charset="-128"/>
                  <a:cs typeface="Arial Unicode MS" pitchFamily="34" charset="-128"/>
                </a:rPr>
                <a:t>(F.IVM4)</a:t>
              </a:r>
              <a:endParaRPr lang="de-DE" sz="800" dirty="0">
                <a:solidFill>
                  <a:srgbClr val="000000"/>
                </a:solidFill>
                <a:latin typeface="DB Office" pitchFamily="34" charset="0"/>
                <a:ea typeface="Arial Unicode MS" pitchFamily="34" charset="-128"/>
                <a:cs typeface="Arial Unicode MS" pitchFamily="34" charset="-128"/>
              </a:endParaRPr>
            </a:p>
          </p:txBody>
        </p:sp>
        <p:pic>
          <p:nvPicPr>
            <p:cNvPr id="43" name="Picture 12" descr="DB-MNL_rgb_M"/>
            <p:cNvPicPr>
              <a:picLocks noChangeAspect="1" noChangeArrowheads="1"/>
            </p:cNvPicPr>
            <p:nvPr/>
          </p:nvPicPr>
          <p:blipFill>
            <a:blip r:embed="rId3" cstate="print">
              <a:extLst>
                <a:ext uri="{28A0092B-C50C-407E-A947-70E740481C1C}">
                  <a14:useLocalDpi xmlns:a14="http://schemas.microsoft.com/office/drawing/2010/main"/>
                </a:ext>
              </a:extLst>
            </a:blip>
            <a:srcRect l="-2255" t="-10289" r="-7825" b="-2881"/>
            <a:stretch>
              <a:fillRect/>
            </a:stretch>
          </p:blipFill>
          <p:spPr bwMode="auto">
            <a:xfrm>
              <a:off x="4498977" y="2779713"/>
              <a:ext cx="1317625" cy="436562"/>
            </a:xfrm>
            <a:prstGeom prst="rect">
              <a:avLst/>
            </a:prstGeom>
            <a:noFill/>
            <a:ln w="9525">
              <a:noFill/>
              <a:miter lim="800000"/>
              <a:headEnd/>
              <a:tailEnd/>
            </a:ln>
          </p:spPr>
        </p:pic>
      </p:grpSp>
      <p:grpSp>
        <p:nvGrpSpPr>
          <p:cNvPr id="23" name="Gruppieren 22">
            <a:extLst>
              <a:ext uri="{FF2B5EF4-FFF2-40B4-BE49-F238E27FC236}">
                <a16:creationId xmlns:a16="http://schemas.microsoft.com/office/drawing/2014/main" xmlns="" id="{07BE3073-F4C9-47A4-8525-61F00314CED4}"/>
              </a:ext>
            </a:extLst>
          </p:cNvPr>
          <p:cNvGrpSpPr/>
          <p:nvPr/>
        </p:nvGrpSpPr>
        <p:grpSpPr>
          <a:xfrm>
            <a:off x="8049362" y="2416994"/>
            <a:ext cx="4684503" cy="2963405"/>
            <a:chOff x="4335761" y="2959384"/>
            <a:chExt cx="5066607" cy="3594522"/>
          </a:xfrm>
          <a:effectLst/>
        </p:grpSpPr>
        <p:sp>
          <p:nvSpPr>
            <p:cNvPr id="24" name="Rectangle 8">
              <a:extLst>
                <a:ext uri="{FF2B5EF4-FFF2-40B4-BE49-F238E27FC236}">
                  <a16:creationId xmlns:a16="http://schemas.microsoft.com/office/drawing/2014/main" xmlns="" id="{D8DF8989-DD13-4F78-BB43-172887C87A5C}"/>
                </a:ext>
              </a:extLst>
            </p:cNvPr>
            <p:cNvSpPr>
              <a:spLocks noChangeArrowheads="1"/>
            </p:cNvSpPr>
            <p:nvPr/>
          </p:nvSpPr>
          <p:spPr bwMode="auto">
            <a:xfrm>
              <a:off x="4335761" y="2959384"/>
              <a:ext cx="4452640" cy="2720420"/>
            </a:xfrm>
            <a:prstGeom prst="rect">
              <a:avLst/>
            </a:prstGeom>
            <a:solidFill>
              <a:schemeClr val="bg1"/>
            </a:solidFill>
            <a:ln w="12700">
              <a:solidFill>
                <a:schemeClr val="bg2"/>
              </a:solidFill>
              <a:miter lim="800000"/>
              <a:headEnd/>
              <a:tailEnd/>
            </a:ln>
            <a:scene3d>
              <a:camera prst="orthographicFront"/>
              <a:lightRig rig="threePt" dir="t"/>
            </a:scene3d>
            <a:sp3d>
              <a:bevelT/>
            </a:sp3d>
          </p:spPr>
          <p:txBody>
            <a:bodyPr wrap="none" lIns="62338" tIns="32416" rIns="62338" bIns="32416" anchor="ctr"/>
            <a:lstStyle/>
            <a:p>
              <a:pPr algn="ctr" defTabSz="844427">
                <a:defRPr/>
              </a:pPr>
              <a:endParaRPr lang="en-US" sz="1500">
                <a:solidFill>
                  <a:srgbClr val="000000"/>
                </a:solidFill>
                <a:latin typeface="DB Office" pitchFamily="34" charset="0"/>
                <a:ea typeface="ＭＳ Ｐゴシック" pitchFamily="34" charset="-128"/>
              </a:endParaRPr>
            </a:p>
          </p:txBody>
        </p:sp>
        <p:sp>
          <p:nvSpPr>
            <p:cNvPr id="25" name="Rectangle 9">
              <a:extLst>
                <a:ext uri="{FF2B5EF4-FFF2-40B4-BE49-F238E27FC236}">
                  <a16:creationId xmlns:a16="http://schemas.microsoft.com/office/drawing/2014/main" xmlns="" id="{4E26AEC8-F99E-4D60-954D-794D8B793BA7}"/>
                </a:ext>
              </a:extLst>
            </p:cNvPr>
            <p:cNvSpPr>
              <a:spLocks noChangeArrowheads="1"/>
            </p:cNvSpPr>
            <p:nvPr/>
          </p:nvSpPr>
          <p:spPr bwMode="auto">
            <a:xfrm>
              <a:off x="4568827" y="5042607"/>
              <a:ext cx="4833541" cy="1511299"/>
            </a:xfrm>
            <a:prstGeom prst="rect">
              <a:avLst/>
            </a:prstGeom>
            <a:noFill/>
            <a:ln w="9525">
              <a:noFill/>
              <a:miter lim="800000"/>
              <a:headEnd/>
              <a:tailEnd/>
            </a:ln>
          </p:spPr>
          <p:txBody>
            <a:bodyPr lIns="0" tIns="0" rIns="0" bIns="0"/>
            <a:lstStyle/>
            <a:p>
              <a:pPr defTabSz="844427">
                <a:tabLst>
                  <a:tab pos="615729" algn="l"/>
                </a:tabLst>
                <a:defRPr/>
              </a:pPr>
              <a:endParaRPr lang="de-DE" sz="800" dirty="0">
                <a:solidFill>
                  <a:srgbClr val="000000"/>
                </a:solidFill>
                <a:latin typeface="DB Office" pitchFamily="34" charset="0"/>
                <a:ea typeface="Arial Unicode MS" pitchFamily="34" charset="-128"/>
                <a:cs typeface="Arial Unicode MS" pitchFamily="34" charset="-128"/>
              </a:endParaRPr>
            </a:p>
            <a:p>
              <a:pPr defTabSz="844427">
                <a:tabLst>
                  <a:tab pos="615729" algn="l"/>
                </a:tabLst>
                <a:defRPr/>
              </a:pPr>
              <a:r>
                <a:rPr lang="de-DE" sz="800" dirty="0">
                  <a:solidFill>
                    <a:srgbClr val="000000"/>
                  </a:solidFill>
                  <a:latin typeface="DB Office" pitchFamily="34" charset="0"/>
                  <a:ea typeface="Arial Unicode MS" pitchFamily="34" charset="-128"/>
                  <a:cs typeface="Arial Unicode MS" pitchFamily="34" charset="-128"/>
                </a:rPr>
                <a:t>Card4B Systems S.A.  * Avenida da </a:t>
              </a:r>
              <a:r>
                <a:rPr lang="de-DE" sz="800" dirty="0" err="1">
                  <a:solidFill>
                    <a:srgbClr val="000000"/>
                  </a:solidFill>
                  <a:latin typeface="DB Office" pitchFamily="34" charset="0"/>
                  <a:ea typeface="Arial Unicode MS" pitchFamily="34" charset="-128"/>
                  <a:cs typeface="Arial Unicode MS" pitchFamily="34" charset="-128"/>
                </a:rPr>
                <a:t>Igreja</a:t>
              </a:r>
              <a:r>
                <a:rPr lang="de-DE" sz="800" dirty="0">
                  <a:solidFill>
                    <a:srgbClr val="000000"/>
                  </a:solidFill>
                  <a:latin typeface="DB Office" pitchFamily="34" charset="0"/>
                  <a:ea typeface="Arial Unicode MS" pitchFamily="34" charset="-128"/>
                  <a:cs typeface="Arial Unicode MS" pitchFamily="34" charset="-128"/>
                </a:rPr>
                <a:t> 42 * 13  *  1700-239 Lisboa  *  Portugal</a:t>
              </a:r>
            </a:p>
            <a:p>
              <a:pPr defTabSz="844427">
                <a:tabLst>
                  <a:tab pos="615729" algn="l"/>
                </a:tabLst>
                <a:defRPr/>
              </a:pPr>
              <a:r>
                <a:rPr lang="de-DE" sz="800" dirty="0">
                  <a:solidFill>
                    <a:srgbClr val="000000"/>
                  </a:solidFill>
                  <a:latin typeface="DB Office" pitchFamily="34" charset="0"/>
                  <a:ea typeface="Arial Unicode MS" pitchFamily="34" charset="-128"/>
                  <a:cs typeface="Arial Unicode MS" pitchFamily="34" charset="-128"/>
                </a:rPr>
                <a:t>T * +351 213 304 353   * F *  +351 213 304 355   *   www.card4b.pt </a:t>
              </a:r>
            </a:p>
          </p:txBody>
        </p:sp>
        <p:sp>
          <p:nvSpPr>
            <p:cNvPr id="27" name="Text Box 10">
              <a:extLst>
                <a:ext uri="{FF2B5EF4-FFF2-40B4-BE49-F238E27FC236}">
                  <a16:creationId xmlns:a16="http://schemas.microsoft.com/office/drawing/2014/main" xmlns="" id="{215337D4-A26E-43F8-8C14-E506395AACC9}"/>
                </a:ext>
              </a:extLst>
            </p:cNvPr>
            <p:cNvSpPr txBox="1">
              <a:spLocks noChangeArrowheads="1"/>
            </p:cNvSpPr>
            <p:nvPr/>
          </p:nvSpPr>
          <p:spPr bwMode="auto">
            <a:xfrm>
              <a:off x="4550341" y="4085190"/>
              <a:ext cx="2039938" cy="433388"/>
            </a:xfrm>
            <a:prstGeom prst="rect">
              <a:avLst/>
            </a:prstGeom>
            <a:noFill/>
            <a:ln w="9525">
              <a:noFill/>
              <a:miter lim="800000"/>
              <a:headEnd/>
              <a:tailEnd/>
            </a:ln>
          </p:spPr>
          <p:txBody>
            <a:bodyPr wrap="none" lIns="0" tIns="0" rIns="0" bIns="0" anchor="b"/>
            <a:lstStyle/>
            <a:p>
              <a:pPr defTabSz="844427">
                <a:defRPr/>
              </a:pPr>
              <a:r>
                <a:rPr lang="en-US" sz="1500" dirty="0">
                  <a:solidFill>
                    <a:srgbClr val="000000"/>
                  </a:solidFill>
                  <a:latin typeface="DB Office" pitchFamily="34" charset="0"/>
                  <a:ea typeface="Arial Unicode MS" pitchFamily="34" charset="-128"/>
                  <a:cs typeface="Arial Unicode MS" pitchFamily="34" charset="-128"/>
                </a:rPr>
                <a:t>&gt; Joao Almeida </a:t>
              </a:r>
            </a:p>
          </p:txBody>
        </p:sp>
        <p:sp>
          <p:nvSpPr>
            <p:cNvPr id="28" name="Text Box 11">
              <a:extLst>
                <a:ext uri="{FF2B5EF4-FFF2-40B4-BE49-F238E27FC236}">
                  <a16:creationId xmlns:a16="http://schemas.microsoft.com/office/drawing/2014/main" xmlns="" id="{BBF4E0CA-3FAB-434C-BBDF-0B66A996FF78}"/>
                </a:ext>
              </a:extLst>
            </p:cNvPr>
            <p:cNvSpPr txBox="1">
              <a:spLocks noChangeArrowheads="1"/>
            </p:cNvSpPr>
            <p:nvPr/>
          </p:nvSpPr>
          <p:spPr bwMode="auto">
            <a:xfrm>
              <a:off x="6029397" y="4156215"/>
              <a:ext cx="2095503" cy="628650"/>
            </a:xfrm>
            <a:prstGeom prst="rect">
              <a:avLst/>
            </a:prstGeom>
            <a:noFill/>
            <a:ln w="9525">
              <a:noFill/>
              <a:miter lim="800000"/>
              <a:headEnd/>
              <a:tailEnd/>
            </a:ln>
          </p:spPr>
          <p:txBody>
            <a:bodyPr lIns="0" tIns="0" rIns="0" bIns="0"/>
            <a:lstStyle/>
            <a:p>
              <a:pPr defTabSz="844427">
                <a:defRPr/>
              </a:pPr>
              <a:endParaRPr lang="it-IT" sz="800" dirty="0">
                <a:solidFill>
                  <a:srgbClr val="000000"/>
                </a:solidFill>
                <a:latin typeface="DB Office" pitchFamily="34" charset="0"/>
                <a:ea typeface="Arial Unicode MS" pitchFamily="34" charset="-128"/>
                <a:cs typeface="Arial Unicode MS" pitchFamily="34" charset="-128"/>
              </a:endParaRPr>
            </a:p>
            <a:p>
              <a:pPr defTabSz="844427">
                <a:defRPr/>
              </a:pPr>
              <a:r>
                <a:rPr lang="it-IT" sz="800" dirty="0">
                  <a:solidFill>
                    <a:srgbClr val="000000"/>
                  </a:solidFill>
                  <a:latin typeface="DB Office" pitchFamily="34" charset="0"/>
                  <a:ea typeface="Arial Unicode MS" pitchFamily="34" charset="-128"/>
                  <a:cs typeface="Arial Unicode MS" pitchFamily="34" charset="-128"/>
                </a:rPr>
                <a:t>(Administrator)</a:t>
              </a:r>
              <a:endParaRPr lang="de-DE" sz="800" dirty="0">
                <a:solidFill>
                  <a:srgbClr val="000000"/>
                </a:solidFill>
                <a:latin typeface="DB Office" pitchFamily="34" charset="0"/>
                <a:ea typeface="Arial Unicode MS" pitchFamily="34" charset="-128"/>
                <a:cs typeface="Arial Unicode MS" pitchFamily="34" charset="-128"/>
              </a:endParaRPr>
            </a:p>
          </p:txBody>
        </p:sp>
      </p:grpSp>
      <p:sp>
        <p:nvSpPr>
          <p:cNvPr id="36" name="Rectangle 9">
            <a:extLst>
              <a:ext uri="{FF2B5EF4-FFF2-40B4-BE49-F238E27FC236}">
                <a16:creationId xmlns:a16="http://schemas.microsoft.com/office/drawing/2014/main" xmlns="" id="{58B6CA51-6A8F-47DC-B965-F4BE68CDE573}"/>
              </a:ext>
            </a:extLst>
          </p:cNvPr>
          <p:cNvSpPr>
            <a:spLocks noChangeArrowheads="1"/>
          </p:cNvSpPr>
          <p:nvPr/>
        </p:nvSpPr>
        <p:spPr bwMode="auto">
          <a:xfrm>
            <a:off x="8334647" y="3834961"/>
            <a:ext cx="3317983" cy="475809"/>
          </a:xfrm>
          <a:prstGeom prst="rect">
            <a:avLst/>
          </a:prstGeom>
          <a:noFill/>
          <a:ln w="9525">
            <a:noFill/>
            <a:miter lim="800000"/>
            <a:headEnd/>
            <a:tailEnd/>
          </a:ln>
        </p:spPr>
        <p:txBody>
          <a:bodyPr lIns="0" tIns="0" rIns="0" bIns="0"/>
          <a:lstStyle/>
          <a:p>
            <a:pPr defTabSz="844427">
              <a:tabLst>
                <a:tab pos="615729" algn="l"/>
              </a:tabLst>
              <a:defRPr/>
            </a:pPr>
            <a:r>
              <a:rPr lang="de-DE" sz="800" dirty="0">
                <a:latin typeface="DB Office" pitchFamily="34" charset="0"/>
                <a:ea typeface="Arial Unicode MS" pitchFamily="34" charset="-128"/>
                <a:cs typeface="Arial Unicode MS" pitchFamily="34" charset="-128"/>
              </a:rPr>
              <a:t>&gt; </a:t>
            </a:r>
            <a:r>
              <a:rPr lang="de-DE" sz="800" dirty="0">
                <a:solidFill>
                  <a:srgbClr val="00CCFF"/>
                </a:solidFill>
                <a:latin typeface="DB Office" pitchFamily="34" charset="0"/>
                <a:ea typeface="Arial Unicode MS" pitchFamily="34" charset="-128"/>
                <a:cs typeface="Arial Unicode MS" pitchFamily="34" charset="-128"/>
              </a:rPr>
              <a:t>Joao.almeida@card4b.pt</a:t>
            </a:r>
          </a:p>
          <a:p>
            <a:pPr defTabSz="844427">
              <a:tabLst>
                <a:tab pos="615729" algn="l"/>
              </a:tabLst>
              <a:defRPr/>
            </a:pPr>
            <a:r>
              <a:rPr lang="de-DE" sz="800" dirty="0">
                <a:latin typeface="DB Office" pitchFamily="34" charset="0"/>
                <a:ea typeface="Arial Unicode MS" pitchFamily="34" charset="-128"/>
                <a:cs typeface="Arial Unicode MS" pitchFamily="34" charset="-128"/>
              </a:rPr>
              <a:t>&gt;</a:t>
            </a:r>
            <a:r>
              <a:rPr lang="de-DE" sz="800" dirty="0">
                <a:solidFill>
                  <a:srgbClr val="00CCFF"/>
                </a:solidFill>
                <a:latin typeface="DB Office" pitchFamily="34" charset="0"/>
                <a:ea typeface="Arial Unicode MS" pitchFamily="34" charset="-128"/>
                <a:cs typeface="Arial Unicode MS" pitchFamily="34" charset="-128"/>
              </a:rPr>
              <a:t>  +351 969 522 828</a:t>
            </a:r>
          </a:p>
          <a:p>
            <a:pPr defTabSz="844427">
              <a:tabLst>
                <a:tab pos="615729" algn="l"/>
              </a:tabLst>
              <a:defRPr/>
            </a:pPr>
            <a:endParaRPr lang="de-DE" sz="800" dirty="0">
              <a:solidFill>
                <a:srgbClr val="000000"/>
              </a:solidFill>
              <a:latin typeface="DB Office" pitchFamily="34" charset="0"/>
              <a:ea typeface="Arial Unicode MS" pitchFamily="34" charset="-128"/>
              <a:cs typeface="Arial Unicode MS" pitchFamily="34" charset="-128"/>
            </a:endParaRPr>
          </a:p>
        </p:txBody>
      </p:sp>
      <p:pic>
        <p:nvPicPr>
          <p:cNvPr id="7" name="Grafik 6">
            <a:extLst>
              <a:ext uri="{FF2B5EF4-FFF2-40B4-BE49-F238E27FC236}">
                <a16:creationId xmlns:a16="http://schemas.microsoft.com/office/drawing/2014/main" xmlns="" id="{B7C3C857-E360-433E-B58E-E5B4C4753A4F}"/>
              </a:ext>
            </a:extLst>
          </p:cNvPr>
          <p:cNvPicPr>
            <a:picLocks noChangeAspect="1"/>
          </p:cNvPicPr>
          <p:nvPr/>
        </p:nvPicPr>
        <p:blipFill>
          <a:blip r:embed="rId4"/>
          <a:stretch>
            <a:fillRect/>
          </a:stretch>
        </p:blipFill>
        <p:spPr>
          <a:xfrm>
            <a:off x="8112770" y="2539947"/>
            <a:ext cx="2247900" cy="787400"/>
          </a:xfrm>
          <a:prstGeom prst="rect">
            <a:avLst/>
          </a:prstGeom>
        </p:spPr>
      </p:pic>
    </p:spTree>
    <p:extLst>
      <p:ext uri="{BB962C8B-B14F-4D97-AF65-F5344CB8AC3E}">
        <p14:creationId xmlns:p14="http://schemas.microsoft.com/office/powerpoint/2010/main" val="142916926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1E184D-D9B5-4120-8804-201137B45A6B}"/>
              </a:ext>
            </a:extLst>
          </p:cNvPr>
          <p:cNvSpPr>
            <a:spLocks noGrp="1"/>
          </p:cNvSpPr>
          <p:nvPr>
            <p:ph type="title"/>
          </p:nvPr>
        </p:nvSpPr>
        <p:spPr>
          <a:xfrm>
            <a:off x="0" y="-24466"/>
            <a:ext cx="12192000" cy="1527201"/>
          </a:xfrm>
        </p:spPr>
        <p:txBody>
          <a:bodyPr/>
          <a:lstStyle/>
          <a:p>
            <a:pPr algn="ctr"/>
            <a:r>
              <a:rPr lang="en-US" sz="4800" dirty="0">
                <a:latin typeface="+mn-lt"/>
                <a:ea typeface="+mn-ea"/>
                <a:cs typeface="+mn-cs"/>
              </a:rPr>
              <a:t>Networking Break</a:t>
            </a:r>
          </a:p>
        </p:txBody>
      </p:sp>
      <p:sp>
        <p:nvSpPr>
          <p:cNvPr id="4" name="TextBox 3">
            <a:extLst>
              <a:ext uri="{FF2B5EF4-FFF2-40B4-BE49-F238E27FC236}">
                <a16:creationId xmlns:a16="http://schemas.microsoft.com/office/drawing/2014/main" xmlns="" id="{B4B80E02-0EE9-4EA4-BFDE-146A3381C042}"/>
              </a:ext>
            </a:extLst>
          </p:cNvPr>
          <p:cNvSpPr txBox="1"/>
          <p:nvPr/>
        </p:nvSpPr>
        <p:spPr>
          <a:xfrm>
            <a:off x="416922" y="3374859"/>
            <a:ext cx="11237976" cy="461665"/>
          </a:xfrm>
          <a:prstGeom prst="rect">
            <a:avLst/>
          </a:prstGeom>
          <a:noFill/>
        </p:spPr>
        <p:txBody>
          <a:bodyPr wrap="square" rtlCol="0">
            <a:spAutoFit/>
          </a:bodyPr>
          <a:lstStyle/>
          <a:p>
            <a:pPr algn="ctr"/>
            <a:r>
              <a:rPr lang="en-US" sz="2400" dirty="0"/>
              <a:t>Time for some coffee in the Ruby Lounge!</a:t>
            </a:r>
            <a:endParaRPr lang="en-US" sz="4000" dirty="0"/>
          </a:p>
        </p:txBody>
      </p:sp>
      <p:sp>
        <p:nvSpPr>
          <p:cNvPr id="5" name="Content Placeholder 2">
            <a:extLst>
              <a:ext uri="{FF2B5EF4-FFF2-40B4-BE49-F238E27FC236}">
                <a16:creationId xmlns:a16="http://schemas.microsoft.com/office/drawing/2014/main" xmlns="" id="{272BBA8F-1A7B-4A03-A376-CF7E57C8FDD0}"/>
              </a:ext>
            </a:extLst>
          </p:cNvPr>
          <p:cNvSpPr txBox="1">
            <a:spLocks/>
          </p:cNvSpPr>
          <p:nvPr/>
        </p:nvSpPr>
        <p:spPr>
          <a:xfrm>
            <a:off x="304800" y="5295254"/>
            <a:ext cx="11731256" cy="73695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0"/>
              </a:spcBef>
            </a:pPr>
            <a:r>
              <a:rPr lang="en-US" sz="1200" b="1" dirty="0"/>
              <a:t>Next up: </a:t>
            </a:r>
            <a:r>
              <a:rPr lang="en-US" sz="1200" dirty="0"/>
              <a:t>16:00 – 17:15, Putting </a:t>
            </a:r>
            <a:r>
              <a:rPr lang="en-US" sz="1200" dirty="0" err="1"/>
              <a:t>OpenTravel</a:t>
            </a:r>
            <a:r>
              <a:rPr lang="en-US" sz="1200" dirty="0"/>
              <a:t> to Work for You: </a:t>
            </a:r>
            <a:br>
              <a:rPr lang="en-US" sz="1200" dirty="0"/>
            </a:br>
            <a:r>
              <a:rPr lang="en-US" sz="1200" dirty="0"/>
              <a:t>Best Practices for Customer Experience, Revenue Generation and Efficiency Part 2 </a:t>
            </a:r>
          </a:p>
          <a:p>
            <a:pPr>
              <a:spcBef>
                <a:spcPts val="600"/>
              </a:spcBef>
            </a:pPr>
            <a:r>
              <a:rPr lang="en-US" sz="1200" b="1" dirty="0"/>
              <a:t>Followed by: </a:t>
            </a:r>
            <a:r>
              <a:rPr lang="en-US" sz="1200" dirty="0"/>
              <a:t>17:30 – 19:00, E20X Networking Reception in Ruby Lounge</a:t>
            </a:r>
          </a:p>
        </p:txBody>
      </p:sp>
      <p:pic>
        <p:nvPicPr>
          <p:cNvPr id="6" name="01. Innovation - AShamaluev Music.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501993" y="2724150"/>
            <a:ext cx="609600" cy="609600"/>
          </a:xfrm>
          <a:prstGeom prst="rect">
            <a:avLst/>
          </a:prstGeom>
        </p:spPr>
      </p:pic>
    </p:spTree>
    <p:extLst>
      <p:ext uri="{BB962C8B-B14F-4D97-AF65-F5344CB8AC3E}">
        <p14:creationId xmlns:p14="http://schemas.microsoft.com/office/powerpoint/2010/main" val="2629238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13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repeatCount="indefinite" fill="hold" display="0">
                  <p:stCondLst>
                    <p:cond delay="indefinite"/>
                  </p:stCondLst>
                  <p:endCondLst>
                    <p:cond evt="onStopAudio" delay="0">
                      <p:tgtEl>
                        <p:sldTgt/>
                      </p:tgtEl>
                    </p:cond>
                  </p:endCondLst>
                </p:cTn>
                <p:tgtEl>
                  <p:spTgt spid="6"/>
                </p:tgtEl>
              </p:cMediaNode>
            </p:audio>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1E184D-D9B5-4120-8804-201137B45A6B}"/>
              </a:ext>
            </a:extLst>
          </p:cNvPr>
          <p:cNvSpPr>
            <a:spLocks noGrp="1"/>
          </p:cNvSpPr>
          <p:nvPr>
            <p:ph type="title"/>
          </p:nvPr>
        </p:nvSpPr>
        <p:spPr>
          <a:xfrm>
            <a:off x="0" y="-4207"/>
            <a:ext cx="12192000" cy="1439559"/>
          </a:xfrm>
        </p:spPr>
        <p:txBody>
          <a:bodyPr>
            <a:noAutofit/>
          </a:bodyPr>
          <a:lstStyle/>
          <a:p>
            <a:pPr algn="ctr"/>
            <a:r>
              <a:rPr lang="en-US" sz="3200" dirty="0">
                <a:latin typeface="+mn-lt"/>
                <a:ea typeface="+mn-ea"/>
                <a:cs typeface="+mn-cs"/>
              </a:rPr>
              <a:t>Putting </a:t>
            </a:r>
            <a:r>
              <a:rPr lang="en-US" sz="3200" dirty="0" err="1">
                <a:latin typeface="+mn-lt"/>
                <a:ea typeface="+mn-ea"/>
                <a:cs typeface="+mn-cs"/>
              </a:rPr>
              <a:t>OpenTravel</a:t>
            </a:r>
            <a:r>
              <a:rPr lang="en-US" sz="3200" dirty="0">
                <a:latin typeface="+mn-lt"/>
                <a:ea typeface="+mn-ea"/>
                <a:cs typeface="+mn-cs"/>
              </a:rPr>
              <a:t> to Work for You: Best Practices for Customer Experience, Revenue Generation and Efficiency Part 2</a:t>
            </a:r>
          </a:p>
        </p:txBody>
      </p:sp>
      <p:sp>
        <p:nvSpPr>
          <p:cNvPr id="4" name="TextBox 3">
            <a:extLst>
              <a:ext uri="{FF2B5EF4-FFF2-40B4-BE49-F238E27FC236}">
                <a16:creationId xmlns:a16="http://schemas.microsoft.com/office/drawing/2014/main" xmlns="" id="{425C6B98-12A5-4F17-B432-1E7D6CCFDB76}"/>
              </a:ext>
            </a:extLst>
          </p:cNvPr>
          <p:cNvSpPr txBox="1"/>
          <p:nvPr/>
        </p:nvSpPr>
        <p:spPr>
          <a:xfrm>
            <a:off x="1796079" y="2838822"/>
            <a:ext cx="8599840" cy="2800767"/>
          </a:xfrm>
          <a:prstGeom prst="rect">
            <a:avLst/>
          </a:prstGeom>
          <a:noFill/>
        </p:spPr>
        <p:txBody>
          <a:bodyPr wrap="square" rtlCol="0">
            <a:spAutoFit/>
          </a:bodyPr>
          <a:lstStyle/>
          <a:p>
            <a:pPr algn="ctr"/>
            <a:r>
              <a:rPr lang="en-US" b="1" dirty="0"/>
              <a:t>Rental Car, Golf, Hospitality and Tourism in France</a:t>
            </a:r>
          </a:p>
          <a:p>
            <a:pPr algn="ctr"/>
            <a:r>
              <a:rPr lang="en-US" b="1" dirty="0"/>
              <a:t>Avis Budget Group’s Use of the </a:t>
            </a:r>
            <a:r>
              <a:rPr lang="en-US" b="1" dirty="0" err="1"/>
              <a:t>OpenTravel</a:t>
            </a:r>
            <a:r>
              <a:rPr lang="en-US" b="1" dirty="0"/>
              <a:t> Specification in a World of Mobility</a:t>
            </a:r>
          </a:p>
          <a:p>
            <a:pPr algn="ctr"/>
            <a:endParaRPr lang="en-US" sz="1200" dirty="0"/>
          </a:p>
          <a:p>
            <a:pPr algn="ctr"/>
            <a:r>
              <a:rPr lang="en-US" dirty="0"/>
              <a:t>Buddy Altus, VP Innovation Customer &amp; Partner e-Commerce, Avis Budget Group, </a:t>
            </a:r>
            <a:r>
              <a:rPr lang="en-US" dirty="0" err="1"/>
              <a:t>OpenTravel</a:t>
            </a:r>
            <a:r>
              <a:rPr lang="en-US" dirty="0"/>
              <a:t> Alliance Executive Committee Vice Chair</a:t>
            </a:r>
          </a:p>
          <a:p>
            <a:pPr algn="ctr"/>
            <a:endParaRPr lang="en-US" sz="700" dirty="0"/>
          </a:p>
          <a:p>
            <a:pPr algn="ctr"/>
            <a:r>
              <a:rPr lang="en-US" b="1" dirty="0"/>
              <a:t>Golf Hospitality and Tourism Case Study</a:t>
            </a:r>
          </a:p>
          <a:p>
            <a:pPr algn="ctr"/>
            <a:r>
              <a:rPr lang="en-US" dirty="0"/>
              <a:t>Paul Armitage, General Manager, Le Golf National</a:t>
            </a:r>
          </a:p>
          <a:p>
            <a:pPr algn="ctr"/>
            <a:endParaRPr lang="en-US" sz="700" dirty="0"/>
          </a:p>
          <a:p>
            <a:pPr algn="ctr"/>
            <a:r>
              <a:rPr lang="en-US" b="1" dirty="0"/>
              <a:t>Cruise Case Study</a:t>
            </a:r>
          </a:p>
          <a:p>
            <a:pPr algn="ctr"/>
            <a:r>
              <a:rPr lang="en-US" dirty="0"/>
              <a:t>Jacob </a:t>
            </a:r>
            <a:r>
              <a:rPr lang="en-US" dirty="0" err="1"/>
              <a:t>Dreyband</a:t>
            </a:r>
            <a:r>
              <a:rPr lang="en-US" dirty="0"/>
              <a:t>, Senior Director of Software Development, </a:t>
            </a:r>
            <a:r>
              <a:rPr lang="en-US" dirty="0" err="1"/>
              <a:t>Versonix</a:t>
            </a:r>
            <a:r>
              <a:rPr lang="en-US" dirty="0"/>
              <a:t> Corporation</a:t>
            </a:r>
          </a:p>
        </p:txBody>
      </p:sp>
      <p:sp>
        <p:nvSpPr>
          <p:cNvPr id="5" name="Content Placeholder 2">
            <a:extLst>
              <a:ext uri="{FF2B5EF4-FFF2-40B4-BE49-F238E27FC236}">
                <a16:creationId xmlns:a16="http://schemas.microsoft.com/office/drawing/2014/main" xmlns="" id="{91C0F7EB-A1BC-4D1D-B585-71F2CFB8B70B}"/>
              </a:ext>
            </a:extLst>
          </p:cNvPr>
          <p:cNvSpPr txBox="1">
            <a:spLocks/>
          </p:cNvSpPr>
          <p:nvPr/>
        </p:nvSpPr>
        <p:spPr>
          <a:xfrm>
            <a:off x="286086" y="5567464"/>
            <a:ext cx="11619827" cy="67847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0"/>
              </a:spcBef>
            </a:pPr>
            <a:r>
              <a:rPr lang="en-US" sz="1200" b="1" dirty="0"/>
              <a:t>Next up: </a:t>
            </a:r>
            <a:r>
              <a:rPr lang="en-US" sz="1200" dirty="0"/>
              <a:t>17:30 – 19:00, E20X Networking Reception in Ruby Lounge</a:t>
            </a:r>
          </a:p>
          <a:p>
            <a:pPr>
              <a:spcBef>
                <a:spcPts val="600"/>
              </a:spcBef>
            </a:pPr>
            <a:r>
              <a:rPr lang="en-US" sz="1200" b="1" dirty="0"/>
              <a:t>Followed by: </a:t>
            </a:r>
            <a:r>
              <a:rPr lang="en-US" sz="1200" dirty="0"/>
              <a:t>19:00 Explore Amsterdam (Free Time)</a:t>
            </a:r>
          </a:p>
        </p:txBody>
      </p:sp>
      <p:pic>
        <p:nvPicPr>
          <p:cNvPr id="7" name="Picture 6">
            <a:extLst>
              <a:ext uri="{FF2B5EF4-FFF2-40B4-BE49-F238E27FC236}">
                <a16:creationId xmlns:a16="http://schemas.microsoft.com/office/drawing/2014/main" xmlns="" id="{3E02B5AD-6EEE-45E4-9E4A-BD3E4A52C00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2771" y="1585022"/>
            <a:ext cx="1226458" cy="122645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a:extLst>
              <a:ext uri="{FF2B5EF4-FFF2-40B4-BE49-F238E27FC236}">
                <a16:creationId xmlns:a16="http://schemas.microsoft.com/office/drawing/2014/main" xmlns="" id="{EBAC31F1-5C8B-4B09-B925-7F1307ECF84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7915"/>
          <a:stretch/>
        </p:blipFill>
        <p:spPr>
          <a:xfrm>
            <a:off x="407729" y="1585022"/>
            <a:ext cx="1324533" cy="127304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a:extLst>
              <a:ext uri="{FF2B5EF4-FFF2-40B4-BE49-F238E27FC236}">
                <a16:creationId xmlns:a16="http://schemas.microsoft.com/office/drawing/2014/main" xmlns="" id="{BF981ECB-428E-4FC6-9EB2-7BB5AA9525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176" t="1" r="23967" b="26491"/>
          <a:stretch/>
        </p:blipFill>
        <p:spPr>
          <a:xfrm>
            <a:off x="10374210" y="1584377"/>
            <a:ext cx="1301667" cy="13110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Rectangle 5"/>
          <p:cNvSpPr/>
          <p:nvPr/>
        </p:nvSpPr>
        <p:spPr>
          <a:xfrm>
            <a:off x="0" y="5428965"/>
            <a:ext cx="2640801" cy="276999"/>
          </a:xfrm>
          <a:prstGeom prst="rect">
            <a:avLst/>
          </a:prstGeom>
        </p:spPr>
        <p:txBody>
          <a:bodyPr wrap="square">
            <a:spAutoFit/>
          </a:bodyPr>
          <a:lstStyle/>
          <a:p>
            <a:pPr lvl="0"/>
            <a:endParaRPr lang="en-US" sz="1200" dirty="0">
              <a:solidFill>
                <a:prstClr val="black"/>
              </a:solidFill>
            </a:endParaRPr>
          </a:p>
        </p:txBody>
      </p:sp>
    </p:spTree>
    <p:extLst>
      <p:ext uri="{BB962C8B-B14F-4D97-AF65-F5344CB8AC3E}">
        <p14:creationId xmlns:p14="http://schemas.microsoft.com/office/powerpoint/2010/main" val="389576664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9AAE31E-4A2F-45E8-9D5E-B28B2FC49CC9}"/>
              </a:ext>
            </a:extLst>
          </p:cNvPr>
          <p:cNvSpPr>
            <a:spLocks noGrp="1"/>
          </p:cNvSpPr>
          <p:nvPr>
            <p:ph type="title"/>
          </p:nvPr>
        </p:nvSpPr>
        <p:spPr/>
        <p:txBody>
          <a:bodyPr/>
          <a:lstStyle/>
          <a:p>
            <a:r>
              <a:rPr lang="en-US" dirty="0"/>
              <a:t>Travel Segments and Functions Served</a:t>
            </a:r>
          </a:p>
        </p:txBody>
      </p:sp>
      <p:sp>
        <p:nvSpPr>
          <p:cNvPr id="3" name="Content Placeholder 2">
            <a:extLst>
              <a:ext uri="{FF2B5EF4-FFF2-40B4-BE49-F238E27FC236}">
                <a16:creationId xmlns="" xmlns:a16="http://schemas.microsoft.com/office/drawing/2014/main" id="{8F509D3D-8DC1-42D9-9C5D-11A95899266E}"/>
              </a:ext>
            </a:extLst>
          </p:cNvPr>
          <p:cNvSpPr>
            <a:spLocks noGrp="1"/>
          </p:cNvSpPr>
          <p:nvPr>
            <p:ph idx="1"/>
          </p:nvPr>
        </p:nvSpPr>
        <p:spPr>
          <a:xfrm>
            <a:off x="659877" y="1825625"/>
            <a:ext cx="3110845" cy="4351338"/>
          </a:xfrm>
        </p:spPr>
        <p:txBody>
          <a:bodyPr>
            <a:noAutofit/>
          </a:bodyPr>
          <a:lstStyle/>
          <a:p>
            <a:pPr marL="342900" indent="-342900">
              <a:lnSpc>
                <a:spcPct val="110000"/>
              </a:lnSpc>
              <a:spcBef>
                <a:spcPct val="20000"/>
              </a:spcBef>
              <a:buFontTx/>
              <a:buChar char="•"/>
              <a:defRPr/>
            </a:pPr>
            <a:r>
              <a:rPr lang="en-US" sz="1800" b="1" dirty="0">
                <a:solidFill>
                  <a:srgbClr val="0070C0"/>
                </a:solidFill>
                <a:latin typeface="Arial" pitchFamily="34" charset="0"/>
                <a:cs typeface="Arial" pitchFamily="34" charset="0"/>
              </a:rPr>
              <a:t>Hotels &amp; Hostels</a:t>
            </a:r>
          </a:p>
          <a:p>
            <a:pPr marL="342900" indent="-342900">
              <a:lnSpc>
                <a:spcPct val="110000"/>
              </a:lnSpc>
              <a:spcBef>
                <a:spcPct val="20000"/>
              </a:spcBef>
              <a:buFontTx/>
              <a:buChar char="•"/>
              <a:defRPr/>
            </a:pPr>
            <a:r>
              <a:rPr lang="en-US" sz="1800" b="1" dirty="0">
                <a:solidFill>
                  <a:srgbClr val="0070C0"/>
                </a:solidFill>
                <a:latin typeface="Arial" pitchFamily="34" charset="0"/>
                <a:cs typeface="Arial" pitchFamily="34" charset="0"/>
              </a:rPr>
              <a:t>Airlines</a:t>
            </a:r>
          </a:p>
          <a:p>
            <a:pPr marL="342900" indent="-342900">
              <a:lnSpc>
                <a:spcPct val="110000"/>
              </a:lnSpc>
              <a:spcBef>
                <a:spcPct val="20000"/>
              </a:spcBef>
              <a:buFontTx/>
              <a:buChar char="•"/>
              <a:defRPr/>
            </a:pPr>
            <a:r>
              <a:rPr lang="en-US" sz="1800" b="1" dirty="0">
                <a:solidFill>
                  <a:srgbClr val="0070C0"/>
                </a:solidFill>
                <a:latin typeface="Arial" pitchFamily="34" charset="0"/>
                <a:cs typeface="Arial" pitchFamily="34" charset="0"/>
              </a:rPr>
              <a:t>Car rental companies</a:t>
            </a:r>
          </a:p>
          <a:p>
            <a:pPr marL="342900" indent="-342900">
              <a:lnSpc>
                <a:spcPct val="110000"/>
              </a:lnSpc>
              <a:spcBef>
                <a:spcPct val="20000"/>
              </a:spcBef>
              <a:buFontTx/>
              <a:buChar char="•"/>
              <a:defRPr/>
            </a:pPr>
            <a:r>
              <a:rPr lang="en-US" sz="1800" b="1" dirty="0">
                <a:solidFill>
                  <a:srgbClr val="0070C0"/>
                </a:solidFill>
                <a:latin typeface="Arial" pitchFamily="34" charset="0"/>
                <a:cs typeface="Arial" pitchFamily="34" charset="0"/>
              </a:rPr>
              <a:t>Cruise lines</a:t>
            </a:r>
          </a:p>
          <a:p>
            <a:pPr marL="342900" indent="-342900">
              <a:lnSpc>
                <a:spcPct val="110000"/>
              </a:lnSpc>
              <a:spcBef>
                <a:spcPct val="20000"/>
              </a:spcBef>
              <a:buFontTx/>
              <a:buChar char="•"/>
              <a:defRPr/>
            </a:pPr>
            <a:r>
              <a:rPr lang="en-US" sz="1800" b="1" dirty="0">
                <a:solidFill>
                  <a:srgbClr val="0070C0"/>
                </a:solidFill>
                <a:latin typeface="Arial" pitchFamily="34" charset="0"/>
                <a:cs typeface="Arial" pitchFamily="34" charset="0"/>
              </a:rPr>
              <a:t>Railways</a:t>
            </a:r>
          </a:p>
          <a:p>
            <a:pPr marL="342900" indent="-342900">
              <a:lnSpc>
                <a:spcPct val="110000"/>
              </a:lnSpc>
              <a:spcBef>
                <a:spcPct val="20000"/>
              </a:spcBef>
              <a:buFontTx/>
              <a:buChar char="•"/>
              <a:defRPr/>
            </a:pPr>
            <a:r>
              <a:rPr lang="en-US" sz="1800" b="1" dirty="0">
                <a:solidFill>
                  <a:srgbClr val="0070C0"/>
                </a:solidFill>
                <a:latin typeface="Arial" pitchFamily="34" charset="0"/>
                <a:cs typeface="Arial" pitchFamily="34" charset="0"/>
              </a:rPr>
              <a:t>Ground transportation</a:t>
            </a:r>
          </a:p>
          <a:p>
            <a:pPr marL="342900" indent="-342900">
              <a:lnSpc>
                <a:spcPct val="110000"/>
              </a:lnSpc>
              <a:spcBef>
                <a:spcPct val="20000"/>
              </a:spcBef>
              <a:buFontTx/>
              <a:buChar char="•"/>
              <a:defRPr/>
            </a:pPr>
            <a:r>
              <a:rPr lang="en-US" sz="1800" b="1" dirty="0">
                <a:solidFill>
                  <a:srgbClr val="0070C0"/>
                </a:solidFill>
                <a:latin typeface="Arial" pitchFamily="34" charset="0"/>
                <a:cs typeface="Arial" pitchFamily="34" charset="0"/>
              </a:rPr>
              <a:t>Tour operators</a:t>
            </a:r>
          </a:p>
          <a:p>
            <a:pPr marL="342900" indent="-342900">
              <a:lnSpc>
                <a:spcPct val="110000"/>
              </a:lnSpc>
              <a:spcBef>
                <a:spcPct val="20000"/>
              </a:spcBef>
              <a:buFontTx/>
              <a:buChar char="•"/>
              <a:defRPr/>
            </a:pPr>
            <a:r>
              <a:rPr lang="en-US" sz="1800" b="1" dirty="0">
                <a:solidFill>
                  <a:srgbClr val="0070C0"/>
                </a:solidFill>
                <a:latin typeface="Arial" pitchFamily="34" charset="0"/>
                <a:cs typeface="Arial" pitchFamily="34" charset="0"/>
              </a:rPr>
              <a:t>Travel agents</a:t>
            </a:r>
          </a:p>
          <a:p>
            <a:pPr marL="342900" indent="-342900">
              <a:lnSpc>
                <a:spcPct val="110000"/>
              </a:lnSpc>
              <a:spcBef>
                <a:spcPct val="20000"/>
              </a:spcBef>
              <a:buFontTx/>
              <a:buChar char="•"/>
              <a:defRPr/>
            </a:pPr>
            <a:r>
              <a:rPr lang="en-US" sz="1800" b="1" dirty="0">
                <a:solidFill>
                  <a:srgbClr val="0070C0"/>
                </a:solidFill>
                <a:latin typeface="Arial" pitchFamily="34" charset="0"/>
                <a:cs typeface="Arial" pitchFamily="34" charset="0"/>
              </a:rPr>
              <a:t>Destination providers</a:t>
            </a:r>
          </a:p>
          <a:p>
            <a:pPr marL="342900" indent="-342900">
              <a:lnSpc>
                <a:spcPct val="110000"/>
              </a:lnSpc>
              <a:spcBef>
                <a:spcPct val="20000"/>
              </a:spcBef>
              <a:buFontTx/>
              <a:buChar char="•"/>
              <a:defRPr/>
            </a:pPr>
            <a:r>
              <a:rPr lang="en-US" sz="1800" b="1" dirty="0">
                <a:solidFill>
                  <a:srgbClr val="0070C0"/>
                </a:solidFill>
                <a:latin typeface="Arial" pitchFamily="34" charset="0"/>
                <a:cs typeface="Arial" pitchFamily="34" charset="0"/>
              </a:rPr>
              <a:t>Golf providers</a:t>
            </a:r>
          </a:p>
          <a:p>
            <a:pPr marL="342900" indent="-342900">
              <a:lnSpc>
                <a:spcPct val="110000"/>
              </a:lnSpc>
              <a:spcBef>
                <a:spcPct val="20000"/>
              </a:spcBef>
              <a:buFontTx/>
              <a:buChar char="•"/>
              <a:defRPr/>
            </a:pPr>
            <a:r>
              <a:rPr lang="en-US" sz="1800" b="1" dirty="0">
                <a:solidFill>
                  <a:srgbClr val="0070C0"/>
                </a:solidFill>
                <a:latin typeface="Arial" pitchFamily="34" charset="0"/>
                <a:cs typeface="Arial" pitchFamily="34" charset="0"/>
              </a:rPr>
              <a:t>Insurance providers</a:t>
            </a:r>
          </a:p>
        </p:txBody>
      </p:sp>
      <p:sp>
        <p:nvSpPr>
          <p:cNvPr id="5" name="Rectangle 4">
            <a:extLst>
              <a:ext uri="{FF2B5EF4-FFF2-40B4-BE49-F238E27FC236}">
                <a16:creationId xmlns="" xmlns:a16="http://schemas.microsoft.com/office/drawing/2014/main" id="{3307D925-BB70-450D-84F9-63FBEDB58C65}"/>
              </a:ext>
            </a:extLst>
          </p:cNvPr>
          <p:cNvSpPr/>
          <p:nvPr/>
        </p:nvSpPr>
        <p:spPr>
          <a:xfrm>
            <a:off x="3959258" y="1825625"/>
            <a:ext cx="3327661" cy="4133439"/>
          </a:xfrm>
          <a:prstGeom prst="rect">
            <a:avLst/>
          </a:prstGeom>
        </p:spPr>
        <p:txBody>
          <a:bodyPr wrap="square">
            <a:spAutoFit/>
          </a:bodyPr>
          <a:lstStyle/>
          <a:p>
            <a:pPr marL="342900" indent="-342900">
              <a:spcBef>
                <a:spcPct val="20000"/>
              </a:spcBef>
              <a:buFontTx/>
              <a:buChar char="•"/>
              <a:defRPr/>
            </a:pPr>
            <a:r>
              <a:rPr lang="en-US" sz="1300" dirty="0">
                <a:solidFill>
                  <a:srgbClr val="C00000"/>
                </a:solidFill>
                <a:latin typeface="Verdana" pitchFamily="34" charset="0"/>
              </a:rPr>
              <a:t>Application Connectivity</a:t>
            </a:r>
          </a:p>
          <a:p>
            <a:pPr marL="342900" indent="-342900">
              <a:spcBef>
                <a:spcPct val="20000"/>
              </a:spcBef>
              <a:buFontTx/>
              <a:buChar char="•"/>
              <a:defRPr/>
            </a:pPr>
            <a:r>
              <a:rPr lang="en-US" sz="1300" dirty="0">
                <a:solidFill>
                  <a:srgbClr val="C00000"/>
                </a:solidFill>
                <a:latin typeface="Verdana" pitchFamily="34" charset="0"/>
              </a:rPr>
              <a:t>Booking Documents &amp; Queues</a:t>
            </a:r>
          </a:p>
          <a:p>
            <a:pPr marL="342900" indent="-342900">
              <a:spcBef>
                <a:spcPct val="20000"/>
              </a:spcBef>
              <a:buFontTx/>
              <a:buChar char="•"/>
              <a:defRPr/>
            </a:pPr>
            <a:r>
              <a:rPr lang="en-US" sz="1300" dirty="0">
                <a:solidFill>
                  <a:srgbClr val="C00000"/>
                </a:solidFill>
                <a:latin typeface="Verdana" pitchFamily="34" charset="0"/>
              </a:rPr>
              <a:t>Check-ins &amp; Check-outs</a:t>
            </a:r>
          </a:p>
          <a:p>
            <a:pPr marL="342900" indent="-342900">
              <a:spcBef>
                <a:spcPct val="20000"/>
              </a:spcBef>
              <a:buFontTx/>
              <a:buChar char="•"/>
              <a:defRPr/>
            </a:pPr>
            <a:r>
              <a:rPr lang="en-US" sz="1300" dirty="0">
                <a:solidFill>
                  <a:srgbClr val="C00000"/>
                </a:solidFill>
                <a:latin typeface="Verdana" pitchFamily="34" charset="0"/>
              </a:rPr>
              <a:t>Customer and Partner Accounts</a:t>
            </a:r>
          </a:p>
          <a:p>
            <a:pPr marL="342900" indent="-342900">
              <a:spcBef>
                <a:spcPct val="20000"/>
              </a:spcBef>
              <a:buFontTx/>
              <a:buChar char="•"/>
              <a:defRPr/>
            </a:pPr>
            <a:r>
              <a:rPr lang="en-US" sz="1300" dirty="0">
                <a:solidFill>
                  <a:srgbClr val="C00000"/>
                </a:solidFill>
                <a:latin typeface="Verdana" pitchFamily="34" charset="0"/>
              </a:rPr>
              <a:t>Customer Profiles</a:t>
            </a:r>
          </a:p>
          <a:p>
            <a:pPr marL="342900" indent="-342900">
              <a:spcBef>
                <a:spcPct val="20000"/>
              </a:spcBef>
              <a:buFontTx/>
              <a:buChar char="•"/>
              <a:defRPr/>
            </a:pPr>
            <a:r>
              <a:rPr lang="en-US" sz="1300" b="1" dirty="0">
                <a:solidFill>
                  <a:srgbClr val="C00000"/>
                </a:solidFill>
                <a:latin typeface="Verdana" pitchFamily="34" charset="0"/>
              </a:rPr>
              <a:t>Descriptive Information</a:t>
            </a:r>
          </a:p>
          <a:p>
            <a:pPr marL="342900" indent="-342900">
              <a:spcBef>
                <a:spcPct val="20000"/>
              </a:spcBef>
              <a:buFontTx/>
              <a:buChar char="•"/>
              <a:defRPr/>
            </a:pPr>
            <a:r>
              <a:rPr lang="en-US" sz="1300" dirty="0">
                <a:solidFill>
                  <a:srgbClr val="C00000"/>
                </a:solidFill>
                <a:latin typeface="Verdana" pitchFamily="34" charset="0"/>
              </a:rPr>
              <a:t>Dining &amp; Meal Plans</a:t>
            </a:r>
          </a:p>
          <a:p>
            <a:pPr marL="342900" indent="-342900">
              <a:spcBef>
                <a:spcPct val="20000"/>
              </a:spcBef>
              <a:buFontTx/>
              <a:buChar char="•"/>
              <a:defRPr/>
            </a:pPr>
            <a:r>
              <a:rPr lang="en-US" sz="1300" dirty="0">
                <a:solidFill>
                  <a:srgbClr val="C00000"/>
                </a:solidFill>
                <a:latin typeface="Verdana" pitchFamily="34" charset="0"/>
              </a:rPr>
              <a:t>Error &amp; Warning Handling</a:t>
            </a:r>
          </a:p>
          <a:p>
            <a:pPr marL="342900" indent="-342900">
              <a:spcBef>
                <a:spcPct val="20000"/>
              </a:spcBef>
              <a:buFontTx/>
              <a:buChar char="•"/>
              <a:defRPr/>
            </a:pPr>
            <a:r>
              <a:rPr lang="en-US" sz="1300" b="1" dirty="0">
                <a:solidFill>
                  <a:srgbClr val="C00000"/>
                </a:solidFill>
                <a:latin typeface="Verdana" pitchFamily="34" charset="0"/>
              </a:rPr>
              <a:t>Fares &amp; Booking Rules</a:t>
            </a:r>
          </a:p>
          <a:p>
            <a:pPr marL="342900" indent="-342900">
              <a:spcBef>
                <a:spcPct val="20000"/>
              </a:spcBef>
              <a:buFontTx/>
              <a:buChar char="•"/>
              <a:defRPr/>
            </a:pPr>
            <a:r>
              <a:rPr lang="en-US" sz="1300" dirty="0">
                <a:solidFill>
                  <a:srgbClr val="C00000"/>
                </a:solidFill>
                <a:latin typeface="Verdana" pitchFamily="34" charset="0"/>
              </a:rPr>
              <a:t>File Attachments</a:t>
            </a:r>
          </a:p>
          <a:p>
            <a:pPr marL="342900" indent="-342900">
              <a:spcBef>
                <a:spcPct val="20000"/>
              </a:spcBef>
              <a:buFontTx/>
              <a:buChar char="•"/>
              <a:defRPr/>
            </a:pPr>
            <a:r>
              <a:rPr lang="en-US" sz="1300" dirty="0">
                <a:solidFill>
                  <a:srgbClr val="C00000"/>
                </a:solidFill>
                <a:latin typeface="Verdana" pitchFamily="34" charset="0"/>
              </a:rPr>
              <a:t>Groups &amp; RFPs</a:t>
            </a:r>
          </a:p>
          <a:p>
            <a:pPr marL="342900" indent="-342900">
              <a:spcBef>
                <a:spcPct val="20000"/>
              </a:spcBef>
              <a:buFontTx/>
              <a:buChar char="•"/>
              <a:defRPr/>
            </a:pPr>
            <a:r>
              <a:rPr lang="en-US" sz="1300" dirty="0">
                <a:solidFill>
                  <a:srgbClr val="C00000"/>
                </a:solidFill>
                <a:latin typeface="Verdana" pitchFamily="34" charset="0"/>
              </a:rPr>
              <a:t>Holds &amp; </a:t>
            </a:r>
            <a:r>
              <a:rPr lang="en-US" sz="1300" dirty="0" err="1">
                <a:solidFill>
                  <a:srgbClr val="C00000"/>
                </a:solidFill>
                <a:latin typeface="Verdana" pitchFamily="34" charset="0"/>
              </a:rPr>
              <a:t>Unholds</a:t>
            </a:r>
            <a:endParaRPr lang="en-US" sz="1300" dirty="0">
              <a:solidFill>
                <a:srgbClr val="C00000"/>
              </a:solidFill>
              <a:latin typeface="Verdana" pitchFamily="34" charset="0"/>
            </a:endParaRPr>
          </a:p>
          <a:p>
            <a:pPr marL="342900" indent="-342900">
              <a:spcBef>
                <a:spcPct val="20000"/>
              </a:spcBef>
              <a:buFontTx/>
              <a:buChar char="•"/>
              <a:defRPr/>
            </a:pPr>
            <a:r>
              <a:rPr lang="en-US" sz="1300" b="1" dirty="0">
                <a:solidFill>
                  <a:srgbClr val="C00000"/>
                </a:solidFill>
                <a:latin typeface="Verdana" pitchFamily="34" charset="0"/>
              </a:rPr>
              <a:t>Inventory</a:t>
            </a:r>
          </a:p>
          <a:p>
            <a:pPr marL="342900" indent="-342900">
              <a:spcBef>
                <a:spcPct val="20000"/>
              </a:spcBef>
              <a:buFontTx/>
              <a:buChar char="•"/>
              <a:defRPr/>
            </a:pPr>
            <a:r>
              <a:rPr lang="en-US" sz="1300" dirty="0">
                <a:solidFill>
                  <a:srgbClr val="C00000"/>
                </a:solidFill>
                <a:latin typeface="Verdana" pitchFamily="34" charset="0"/>
              </a:rPr>
              <a:t>Inventory Exchanges</a:t>
            </a:r>
          </a:p>
          <a:p>
            <a:pPr marL="342900" indent="-342900">
              <a:spcBef>
                <a:spcPct val="20000"/>
              </a:spcBef>
              <a:buFontTx/>
              <a:buChar char="•"/>
              <a:defRPr/>
            </a:pPr>
            <a:r>
              <a:rPr lang="en-US" sz="1300" b="1" dirty="0">
                <a:solidFill>
                  <a:srgbClr val="C00000"/>
                </a:solidFill>
                <a:latin typeface="Verdana" pitchFamily="34" charset="0"/>
              </a:rPr>
              <a:t>Itineraries</a:t>
            </a:r>
          </a:p>
          <a:p>
            <a:pPr marL="342900" indent="-342900">
              <a:spcBef>
                <a:spcPct val="20000"/>
              </a:spcBef>
              <a:buFontTx/>
              <a:buChar char="•"/>
              <a:defRPr/>
            </a:pPr>
            <a:r>
              <a:rPr lang="en-US" sz="1300" dirty="0">
                <a:solidFill>
                  <a:srgbClr val="C00000"/>
                </a:solidFill>
                <a:latin typeface="Verdana" pitchFamily="34" charset="0"/>
              </a:rPr>
              <a:t>Locations</a:t>
            </a:r>
          </a:p>
          <a:p>
            <a:pPr marL="342900" indent="-342900">
              <a:spcBef>
                <a:spcPct val="20000"/>
              </a:spcBef>
              <a:buFontTx/>
              <a:buChar char="•"/>
              <a:defRPr/>
            </a:pPr>
            <a:r>
              <a:rPr lang="en-US" sz="1300" dirty="0">
                <a:solidFill>
                  <a:srgbClr val="C00000"/>
                </a:solidFill>
                <a:latin typeface="Verdana" pitchFamily="34" charset="0"/>
              </a:rPr>
              <a:t>Loyalty Programs</a:t>
            </a:r>
          </a:p>
        </p:txBody>
      </p:sp>
      <p:sp>
        <p:nvSpPr>
          <p:cNvPr id="6" name="Rectangle 5">
            <a:extLst>
              <a:ext uri="{FF2B5EF4-FFF2-40B4-BE49-F238E27FC236}">
                <a16:creationId xmlns="" xmlns:a16="http://schemas.microsoft.com/office/drawing/2014/main" id="{60AF2EA1-442D-49B0-BCA7-732402121C28}"/>
              </a:ext>
            </a:extLst>
          </p:cNvPr>
          <p:cNvSpPr/>
          <p:nvPr/>
        </p:nvSpPr>
        <p:spPr>
          <a:xfrm>
            <a:off x="7569724" y="1825625"/>
            <a:ext cx="3110845" cy="4213461"/>
          </a:xfrm>
          <a:prstGeom prst="rect">
            <a:avLst/>
          </a:prstGeom>
        </p:spPr>
        <p:txBody>
          <a:bodyPr wrap="square">
            <a:spAutoFit/>
          </a:bodyPr>
          <a:lstStyle/>
          <a:p>
            <a:pPr marL="342900" indent="-342900">
              <a:spcBef>
                <a:spcPct val="20000"/>
              </a:spcBef>
              <a:buFontTx/>
              <a:buChar char="•"/>
              <a:defRPr/>
            </a:pPr>
            <a:r>
              <a:rPr lang="en-US" sz="1300" dirty="0">
                <a:solidFill>
                  <a:schemeClr val="accent2">
                    <a:lumMod val="75000"/>
                  </a:schemeClr>
                </a:solidFill>
                <a:latin typeface="Verdana" pitchFamily="34" charset="0"/>
              </a:rPr>
              <a:t>Non-Inventory Items</a:t>
            </a:r>
          </a:p>
          <a:p>
            <a:pPr marL="342900" indent="-342900">
              <a:spcBef>
                <a:spcPct val="20000"/>
              </a:spcBef>
              <a:buFontTx/>
              <a:buChar char="•"/>
              <a:defRPr/>
            </a:pPr>
            <a:r>
              <a:rPr lang="en-US" sz="1300" dirty="0">
                <a:solidFill>
                  <a:schemeClr val="accent2">
                    <a:lumMod val="75000"/>
                  </a:schemeClr>
                </a:solidFill>
                <a:latin typeface="Verdana" pitchFamily="34" charset="0"/>
              </a:rPr>
              <a:t>Notifications</a:t>
            </a:r>
          </a:p>
          <a:p>
            <a:pPr marL="342900" indent="-342900">
              <a:spcBef>
                <a:spcPct val="20000"/>
              </a:spcBef>
              <a:buFontTx/>
              <a:buChar char="•"/>
              <a:defRPr/>
            </a:pPr>
            <a:r>
              <a:rPr lang="en-US" sz="1300" dirty="0">
                <a:solidFill>
                  <a:schemeClr val="accent2">
                    <a:lumMod val="75000"/>
                  </a:schemeClr>
                </a:solidFill>
                <a:latin typeface="Verdana" pitchFamily="34" charset="0"/>
              </a:rPr>
              <a:t>Packages &amp; Dynamic Packaging</a:t>
            </a:r>
          </a:p>
          <a:p>
            <a:pPr marL="342900" indent="-342900">
              <a:spcBef>
                <a:spcPct val="20000"/>
              </a:spcBef>
              <a:buFontTx/>
              <a:buChar char="•"/>
              <a:defRPr/>
            </a:pPr>
            <a:r>
              <a:rPr lang="en-US" sz="1300" b="1" dirty="0">
                <a:solidFill>
                  <a:schemeClr val="accent2">
                    <a:lumMod val="75000"/>
                  </a:schemeClr>
                </a:solidFill>
                <a:latin typeface="Verdana" pitchFamily="34" charset="0"/>
              </a:rPr>
              <a:t>Payment &amp; Identification Verification</a:t>
            </a:r>
          </a:p>
          <a:p>
            <a:pPr marL="342900" indent="-342900">
              <a:spcBef>
                <a:spcPct val="20000"/>
              </a:spcBef>
              <a:buFontTx/>
              <a:buChar char="•"/>
              <a:defRPr/>
            </a:pPr>
            <a:r>
              <a:rPr lang="en-US" sz="1300" dirty="0">
                <a:solidFill>
                  <a:schemeClr val="accent2">
                    <a:lumMod val="75000"/>
                  </a:schemeClr>
                </a:solidFill>
                <a:latin typeface="Verdana" pitchFamily="34" charset="0"/>
              </a:rPr>
              <a:t>Pricing, Quotes &amp; Commissions</a:t>
            </a:r>
          </a:p>
          <a:p>
            <a:pPr marL="342900" indent="-342900">
              <a:spcBef>
                <a:spcPct val="20000"/>
              </a:spcBef>
              <a:buFontTx/>
              <a:buChar char="•"/>
              <a:defRPr/>
            </a:pPr>
            <a:r>
              <a:rPr lang="en-US" sz="1300" b="1" dirty="0">
                <a:solidFill>
                  <a:schemeClr val="accent2">
                    <a:lumMod val="75000"/>
                  </a:schemeClr>
                </a:solidFill>
                <a:latin typeface="Verdana" pitchFamily="34" charset="0"/>
              </a:rPr>
              <a:t>Rates &amp; Rate Rules</a:t>
            </a:r>
          </a:p>
          <a:p>
            <a:pPr marL="342900" indent="-342900">
              <a:spcBef>
                <a:spcPct val="20000"/>
              </a:spcBef>
              <a:buFontTx/>
              <a:buChar char="•"/>
              <a:defRPr/>
            </a:pPr>
            <a:r>
              <a:rPr lang="en-US" sz="1300" b="1" dirty="0">
                <a:solidFill>
                  <a:schemeClr val="accent2">
                    <a:lumMod val="75000"/>
                  </a:schemeClr>
                </a:solidFill>
                <a:latin typeface="Verdana" pitchFamily="34" charset="0"/>
              </a:rPr>
              <a:t>Reservations (Bookings)</a:t>
            </a:r>
          </a:p>
          <a:p>
            <a:pPr marL="342900" indent="-342900">
              <a:spcBef>
                <a:spcPct val="20000"/>
              </a:spcBef>
              <a:buFontTx/>
              <a:buChar char="•"/>
              <a:defRPr/>
            </a:pPr>
            <a:r>
              <a:rPr lang="en-US" sz="1300" b="1" dirty="0">
                <a:solidFill>
                  <a:schemeClr val="accent2">
                    <a:lumMod val="75000"/>
                  </a:schemeClr>
                </a:solidFill>
                <a:latin typeface="Verdana" pitchFamily="34" charset="0"/>
              </a:rPr>
              <a:t>Search &amp; Availability</a:t>
            </a:r>
          </a:p>
          <a:p>
            <a:pPr marL="342900" indent="-342900">
              <a:spcBef>
                <a:spcPct val="20000"/>
              </a:spcBef>
              <a:buFontTx/>
              <a:buChar char="•"/>
              <a:defRPr/>
            </a:pPr>
            <a:r>
              <a:rPr lang="en-US" sz="1300" dirty="0">
                <a:solidFill>
                  <a:schemeClr val="accent2">
                    <a:lumMod val="75000"/>
                  </a:schemeClr>
                </a:solidFill>
                <a:latin typeface="Verdana" pitchFamily="34" charset="0"/>
              </a:rPr>
              <a:t>Search &amp; Display (No Availability)</a:t>
            </a:r>
          </a:p>
          <a:p>
            <a:pPr marL="342900" indent="-342900">
              <a:spcBef>
                <a:spcPct val="20000"/>
              </a:spcBef>
              <a:buFontTx/>
              <a:buChar char="•"/>
              <a:defRPr/>
            </a:pPr>
            <a:r>
              <a:rPr lang="en-US" sz="1300" dirty="0">
                <a:solidFill>
                  <a:schemeClr val="accent2">
                    <a:lumMod val="75000"/>
                  </a:schemeClr>
                </a:solidFill>
                <a:latin typeface="Verdana" pitchFamily="34" charset="0"/>
              </a:rPr>
              <a:t>Seat Availability &amp; Information</a:t>
            </a:r>
          </a:p>
          <a:p>
            <a:pPr marL="342900" indent="-342900">
              <a:spcBef>
                <a:spcPct val="20000"/>
              </a:spcBef>
              <a:buFontTx/>
              <a:buChar char="•"/>
              <a:defRPr/>
            </a:pPr>
            <a:r>
              <a:rPr lang="en-US" sz="1300" dirty="0">
                <a:solidFill>
                  <a:schemeClr val="accent2">
                    <a:lumMod val="75000"/>
                  </a:schemeClr>
                </a:solidFill>
                <a:latin typeface="Verdana" pitchFamily="34" charset="0"/>
              </a:rPr>
              <a:t>Shore Excursions</a:t>
            </a:r>
          </a:p>
          <a:p>
            <a:pPr marL="342900" indent="-342900">
              <a:spcBef>
                <a:spcPct val="20000"/>
              </a:spcBef>
              <a:buFontTx/>
              <a:buChar char="•"/>
              <a:defRPr/>
            </a:pPr>
            <a:r>
              <a:rPr lang="en-US" sz="1300" dirty="0">
                <a:solidFill>
                  <a:schemeClr val="accent2">
                    <a:lumMod val="75000"/>
                  </a:schemeClr>
                </a:solidFill>
                <a:latin typeface="Verdana" pitchFamily="34" charset="0"/>
              </a:rPr>
              <a:t>Special Services</a:t>
            </a:r>
          </a:p>
          <a:p>
            <a:pPr marL="342900" indent="-342900">
              <a:spcBef>
                <a:spcPct val="20000"/>
              </a:spcBef>
              <a:buFontTx/>
              <a:buChar char="•"/>
              <a:defRPr/>
            </a:pPr>
            <a:r>
              <a:rPr lang="en-US" sz="1300" dirty="0">
                <a:solidFill>
                  <a:schemeClr val="accent2">
                    <a:lumMod val="75000"/>
                  </a:schemeClr>
                </a:solidFill>
                <a:latin typeface="Verdana" pitchFamily="34" charset="0"/>
              </a:rPr>
              <a:t>Terminal Messaging</a:t>
            </a:r>
          </a:p>
          <a:p>
            <a:pPr marL="342900" indent="-342900">
              <a:spcBef>
                <a:spcPct val="20000"/>
              </a:spcBef>
              <a:buFontTx/>
              <a:buChar char="•"/>
              <a:defRPr/>
            </a:pPr>
            <a:r>
              <a:rPr lang="en-US" sz="1300" b="1" dirty="0">
                <a:solidFill>
                  <a:schemeClr val="accent2">
                    <a:lumMod val="75000"/>
                  </a:schemeClr>
                </a:solidFill>
                <a:latin typeface="Verdana" pitchFamily="34" charset="0"/>
              </a:rPr>
              <a:t>Ticket Fulfillment</a:t>
            </a:r>
          </a:p>
        </p:txBody>
      </p:sp>
    </p:spTree>
    <p:extLst>
      <p:ext uri="{BB962C8B-B14F-4D97-AF65-F5344CB8AC3E}">
        <p14:creationId xmlns:p14="http://schemas.microsoft.com/office/powerpoint/2010/main" val="356440034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C8E192E-E6C9-4F2A-BF30-994A50F9BFBD}"/>
              </a:ext>
            </a:extLst>
          </p:cNvPr>
          <p:cNvSpPr>
            <a:spLocks noGrp="1"/>
          </p:cNvSpPr>
          <p:nvPr>
            <p:ph type="ctrTitle"/>
          </p:nvPr>
        </p:nvSpPr>
        <p:spPr>
          <a:xfrm>
            <a:off x="1524000" y="1776565"/>
            <a:ext cx="9144000" cy="2387600"/>
          </a:xfrm>
        </p:spPr>
        <p:txBody>
          <a:bodyPr>
            <a:normAutofit fontScale="90000"/>
          </a:bodyPr>
          <a:lstStyle/>
          <a:p>
            <a:r>
              <a:rPr lang="en-US" sz="2800" b="1" dirty="0"/>
              <a:t>Use of the </a:t>
            </a:r>
            <a:r>
              <a:rPr lang="en-US" sz="2800" b="1" dirty="0" err="1"/>
              <a:t>OpenTravel</a:t>
            </a:r>
            <a:r>
              <a:rPr lang="en-US" sz="2800" b="1" dirty="0"/>
              <a:t> Specification </a:t>
            </a:r>
            <a:br>
              <a:rPr lang="en-US" sz="2800" b="1" dirty="0"/>
            </a:br>
            <a:r>
              <a:rPr lang="en-US" sz="2800" b="1" dirty="0"/>
              <a:t>in a World of Mobility</a:t>
            </a:r>
            <a:br>
              <a:rPr lang="en-US" sz="2800" b="1" dirty="0"/>
            </a:br>
            <a:r>
              <a:rPr lang="en-US" sz="2800" b="1" dirty="0"/>
              <a:t/>
            </a:r>
            <a:br>
              <a:rPr lang="en-US" sz="2800" b="1" dirty="0"/>
            </a:br>
            <a:r>
              <a:rPr lang="en-US" sz="2800" b="1" dirty="0"/>
              <a:t>Buddy Altus</a:t>
            </a:r>
            <a:br>
              <a:rPr lang="en-US" sz="2800" b="1" dirty="0"/>
            </a:br>
            <a:r>
              <a:rPr lang="en-US" sz="2800" b="1" dirty="0"/>
              <a:t>Avis Budget Group</a:t>
            </a:r>
            <a:br>
              <a:rPr lang="en-US" sz="2800" b="1" dirty="0"/>
            </a:br>
            <a:r>
              <a:rPr lang="en-US" sz="2800" b="1" dirty="0"/>
              <a:t>VP Innovation, Customer &amp; Partner E-commerce</a:t>
            </a:r>
            <a:endParaRPr lang="en-US" sz="2800" dirty="0"/>
          </a:p>
        </p:txBody>
      </p:sp>
      <p:pic>
        <p:nvPicPr>
          <p:cNvPr id="8" name="Picture 7">
            <a:extLst>
              <a:ext uri="{FF2B5EF4-FFF2-40B4-BE49-F238E27FC236}">
                <a16:creationId xmlns:a16="http://schemas.microsoft.com/office/drawing/2014/main" xmlns="" id="{6411E790-7911-4FE4-A3B8-21EFC0DA92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445" y="5624102"/>
            <a:ext cx="3633216" cy="774192"/>
          </a:xfrm>
          <a:prstGeom prst="rect">
            <a:avLst/>
          </a:prstGeom>
        </p:spPr>
      </p:pic>
      <p:pic>
        <p:nvPicPr>
          <p:cNvPr id="7" name="Picture 6">
            <a:extLst>
              <a:ext uri="{FF2B5EF4-FFF2-40B4-BE49-F238E27FC236}">
                <a16:creationId xmlns:a16="http://schemas.microsoft.com/office/drawing/2014/main" xmlns="" id="{A2F3312E-C213-44B0-A3AD-6F19DC78DE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957"/>
            <a:ext cx="12192000" cy="1641231"/>
          </a:xfrm>
          <a:prstGeom prst="rect">
            <a:avLst/>
          </a:prstGeom>
        </p:spPr>
      </p:pic>
    </p:spTree>
    <p:extLst>
      <p:ext uri="{BB962C8B-B14F-4D97-AF65-F5344CB8AC3E}">
        <p14:creationId xmlns:p14="http://schemas.microsoft.com/office/powerpoint/2010/main" val="353293602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2F2FB2-4510-491D-AFE8-F0E72D4A46C5}"/>
              </a:ext>
            </a:extLst>
          </p:cNvPr>
          <p:cNvSpPr>
            <a:spLocks noGrp="1"/>
          </p:cNvSpPr>
          <p:nvPr>
            <p:ph type="title"/>
          </p:nvPr>
        </p:nvSpPr>
        <p:spPr>
          <a:xfrm>
            <a:off x="0" y="1"/>
            <a:ext cx="12192000" cy="1480456"/>
          </a:xfrm>
        </p:spPr>
        <p:txBody>
          <a:bodyPr/>
          <a:lstStyle/>
          <a:p>
            <a:pPr algn="ctr"/>
            <a:r>
              <a:rPr lang="en-US" dirty="0"/>
              <a:t>Agenda</a:t>
            </a:r>
          </a:p>
        </p:txBody>
      </p:sp>
      <p:sp>
        <p:nvSpPr>
          <p:cNvPr id="3" name="Content Placeholder 2">
            <a:extLst>
              <a:ext uri="{FF2B5EF4-FFF2-40B4-BE49-F238E27FC236}">
                <a16:creationId xmlns:a16="http://schemas.microsoft.com/office/drawing/2014/main" xmlns="" id="{2C77E04B-3087-4533-9FCF-DC3E151B4C05}"/>
              </a:ext>
            </a:extLst>
          </p:cNvPr>
          <p:cNvSpPr>
            <a:spLocks noGrp="1"/>
          </p:cNvSpPr>
          <p:nvPr>
            <p:ph idx="1"/>
          </p:nvPr>
        </p:nvSpPr>
        <p:spPr/>
        <p:txBody>
          <a:bodyPr/>
          <a:lstStyle/>
          <a:p>
            <a:r>
              <a:rPr lang="en-US" dirty="0"/>
              <a:t>Overview of Avis Budget Group (ABG)</a:t>
            </a:r>
          </a:p>
          <a:p>
            <a:r>
              <a:rPr lang="en-US" dirty="0"/>
              <a:t>ABG’s use of the OTA specification</a:t>
            </a:r>
          </a:p>
          <a:p>
            <a:r>
              <a:rPr lang="en-US" dirty="0"/>
              <a:t>Mobility</a:t>
            </a:r>
          </a:p>
          <a:p>
            <a:r>
              <a:rPr lang="en-US" dirty="0"/>
              <a:t>API economy</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73365904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365125"/>
            <a:ext cx="12192000" cy="1325563"/>
          </a:xfrm>
        </p:spPr>
        <p:txBody>
          <a:bodyPr>
            <a:normAutofit/>
          </a:bodyPr>
          <a:lstStyle/>
          <a:p>
            <a:pPr algn="ctr"/>
            <a:r>
              <a:rPr lang="en-US" sz="4300" dirty="0"/>
              <a:t>Avis Budget Group – Global Leader </a:t>
            </a:r>
            <a:r>
              <a:rPr lang="en-US" sz="4300" dirty="0" smtClean="0"/>
              <a:t>in Mobility</a:t>
            </a:r>
            <a:endParaRPr lang="en-US" sz="4300" dirty="0"/>
          </a:p>
        </p:txBody>
      </p:sp>
      <p:pic>
        <p:nvPicPr>
          <p:cNvPr id="4" name="Picture 3">
            <a:extLst>
              <a:ext uri="{FF2B5EF4-FFF2-40B4-BE49-F238E27FC236}">
                <a16:creationId xmlns:a16="http://schemas.microsoft.com/office/drawing/2014/main" xmlns="" id="{21E2DE83-A949-E845-96F0-2E07CAF68DD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00446" y="1590672"/>
            <a:ext cx="7929366" cy="4524766"/>
          </a:xfrm>
          <a:prstGeom prst="rect">
            <a:avLst/>
          </a:prstGeom>
        </p:spPr>
      </p:pic>
    </p:spTree>
    <p:extLst>
      <p:ext uri="{BB962C8B-B14F-4D97-AF65-F5344CB8AC3E}">
        <p14:creationId xmlns:p14="http://schemas.microsoft.com/office/powerpoint/2010/main" val="79197906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035" t="24172" r="21163" b="5060"/>
          <a:stretch/>
        </p:blipFill>
        <p:spPr bwMode="auto">
          <a:xfrm>
            <a:off x="2775099" y="1642787"/>
            <a:ext cx="6560288" cy="44410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p:cNvSpPr>
            <a:spLocks noGrp="1"/>
          </p:cNvSpPr>
          <p:nvPr>
            <p:ph type="title"/>
          </p:nvPr>
        </p:nvSpPr>
        <p:spPr/>
        <p:txBody>
          <a:bodyPr/>
          <a:lstStyle/>
          <a:p>
            <a:r>
              <a:rPr lang="en-US" dirty="0"/>
              <a:t>Global Footprint</a:t>
            </a:r>
          </a:p>
        </p:txBody>
      </p:sp>
    </p:spTree>
    <p:extLst>
      <p:ext uri="{BB962C8B-B14F-4D97-AF65-F5344CB8AC3E}">
        <p14:creationId xmlns:p14="http://schemas.microsoft.com/office/powerpoint/2010/main" val="117632344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result for avis budget group logo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0375" y="1742052"/>
            <a:ext cx="1655874" cy="962470"/>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Image result for avis budget group logo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Image result for avis budget group logo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8" descr="Image result for avis budget group logo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10" descr="Image result for avis budget group logos"/>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179" name="Picture 11"/>
          <p:cNvPicPr>
            <a:picLocks noChangeAspect="1" noChangeArrowheads="1"/>
          </p:cNvPicPr>
          <p:nvPr/>
        </p:nvPicPr>
        <p:blipFill rotWithShape="1">
          <a:blip r:embed="rId3">
            <a:extLst>
              <a:ext uri="{28A0092B-C50C-407E-A947-70E740481C1C}">
                <a14:useLocalDpi xmlns:a14="http://schemas.microsoft.com/office/drawing/2010/main" val="0"/>
              </a:ext>
            </a:extLst>
          </a:blip>
          <a:srcRect t="30327" b="33951"/>
          <a:stretch/>
        </p:blipFill>
        <p:spPr bwMode="auto">
          <a:xfrm>
            <a:off x="3011316" y="1848184"/>
            <a:ext cx="1826498" cy="7116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81" name="Picture 13" descr="Image result for zipcar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57626" y="2804395"/>
            <a:ext cx="1832543" cy="665146"/>
          </a:xfrm>
          <a:prstGeom prst="rect">
            <a:avLst/>
          </a:prstGeom>
          <a:noFill/>
          <a:extLst>
            <a:ext uri="{909E8E84-426E-40DD-AFC4-6F175D3DCCD1}">
              <a14:hiddenFill xmlns:a14="http://schemas.microsoft.com/office/drawing/2010/main">
                <a:solidFill>
                  <a:srgbClr val="FFFFFF"/>
                </a:solidFill>
              </a14:hiddenFill>
            </a:ext>
          </a:extLst>
        </p:spPr>
      </p:pic>
      <p:sp>
        <p:nvSpPr>
          <p:cNvPr id="8" name="AutoShape 15" descr="Image result for payless car rental logo"/>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17" descr="Image result for payless car rental logo"/>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186" name="Picture 1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35159" y="1941473"/>
            <a:ext cx="1224887" cy="6688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88" name="Picture 20" descr="Apex Car Rental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11316" y="2749486"/>
            <a:ext cx="1844636" cy="720055"/>
          </a:xfrm>
          <a:prstGeom prst="rect">
            <a:avLst/>
          </a:prstGeom>
          <a:noFill/>
          <a:extLst>
            <a:ext uri="{909E8E84-426E-40DD-AFC4-6F175D3DCCD1}">
              <a14:hiddenFill xmlns:a14="http://schemas.microsoft.com/office/drawing/2010/main">
                <a:solidFill>
                  <a:srgbClr val="FFFFFF"/>
                </a:solidFill>
              </a14:hiddenFill>
            </a:ext>
          </a:extLst>
        </p:spPr>
      </p:pic>
      <p:pic>
        <p:nvPicPr>
          <p:cNvPr id="7190" name="Picture 22" descr="Image result for maggiore car rental log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2775" y="2749486"/>
            <a:ext cx="1880712" cy="692102"/>
          </a:xfrm>
          <a:prstGeom prst="rect">
            <a:avLst/>
          </a:prstGeom>
          <a:noFill/>
          <a:extLst>
            <a:ext uri="{909E8E84-426E-40DD-AFC4-6F175D3DCCD1}">
              <a14:hiddenFill xmlns:a14="http://schemas.microsoft.com/office/drawing/2010/main">
                <a:solidFill>
                  <a:srgbClr val="FFFFFF"/>
                </a:solidFill>
              </a14:hiddenFill>
            </a:ext>
          </a:extLst>
        </p:spPr>
      </p:pic>
      <p:pic>
        <p:nvPicPr>
          <p:cNvPr id="7192" name="Picture 24" descr="Image result for francecars logo"/>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373920" y="2719163"/>
            <a:ext cx="1747364" cy="1023846"/>
          </a:xfrm>
          <a:prstGeom prst="rect">
            <a:avLst/>
          </a:prstGeom>
          <a:noFill/>
          <a:extLst>
            <a:ext uri="{909E8E84-426E-40DD-AFC4-6F175D3DCCD1}">
              <a14:hiddenFill xmlns:a14="http://schemas.microsoft.com/office/drawing/2010/main">
                <a:solidFill>
                  <a:srgbClr val="FFFFFF"/>
                </a:solidFill>
              </a14:hiddenFill>
            </a:ext>
          </a:extLst>
        </p:spPr>
      </p:pic>
      <p:pic>
        <p:nvPicPr>
          <p:cNvPr id="7194" name="Picture 26" descr="Image result for budget truck logo"/>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055874" y="1822417"/>
            <a:ext cx="2317297" cy="89674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08856" y="3636817"/>
            <a:ext cx="5770949" cy="738664"/>
          </a:xfrm>
          <a:prstGeom prst="rect">
            <a:avLst/>
          </a:prstGeom>
        </p:spPr>
        <p:txBody>
          <a:bodyPr wrap="square">
            <a:spAutoFit/>
          </a:bodyPr>
          <a:lstStyle/>
          <a:p>
            <a:pPr marL="285750" lvl="1" indent="-285750">
              <a:buFont typeface="Arial" panose="020B0604020202020204" pitchFamily="34" charset="0"/>
              <a:buChar char="•"/>
              <a:tabLst>
                <a:tab pos="0" algn="l"/>
              </a:tabLst>
            </a:pPr>
            <a:r>
              <a:rPr lang="en-US" sz="1400" dirty="0"/>
              <a:t>Zipcar, world’s leading car sharing company</a:t>
            </a:r>
          </a:p>
          <a:p>
            <a:pPr marL="285750" lvl="1" indent="-285750">
              <a:buFont typeface="Arial" panose="020B0604020202020204" pitchFamily="34" charset="0"/>
              <a:buChar char="•"/>
              <a:tabLst>
                <a:tab pos="0" algn="l"/>
              </a:tabLst>
            </a:pPr>
            <a:r>
              <a:rPr lang="en-US" sz="1400" dirty="0"/>
              <a:t>Payless, operates in the deep value segment</a:t>
            </a:r>
          </a:p>
          <a:p>
            <a:pPr marL="285750" lvl="1" indent="-285750">
              <a:buFont typeface="Arial" panose="020B0604020202020204" pitchFamily="34" charset="0"/>
              <a:buChar char="•"/>
              <a:tabLst>
                <a:tab pos="0" algn="l"/>
              </a:tabLst>
            </a:pPr>
            <a:r>
              <a:rPr lang="en-US" sz="1400" dirty="0"/>
              <a:t>Budget Truck, one of the leading truck rental brands in the US </a:t>
            </a:r>
          </a:p>
        </p:txBody>
      </p:sp>
      <p:sp>
        <p:nvSpPr>
          <p:cNvPr id="21" name="Rectangle 20"/>
          <p:cNvSpPr/>
          <p:nvPr/>
        </p:nvSpPr>
        <p:spPr>
          <a:xfrm>
            <a:off x="6157626" y="3636817"/>
            <a:ext cx="6096000" cy="954107"/>
          </a:xfrm>
          <a:prstGeom prst="rect">
            <a:avLst/>
          </a:prstGeom>
        </p:spPr>
        <p:txBody>
          <a:bodyPr>
            <a:spAutoFit/>
          </a:bodyPr>
          <a:lstStyle/>
          <a:p>
            <a:pPr marL="285750" lvl="1" indent="-285750">
              <a:buFont typeface="Arial" panose="020B0604020202020204" pitchFamily="34" charset="0"/>
              <a:buChar char="•"/>
              <a:tabLst>
                <a:tab pos="0" algn="l"/>
              </a:tabLst>
            </a:pPr>
            <a:r>
              <a:rPr lang="en-US" sz="1400" dirty="0"/>
              <a:t>Apex, leading deep value segment brand in Australia and New Zealand</a:t>
            </a:r>
          </a:p>
          <a:p>
            <a:pPr marL="285750" lvl="1" indent="-285750">
              <a:buFont typeface="Arial" panose="020B0604020202020204" pitchFamily="34" charset="0"/>
              <a:buChar char="•"/>
              <a:tabLst>
                <a:tab pos="0" algn="l"/>
              </a:tabLst>
            </a:pPr>
            <a:r>
              <a:rPr lang="en-US" sz="1400" dirty="0" err="1"/>
              <a:t>Maggorie</a:t>
            </a:r>
            <a:r>
              <a:rPr lang="en-US" sz="1400" dirty="0"/>
              <a:t>, a leading car rental brand in Italy</a:t>
            </a:r>
          </a:p>
          <a:p>
            <a:pPr marL="285750" lvl="1" indent="-285750">
              <a:buFont typeface="Arial" panose="020B0604020202020204" pitchFamily="34" charset="0"/>
              <a:buChar char="•"/>
              <a:tabLst>
                <a:tab pos="0" algn="l"/>
              </a:tabLst>
            </a:pPr>
            <a:r>
              <a:rPr lang="en-US" sz="1400" dirty="0"/>
              <a:t>France Cars, one of the largest light commercial vehicle fleets in France</a:t>
            </a:r>
          </a:p>
          <a:p>
            <a:pPr marL="285750" lvl="1" indent="-285750">
              <a:buFont typeface="Arial" panose="020B0604020202020204" pitchFamily="34" charset="0"/>
              <a:buChar char="•"/>
              <a:tabLst>
                <a:tab pos="0" algn="l"/>
              </a:tabLst>
            </a:pPr>
            <a:r>
              <a:rPr lang="en-US" sz="1400" dirty="0"/>
              <a:t>Joint ventures in India &amp; China</a:t>
            </a:r>
          </a:p>
        </p:txBody>
      </p:sp>
      <p:pic>
        <p:nvPicPr>
          <p:cNvPr id="19" name="Picture 18">
            <a:extLst>
              <a:ext uri="{FF2B5EF4-FFF2-40B4-BE49-F238E27FC236}">
                <a16:creationId xmlns:a16="http://schemas.microsoft.com/office/drawing/2014/main" xmlns="" id="{C955F9B6-019D-9942-80AB-DBA8FE6933FF}"/>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933634" y="465137"/>
            <a:ext cx="4958821" cy="656709"/>
          </a:xfrm>
          <a:prstGeom prst="rect">
            <a:avLst/>
          </a:prstGeom>
        </p:spPr>
      </p:pic>
    </p:spTree>
    <p:extLst>
      <p:ext uri="{BB962C8B-B14F-4D97-AF65-F5344CB8AC3E}">
        <p14:creationId xmlns:p14="http://schemas.microsoft.com/office/powerpoint/2010/main" val="280130432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ABG’s use of the OTA specification </a:t>
            </a:r>
          </a:p>
        </p:txBody>
      </p:sp>
      <p:sp>
        <p:nvSpPr>
          <p:cNvPr id="4" name="Content Placeholder 3"/>
          <p:cNvSpPr>
            <a:spLocks noGrp="1"/>
          </p:cNvSpPr>
          <p:nvPr>
            <p:ph idx="1"/>
          </p:nvPr>
        </p:nvSpPr>
        <p:spPr/>
        <p:txBody>
          <a:bodyPr>
            <a:normAutofit fontScale="85000" lnSpcReduction="20000"/>
          </a:bodyPr>
          <a:lstStyle/>
          <a:p>
            <a:r>
              <a:rPr lang="en-US" dirty="0"/>
              <a:t>Founding member and Board member since 1999</a:t>
            </a:r>
          </a:p>
          <a:p>
            <a:r>
              <a:rPr lang="en-US" dirty="0"/>
              <a:t>Launched first partner in 2003</a:t>
            </a:r>
          </a:p>
          <a:p>
            <a:r>
              <a:rPr lang="en-US" dirty="0"/>
              <a:t>Partner with Airlines, Hotels, OTA’s, and Credit Card companies</a:t>
            </a:r>
          </a:p>
          <a:p>
            <a:r>
              <a:rPr lang="en-US" dirty="0"/>
              <a:t>Two connection types, the specification itself or a private label</a:t>
            </a:r>
          </a:p>
          <a:p>
            <a:r>
              <a:rPr lang="en-US" dirty="0"/>
              <a:t>It is a platform which gives us flexibility</a:t>
            </a:r>
          </a:p>
          <a:p>
            <a:r>
              <a:rPr lang="en-US" dirty="0"/>
              <a:t>Continued YOY growth for the past 15 years</a:t>
            </a:r>
          </a:p>
          <a:p>
            <a:r>
              <a:rPr lang="en-US" b="1" dirty="0"/>
              <a:t>Growth fueled by standardization </a:t>
            </a:r>
            <a:endParaRPr lang="en-US" b="1" dirty="0" smtClean="0"/>
          </a:p>
          <a:p>
            <a:pPr lvl="1"/>
            <a:r>
              <a:rPr lang="en-US" dirty="0" smtClean="0"/>
              <a:t>Easy </a:t>
            </a:r>
            <a:r>
              <a:rPr lang="en-US" dirty="0"/>
              <a:t>for partners to connect to us</a:t>
            </a:r>
          </a:p>
          <a:p>
            <a:pPr lvl="1"/>
            <a:r>
              <a:rPr lang="en-US" dirty="0"/>
              <a:t>Fast to launch</a:t>
            </a:r>
          </a:p>
          <a:p>
            <a:r>
              <a:rPr lang="en-US" b="1" dirty="0"/>
              <a:t>Opportunities</a:t>
            </a:r>
          </a:p>
          <a:p>
            <a:pPr lvl="1"/>
            <a:r>
              <a:rPr lang="en-US" dirty="0"/>
              <a:t>Share data across suppliers and verticals</a:t>
            </a:r>
          </a:p>
          <a:p>
            <a:pPr lvl="1"/>
            <a:r>
              <a:rPr lang="en-US" dirty="0"/>
              <a:t>Better servicing, greater customer satisfaction, greater revenue</a:t>
            </a:r>
          </a:p>
          <a:p>
            <a:endParaRPr lang="en-US" dirty="0"/>
          </a:p>
          <a:p>
            <a:endParaRPr lang="en-US"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825" t="21386" r="29882" b="10419"/>
          <a:stretch/>
        </p:blipFill>
        <p:spPr bwMode="auto">
          <a:xfrm>
            <a:off x="8693454" y="3444533"/>
            <a:ext cx="2708117" cy="22361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Arrow Connector 5"/>
          <p:cNvCxnSpPr/>
          <p:nvPr/>
        </p:nvCxnSpPr>
        <p:spPr>
          <a:xfrm>
            <a:off x="6117021" y="3484179"/>
            <a:ext cx="2112579" cy="914400"/>
          </a:xfrm>
          <a:prstGeom prst="straightConnector1">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Oval 6"/>
          <p:cNvSpPr/>
          <p:nvPr/>
        </p:nvSpPr>
        <p:spPr>
          <a:xfrm>
            <a:off x="8229599" y="2960914"/>
            <a:ext cx="3635829" cy="3203403"/>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241614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APPROACH</a:t>
            </a:r>
          </a:p>
        </p:txBody>
      </p:sp>
      <p:pic>
        <p:nvPicPr>
          <p:cNvPr id="4" name="Picture 3">
            <a:extLst>
              <a:ext uri="{FF2B5EF4-FFF2-40B4-BE49-F238E27FC236}">
                <a16:creationId xmlns:a16="http://schemas.microsoft.com/office/drawing/2014/main" xmlns="" id="{EC3ECCB7-ACED-484F-8B2F-CC612E44FEE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972370" y="3076863"/>
            <a:ext cx="2871056" cy="2655214"/>
          </a:xfrm>
          <a:prstGeom prst="ellipse">
            <a:avLst/>
          </a:prstGeom>
        </p:spPr>
      </p:pic>
      <p:pic>
        <p:nvPicPr>
          <p:cNvPr id="5" name="Picture 4">
            <a:extLst>
              <a:ext uri="{FF2B5EF4-FFF2-40B4-BE49-F238E27FC236}">
                <a16:creationId xmlns:a16="http://schemas.microsoft.com/office/drawing/2014/main" xmlns="" id="{2DAA5C82-BE81-7544-945C-BCF68760DE1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250092" y="3058770"/>
            <a:ext cx="2836115" cy="2691403"/>
          </a:xfrm>
          <a:prstGeom prst="ellipse">
            <a:avLst/>
          </a:prstGeom>
        </p:spPr>
      </p:pic>
      <p:pic>
        <p:nvPicPr>
          <p:cNvPr id="6" name="Picture 5">
            <a:extLst>
              <a:ext uri="{FF2B5EF4-FFF2-40B4-BE49-F238E27FC236}">
                <a16:creationId xmlns:a16="http://schemas.microsoft.com/office/drawing/2014/main" xmlns="" id="{1F846D92-5C88-CB44-AC4C-9FF0E8B5849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b="-665"/>
          <a:stretch/>
        </p:blipFill>
        <p:spPr>
          <a:xfrm>
            <a:off x="26804" y="3076865"/>
            <a:ext cx="2793422" cy="2709402"/>
          </a:xfrm>
          <a:prstGeom prst="ellipse">
            <a:avLst/>
          </a:prstGeom>
        </p:spPr>
      </p:pic>
      <p:sp>
        <p:nvSpPr>
          <p:cNvPr id="7" name="TextBox 6">
            <a:extLst>
              <a:ext uri="{FF2B5EF4-FFF2-40B4-BE49-F238E27FC236}">
                <a16:creationId xmlns:a16="http://schemas.microsoft.com/office/drawing/2014/main" xmlns="" id="{1CC9E5DE-E550-1D41-B050-FEBA4A3B6B39}"/>
              </a:ext>
            </a:extLst>
          </p:cNvPr>
          <p:cNvSpPr txBox="1"/>
          <p:nvPr/>
        </p:nvSpPr>
        <p:spPr>
          <a:xfrm>
            <a:off x="26804" y="1991654"/>
            <a:ext cx="2651760" cy="369332"/>
          </a:xfrm>
          <a:prstGeom prst="rect">
            <a:avLst/>
          </a:prstGeom>
          <a:noFill/>
        </p:spPr>
        <p:txBody>
          <a:bodyPr wrap="square" rtlCol="0">
            <a:spAutoFit/>
          </a:bodyPr>
          <a:lstStyle/>
          <a:p>
            <a:pPr algn="ctr"/>
            <a:r>
              <a:rPr lang="en-US" dirty="0">
                <a:solidFill>
                  <a:schemeClr val="tx1">
                    <a:lumMod val="75000"/>
                    <a:lumOff val="25000"/>
                  </a:schemeClr>
                </a:solidFill>
              </a:rPr>
              <a:t>Reinventing Rental</a:t>
            </a:r>
          </a:p>
        </p:txBody>
      </p:sp>
      <p:sp>
        <p:nvSpPr>
          <p:cNvPr id="8" name="TextBox 7">
            <a:extLst>
              <a:ext uri="{FF2B5EF4-FFF2-40B4-BE49-F238E27FC236}">
                <a16:creationId xmlns:a16="http://schemas.microsoft.com/office/drawing/2014/main" xmlns="" id="{809DCA0B-1A24-2640-B67F-AFF31A047FA9}"/>
              </a:ext>
            </a:extLst>
          </p:cNvPr>
          <p:cNvSpPr txBox="1"/>
          <p:nvPr/>
        </p:nvSpPr>
        <p:spPr>
          <a:xfrm>
            <a:off x="3082018" y="1991654"/>
            <a:ext cx="2651760" cy="369332"/>
          </a:xfrm>
          <a:prstGeom prst="rect">
            <a:avLst/>
          </a:prstGeom>
          <a:noFill/>
        </p:spPr>
        <p:txBody>
          <a:bodyPr wrap="square" rtlCol="0">
            <a:spAutoFit/>
          </a:bodyPr>
          <a:lstStyle/>
          <a:p>
            <a:pPr algn="ctr"/>
            <a:r>
              <a:rPr lang="en-US" dirty="0">
                <a:solidFill>
                  <a:schemeClr val="tx1">
                    <a:lumMod val="75000"/>
                    <a:lumOff val="25000"/>
                  </a:schemeClr>
                </a:solidFill>
              </a:rPr>
              <a:t>Connected Car &amp; Driver</a:t>
            </a:r>
          </a:p>
        </p:txBody>
      </p:sp>
      <p:sp>
        <p:nvSpPr>
          <p:cNvPr id="9" name="TextBox 8">
            <a:extLst>
              <a:ext uri="{FF2B5EF4-FFF2-40B4-BE49-F238E27FC236}">
                <a16:creationId xmlns:a16="http://schemas.microsoft.com/office/drawing/2014/main" xmlns="" id="{692DCF45-BEC5-A94D-9CA6-273350A12DEC}"/>
              </a:ext>
            </a:extLst>
          </p:cNvPr>
          <p:cNvSpPr txBox="1"/>
          <p:nvPr/>
        </p:nvSpPr>
        <p:spPr>
          <a:xfrm>
            <a:off x="9342270" y="1853154"/>
            <a:ext cx="2651760" cy="646331"/>
          </a:xfrm>
          <a:prstGeom prst="rect">
            <a:avLst/>
          </a:prstGeom>
          <a:noFill/>
        </p:spPr>
        <p:txBody>
          <a:bodyPr wrap="square" rtlCol="0">
            <a:spAutoFit/>
          </a:bodyPr>
          <a:lstStyle/>
          <a:p>
            <a:r>
              <a:rPr lang="en-US" dirty="0">
                <a:solidFill>
                  <a:schemeClr val="tx1">
                    <a:lumMod val="75000"/>
                    <a:lumOff val="25000"/>
                  </a:schemeClr>
                </a:solidFill>
              </a:rPr>
              <a:t>Autonomous Cars &amp; Fleet Management as a Service</a:t>
            </a:r>
          </a:p>
        </p:txBody>
      </p:sp>
      <p:pic>
        <p:nvPicPr>
          <p:cNvPr id="15" name="Picture 6" descr="Image result for Rocketspace"/>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224027" y="3035505"/>
            <a:ext cx="2708023" cy="2696572"/>
          </a:xfrm>
          <a:prstGeom prst="ellipse">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5813808" y="1853154"/>
            <a:ext cx="3528462" cy="5963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smtClean="0">
                <a:solidFill>
                  <a:schemeClr val="tx1"/>
                </a:solidFill>
              </a:rPr>
              <a:t>Rocketspace Relationship</a:t>
            </a:r>
            <a:endParaRPr lang="th-TH" sz="1800" dirty="0">
              <a:solidFill>
                <a:schemeClr val="tx1"/>
              </a:solidFill>
            </a:endParaRPr>
          </a:p>
        </p:txBody>
      </p:sp>
    </p:spTree>
    <p:extLst>
      <p:ext uri="{BB962C8B-B14F-4D97-AF65-F5344CB8AC3E}">
        <p14:creationId xmlns:p14="http://schemas.microsoft.com/office/powerpoint/2010/main" val="40068115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4766"/>
            <a:ext cx="12191999" cy="1321785"/>
          </a:xfrm>
        </p:spPr>
        <p:txBody>
          <a:bodyPr>
            <a:normAutofit fontScale="90000"/>
          </a:bodyPr>
          <a:lstStyle/>
          <a:p>
            <a:r>
              <a:rPr lang="en-US" sz="4000" dirty="0"/>
              <a:t>ABG a Mobility Company - Not your Father’s Rental Car Company</a:t>
            </a:r>
            <a:r>
              <a:rPr lang="en-US" dirty="0"/>
              <a:t/>
            </a:r>
            <a:br>
              <a:rPr lang="en-US" dirty="0"/>
            </a:br>
            <a:endParaRPr lang="en-US" dirty="0"/>
          </a:p>
        </p:txBody>
      </p:sp>
      <p:sp>
        <p:nvSpPr>
          <p:cNvPr id="3" name="Content Placeholder 2"/>
          <p:cNvSpPr>
            <a:spLocks noGrp="1"/>
          </p:cNvSpPr>
          <p:nvPr>
            <p:ph idx="1"/>
          </p:nvPr>
        </p:nvSpPr>
        <p:spPr>
          <a:xfrm>
            <a:off x="0" y="1608082"/>
            <a:ext cx="12192000" cy="4521584"/>
          </a:xfrm>
        </p:spPr>
        <p:txBody>
          <a:bodyPr>
            <a:normAutofit fontScale="92500"/>
          </a:bodyPr>
          <a:lstStyle/>
          <a:p>
            <a:pPr defTabSz="1150938">
              <a:tabLst>
                <a:tab pos="1150938" algn="l"/>
                <a:tab pos="1655763" algn="l"/>
              </a:tabLst>
            </a:pPr>
            <a:r>
              <a:rPr lang="en-US" dirty="0"/>
              <a:t>2013-- Zipcar </a:t>
            </a:r>
            <a:r>
              <a:rPr lang="en-US" dirty="0" smtClean="0"/>
              <a:t>Purchased</a:t>
            </a:r>
            <a:endParaRPr lang="en-US" dirty="0"/>
          </a:p>
          <a:p>
            <a:pPr defTabSz="1150938" fontAlgn="b">
              <a:tabLst>
                <a:tab pos="1150938" algn="l"/>
                <a:tab pos="1655763" algn="l"/>
              </a:tabLst>
            </a:pPr>
            <a:r>
              <a:rPr lang="en-US" dirty="0"/>
              <a:t>2016 - Avis Transforms Car Rental To Give Travelers Complete Control Of Their 	Experience Via Smartphone </a:t>
            </a:r>
          </a:p>
          <a:p>
            <a:pPr defTabSz="1150938">
              <a:tabLst>
                <a:tab pos="1150938" algn="l"/>
                <a:tab pos="1655763" algn="l"/>
              </a:tabLst>
            </a:pPr>
            <a:r>
              <a:rPr lang="en-US" dirty="0" smtClean="0"/>
              <a:t>2017 </a:t>
            </a:r>
            <a:r>
              <a:rPr lang="en-US" dirty="0"/>
              <a:t>– ABG Partners With </a:t>
            </a:r>
            <a:r>
              <a:rPr lang="en-US" dirty="0" err="1"/>
              <a:t>Waymo</a:t>
            </a:r>
            <a:r>
              <a:rPr lang="en-US" dirty="0"/>
              <a:t> to Support Its Self-Driving Car</a:t>
            </a:r>
          </a:p>
          <a:p>
            <a:pPr defTabSz="1150938">
              <a:tabLst>
                <a:tab pos="1150938" algn="l"/>
                <a:tab pos="1655763" algn="l"/>
              </a:tabLst>
            </a:pPr>
            <a:r>
              <a:rPr lang="en-US" dirty="0"/>
              <a:t>2017 – ABG Marching Towards Future of Mobility With Launch of ‘Lab' in Kansas City</a:t>
            </a:r>
          </a:p>
          <a:p>
            <a:pPr defTabSz="1150938">
              <a:tabLst>
                <a:tab pos="1150938" algn="l"/>
                <a:tab pos="1655763" algn="l"/>
              </a:tabLst>
            </a:pPr>
            <a:r>
              <a:rPr lang="en-US" dirty="0"/>
              <a:t>2017</a:t>
            </a:r>
            <a:r>
              <a:rPr lang="en-US" b="1" dirty="0"/>
              <a:t> </a:t>
            </a:r>
            <a:r>
              <a:rPr lang="en-US" dirty="0"/>
              <a:t>– Avis Announces Google Home Integration with Artificial Intelligence Capabilities</a:t>
            </a:r>
          </a:p>
          <a:p>
            <a:pPr defTabSz="1150938">
              <a:tabLst>
                <a:tab pos="1150938" algn="l"/>
                <a:tab pos="1655763" algn="l"/>
              </a:tabLst>
            </a:pPr>
            <a:r>
              <a:rPr lang="en-US" dirty="0"/>
              <a:t>2017 – Avis to Launch Voice-Powered Car Reservation Capability With Amazon Alexa</a:t>
            </a:r>
          </a:p>
          <a:p>
            <a:pPr defTabSz="1150938">
              <a:tabLst>
                <a:tab pos="1150938" algn="l"/>
                <a:tab pos="1655763" algn="l"/>
              </a:tabLst>
            </a:pPr>
            <a:r>
              <a:rPr lang="en-US" dirty="0"/>
              <a:t>2017 – Avis Budget Group and Continental Partnership Drives Mobility Forward</a:t>
            </a:r>
          </a:p>
          <a:p>
            <a:pPr defTabSz="1150938">
              <a:tabLst>
                <a:tab pos="1150938" algn="l"/>
                <a:tab pos="1655763" algn="l"/>
              </a:tabLst>
            </a:pPr>
            <a:r>
              <a:rPr lang="en-US" dirty="0"/>
              <a:t>2018  – Car Sharing Goes Up a Gear in London With Expansion of Zipcar Flex</a:t>
            </a:r>
          </a:p>
          <a:p>
            <a:pPr defTabSz="1150938">
              <a:tabLst>
                <a:tab pos="1198563" algn="l"/>
                <a:tab pos="1655763" algn="l"/>
              </a:tabLst>
            </a:pPr>
            <a:endParaRPr lang="en-US" dirty="0"/>
          </a:p>
          <a:p>
            <a:pPr lvl="1"/>
            <a:endParaRPr lang="en-US" dirty="0"/>
          </a:p>
          <a:p>
            <a:pPr lvl="1"/>
            <a:endParaRPr lang="en-US" dirty="0"/>
          </a:p>
        </p:txBody>
      </p:sp>
    </p:spTree>
    <p:extLst>
      <p:ext uri="{BB962C8B-B14F-4D97-AF65-F5344CB8AC3E}">
        <p14:creationId xmlns:p14="http://schemas.microsoft.com/office/powerpoint/2010/main" val="1103609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2192000" cy="1325563"/>
          </a:xfrm>
        </p:spPr>
        <p:txBody>
          <a:bodyPr/>
          <a:lstStyle/>
          <a:p>
            <a:r>
              <a:rPr lang="en-US" dirty="0"/>
              <a:t>Avis Innovation Making Pick Up &amp; Selection Seamless</a:t>
            </a:r>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47348"/>
          <a:stretch/>
        </p:blipFill>
        <p:spPr bwMode="auto">
          <a:xfrm>
            <a:off x="504497" y="1655378"/>
            <a:ext cx="11345427" cy="44801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5561026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7F10FC72-66EB-E741-86B0-FF1D20A46BF9}"/>
              </a:ext>
            </a:extLst>
          </p:cNvPr>
          <p:cNvSpPr/>
          <p:nvPr/>
        </p:nvSpPr>
        <p:spPr>
          <a:xfrm>
            <a:off x="0" y="0"/>
            <a:ext cx="12192000" cy="6858000"/>
          </a:xfrm>
          <a:prstGeom prst="rect">
            <a:avLst/>
          </a:prstGeom>
          <a:solidFill>
            <a:srgbClr val="3F4E6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2" name="Picture 1" descr="zipcar_transit_map_v2.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65867" y="1210837"/>
            <a:ext cx="8042656" cy="4905248"/>
          </a:xfrm>
          <a:prstGeom prst="rect">
            <a:avLst/>
          </a:prstGeom>
        </p:spPr>
      </p:pic>
      <p:pic>
        <p:nvPicPr>
          <p:cNvPr id="15" name="Picture 14" descr="zipcar_transit_map_v1.pn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369231" y="3850397"/>
            <a:ext cx="656019" cy="860915"/>
          </a:xfrm>
          <a:prstGeom prst="rect">
            <a:avLst/>
          </a:prstGeom>
        </p:spPr>
      </p:pic>
      <p:pic>
        <p:nvPicPr>
          <p:cNvPr id="10" name="Picture 9"/>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rot="5400000">
            <a:off x="9871148" y="2647433"/>
            <a:ext cx="2061753" cy="2066007"/>
          </a:xfrm>
          <a:prstGeom prst="ellipse">
            <a:avLst/>
          </a:prstGeom>
          <a:ln w="38100">
            <a:noFill/>
          </a:ln>
        </p:spPr>
      </p:pic>
      <p:pic>
        <p:nvPicPr>
          <p:cNvPr id="12" name="Picture 11"/>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219803" y="265635"/>
            <a:ext cx="1599245" cy="1599245"/>
          </a:xfrm>
          <a:prstGeom prst="ellipse">
            <a:avLst/>
          </a:prstGeom>
        </p:spPr>
      </p:pic>
      <p:pic>
        <p:nvPicPr>
          <p:cNvPr id="5" name="Picture 4">
            <a:extLst>
              <a:ext uri="{FF2B5EF4-FFF2-40B4-BE49-F238E27FC236}">
                <a16:creationId xmlns:a16="http://schemas.microsoft.com/office/drawing/2014/main" xmlns="" id="{E36A3D03-F1BB-9D46-A41A-AF3F4B825D23}"/>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833410" y="4583545"/>
            <a:ext cx="737853" cy="706979"/>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3" name="Picture 12">
            <a:extLst>
              <a:ext uri="{FF2B5EF4-FFF2-40B4-BE49-F238E27FC236}">
                <a16:creationId xmlns:a16="http://schemas.microsoft.com/office/drawing/2014/main" xmlns="" id="{3FC4044F-1F62-094E-A719-59557C47A15D}"/>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390671" y="1456016"/>
            <a:ext cx="737853" cy="706979"/>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6" name="Picture 15">
            <a:extLst>
              <a:ext uri="{FF2B5EF4-FFF2-40B4-BE49-F238E27FC236}">
                <a16:creationId xmlns:a16="http://schemas.microsoft.com/office/drawing/2014/main" xmlns="" id="{1C4FE3E8-8E4B-674A-A79F-14FBE44BD8CF}"/>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66874" y="3890491"/>
            <a:ext cx="737853" cy="706979"/>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Picture 3">
            <a:extLst>
              <a:ext uri="{FF2B5EF4-FFF2-40B4-BE49-F238E27FC236}">
                <a16:creationId xmlns:a16="http://schemas.microsoft.com/office/drawing/2014/main" xmlns="" id="{BCB25FE8-B0F5-4844-868D-585B3335712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950423" y="5533459"/>
            <a:ext cx="1269380" cy="269108"/>
          </a:xfrm>
          <a:prstGeom prst="rect">
            <a:avLst/>
          </a:prstGeom>
          <a:solidFill>
            <a:schemeClr val="bg1"/>
          </a:solidFill>
        </p:spPr>
      </p:pic>
      <p:pic>
        <p:nvPicPr>
          <p:cNvPr id="18" name="Picture 17">
            <a:extLst>
              <a:ext uri="{FF2B5EF4-FFF2-40B4-BE49-F238E27FC236}">
                <a16:creationId xmlns:a16="http://schemas.microsoft.com/office/drawing/2014/main" xmlns="" id="{412ECB94-A33B-0E4B-B10E-C200A228803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37635" y="4711313"/>
            <a:ext cx="1391348" cy="1240729"/>
          </a:xfrm>
          <a:prstGeom prst="ellipse">
            <a:avLst/>
          </a:prstGeom>
          <a:ln w="3175" cap="rnd">
            <a:noFill/>
          </a:ln>
          <a:effectLst/>
          <a:scene3d>
            <a:camera prst="orthographicFront"/>
            <a:lightRig rig="contrasting" dir="t">
              <a:rot lat="0" lon="0" rev="3000000"/>
            </a:lightRig>
          </a:scene3d>
          <a:sp3d contourW="7620">
            <a:bevelT w="95250" h="31750"/>
            <a:contourClr>
              <a:srgbClr val="333333"/>
            </a:contourClr>
          </a:sp3d>
        </p:spPr>
      </p:pic>
      <p:sp>
        <p:nvSpPr>
          <p:cNvPr id="19" name="TextBox 18">
            <a:extLst>
              <a:ext uri="{FF2B5EF4-FFF2-40B4-BE49-F238E27FC236}">
                <a16:creationId xmlns:a16="http://schemas.microsoft.com/office/drawing/2014/main" xmlns="" id="{263CDD1B-9AE5-474E-8C1A-85277EA6F53B}"/>
              </a:ext>
            </a:extLst>
          </p:cNvPr>
          <p:cNvSpPr txBox="1"/>
          <p:nvPr/>
        </p:nvSpPr>
        <p:spPr>
          <a:xfrm>
            <a:off x="337635" y="202183"/>
            <a:ext cx="4383221" cy="1241237"/>
          </a:xfrm>
          <a:prstGeom prst="rect">
            <a:avLst/>
          </a:prstGeom>
          <a:noFill/>
        </p:spPr>
        <p:txBody>
          <a:bodyPr wrap="square" rtlCol="0">
            <a:spAutoFit/>
          </a:bodyPr>
          <a:lstStyle/>
          <a:p>
            <a:r>
              <a:rPr lang="en-US" sz="3733" dirty="0">
                <a:solidFill>
                  <a:prstClr val="white"/>
                </a:solidFill>
                <a:latin typeface="Calibri"/>
              </a:rPr>
              <a:t>What might mobility look like? </a:t>
            </a:r>
          </a:p>
        </p:txBody>
      </p:sp>
      <p:pic>
        <p:nvPicPr>
          <p:cNvPr id="6" name="Picture 5">
            <a:extLst>
              <a:ext uri="{FF2B5EF4-FFF2-40B4-BE49-F238E27FC236}">
                <a16:creationId xmlns:a16="http://schemas.microsoft.com/office/drawing/2014/main" xmlns="" id="{239A9D5C-17C4-CD4C-AFF6-3BAEE24FEF93}"/>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333097" y="4597469"/>
            <a:ext cx="1450904" cy="1450904"/>
          </a:xfrm>
          <a:prstGeom prst="rect">
            <a:avLst/>
          </a:prstGeom>
        </p:spPr>
      </p:pic>
      <p:pic>
        <p:nvPicPr>
          <p:cNvPr id="20" name="Picture 19">
            <a:extLst>
              <a:ext uri="{FF2B5EF4-FFF2-40B4-BE49-F238E27FC236}">
                <a16:creationId xmlns:a16="http://schemas.microsoft.com/office/drawing/2014/main" xmlns="" id="{7C53CB30-7271-FB4E-BC33-78C4FAFF5D9D}"/>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381876" y="3745364"/>
            <a:ext cx="1450904" cy="1450904"/>
          </a:xfrm>
          <a:prstGeom prst="rect">
            <a:avLst/>
          </a:prstGeom>
        </p:spPr>
      </p:pic>
      <p:pic>
        <p:nvPicPr>
          <p:cNvPr id="21" name="Picture 20">
            <a:extLst>
              <a:ext uri="{FF2B5EF4-FFF2-40B4-BE49-F238E27FC236}">
                <a16:creationId xmlns:a16="http://schemas.microsoft.com/office/drawing/2014/main" xmlns="" id="{23AE05ED-8648-B847-AFB8-0E4D03EC5E99}"/>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8014143" y="2557156"/>
            <a:ext cx="1514255" cy="321021"/>
          </a:xfrm>
          <a:prstGeom prst="rect">
            <a:avLst/>
          </a:prstGeom>
          <a:solidFill>
            <a:schemeClr val="bg1"/>
          </a:solidFill>
        </p:spPr>
      </p:pic>
    </p:spTree>
    <p:extLst>
      <p:ext uri="{BB962C8B-B14F-4D97-AF65-F5344CB8AC3E}">
        <p14:creationId xmlns:p14="http://schemas.microsoft.com/office/powerpoint/2010/main" val="42315996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B5CC348-A292-4340-81C4-EB08E47FD6C1}"/>
              </a:ext>
            </a:extLst>
          </p:cNvPr>
          <p:cNvSpPr>
            <a:spLocks noGrp="1"/>
          </p:cNvSpPr>
          <p:nvPr>
            <p:ph type="title"/>
          </p:nvPr>
        </p:nvSpPr>
        <p:spPr/>
        <p:txBody>
          <a:bodyPr/>
          <a:lstStyle/>
          <a:p>
            <a:r>
              <a:rPr lang="en-US" dirty="0"/>
              <a:t>Benefits of Membership</a:t>
            </a:r>
          </a:p>
        </p:txBody>
      </p:sp>
      <p:sp>
        <p:nvSpPr>
          <p:cNvPr id="3" name="Content Placeholder 2">
            <a:extLst>
              <a:ext uri="{FF2B5EF4-FFF2-40B4-BE49-F238E27FC236}">
                <a16:creationId xmlns="" xmlns:a16="http://schemas.microsoft.com/office/drawing/2014/main" id="{74BC769D-871A-405C-9989-69BA74DD3877}"/>
              </a:ext>
            </a:extLst>
          </p:cNvPr>
          <p:cNvSpPr>
            <a:spLocks noGrp="1"/>
          </p:cNvSpPr>
          <p:nvPr>
            <p:ph idx="1"/>
          </p:nvPr>
        </p:nvSpPr>
        <p:spPr>
          <a:xfrm>
            <a:off x="441501" y="1825625"/>
            <a:ext cx="6986822" cy="4056701"/>
          </a:xfrm>
        </p:spPr>
        <p:txBody>
          <a:bodyPr>
            <a:normAutofit/>
          </a:bodyPr>
          <a:lstStyle/>
          <a:p>
            <a:pPr marL="91440" indent="-342900">
              <a:lnSpc>
                <a:spcPct val="110000"/>
              </a:lnSpc>
              <a:spcBef>
                <a:spcPts val="0"/>
              </a:spcBef>
              <a:defRPr/>
            </a:pPr>
            <a:r>
              <a:rPr lang="en-US" b="1" dirty="0">
                <a:solidFill>
                  <a:srgbClr val="C00000"/>
                </a:solidFill>
                <a:latin typeface="+mj-lt"/>
              </a:rPr>
              <a:t>Marketplace credibility</a:t>
            </a:r>
          </a:p>
          <a:p>
            <a:pPr marL="91440" indent="-285750">
              <a:spcBef>
                <a:spcPts val="0"/>
              </a:spcBef>
              <a:defRPr/>
            </a:pPr>
            <a:r>
              <a:rPr lang="en-US" b="1" dirty="0">
                <a:solidFill>
                  <a:srgbClr val="C00000"/>
                </a:solidFill>
                <a:latin typeface="+mj-lt"/>
              </a:rPr>
              <a:t> Initiate, lead and participate in project teams</a:t>
            </a:r>
          </a:p>
          <a:p>
            <a:pPr marL="91440" indent="-285750">
              <a:spcBef>
                <a:spcPts val="0"/>
              </a:spcBef>
              <a:defRPr/>
            </a:pPr>
            <a:r>
              <a:rPr lang="en-US" b="1" dirty="0">
                <a:solidFill>
                  <a:srgbClr val="C00000"/>
                </a:solidFill>
                <a:latin typeface="+mj-lt"/>
              </a:rPr>
              <a:t> Influence standards structure</a:t>
            </a:r>
          </a:p>
          <a:p>
            <a:pPr marL="91440" indent="-285750">
              <a:spcBef>
                <a:spcPts val="0"/>
              </a:spcBef>
              <a:defRPr/>
            </a:pPr>
            <a:r>
              <a:rPr lang="en-US" b="1" dirty="0">
                <a:solidFill>
                  <a:srgbClr val="C00000"/>
                </a:solidFill>
                <a:latin typeface="+mj-lt"/>
              </a:rPr>
              <a:t> Member’s only documentation and websites</a:t>
            </a:r>
          </a:p>
          <a:p>
            <a:pPr marL="91440" indent="-285750">
              <a:spcBef>
                <a:spcPts val="0"/>
              </a:spcBef>
              <a:defRPr/>
            </a:pPr>
            <a:r>
              <a:rPr lang="en-US" b="1" dirty="0">
                <a:solidFill>
                  <a:srgbClr val="C00000"/>
                </a:solidFill>
                <a:latin typeface="+mj-lt"/>
              </a:rPr>
              <a:t> Early access to specifications</a:t>
            </a:r>
          </a:p>
          <a:p>
            <a:pPr marL="91440" indent="-285750">
              <a:spcBef>
                <a:spcPts val="0"/>
              </a:spcBef>
              <a:defRPr/>
            </a:pPr>
            <a:r>
              <a:rPr lang="en-US" b="1" dirty="0">
                <a:solidFill>
                  <a:srgbClr val="C00000"/>
                </a:solidFill>
                <a:latin typeface="+mj-lt"/>
              </a:rPr>
              <a:t> Network with potential partners/ customers</a:t>
            </a:r>
          </a:p>
          <a:p>
            <a:pPr marL="91440" indent="-285750">
              <a:spcBef>
                <a:spcPts val="0"/>
              </a:spcBef>
              <a:defRPr/>
            </a:pPr>
            <a:r>
              <a:rPr lang="en-US" b="1" dirty="0">
                <a:solidFill>
                  <a:srgbClr val="C00000"/>
                </a:solidFill>
                <a:latin typeface="+mj-lt"/>
              </a:rPr>
              <a:t> Preferred pricing to OpenTravel events</a:t>
            </a:r>
          </a:p>
          <a:p>
            <a:pPr marL="91440" indent="-285750">
              <a:spcBef>
                <a:spcPts val="0"/>
              </a:spcBef>
              <a:defRPr/>
            </a:pPr>
            <a:endParaRPr lang="en-US" sz="2400" dirty="0">
              <a:solidFill>
                <a:srgbClr val="C00000"/>
              </a:solidFill>
              <a:latin typeface="+mj-lt"/>
            </a:endParaRPr>
          </a:p>
        </p:txBody>
      </p:sp>
      <p:pic>
        <p:nvPicPr>
          <p:cNvPr id="6146" name="Picture 2" descr="Image result for join image">
            <a:extLst>
              <a:ext uri="{FF2B5EF4-FFF2-40B4-BE49-F238E27FC236}">
                <a16:creationId xmlns="" xmlns:a16="http://schemas.microsoft.com/office/drawing/2014/main" id="{A0C1B0DC-B066-4FDA-AD42-D6D8900E10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75076" y="2275742"/>
            <a:ext cx="3775424" cy="2044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316039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966" y="365125"/>
            <a:ext cx="11225048" cy="1325563"/>
          </a:xfrm>
        </p:spPr>
        <p:txBody>
          <a:bodyPr/>
          <a:lstStyle/>
          <a:p>
            <a:r>
              <a:rPr lang="en-US" dirty="0"/>
              <a:t>Mobility &amp; OpenTravel what’s the connection?</a:t>
            </a:r>
          </a:p>
        </p:txBody>
      </p:sp>
      <p:sp>
        <p:nvSpPr>
          <p:cNvPr id="3" name="Content Placeholder 2"/>
          <p:cNvSpPr>
            <a:spLocks noGrp="1"/>
          </p:cNvSpPr>
          <p:nvPr>
            <p:ph idx="1"/>
          </p:nvPr>
        </p:nvSpPr>
        <p:spPr/>
        <p:txBody>
          <a:bodyPr>
            <a:normAutofit lnSpcReduction="10000"/>
          </a:bodyPr>
          <a:lstStyle/>
          <a:p>
            <a:r>
              <a:rPr lang="en-US" dirty="0"/>
              <a:t>ABG sees mobility as an eco-system</a:t>
            </a:r>
          </a:p>
          <a:p>
            <a:r>
              <a:rPr lang="en-US" dirty="0"/>
              <a:t>The eco-system leverages the API economy</a:t>
            </a:r>
          </a:p>
          <a:p>
            <a:r>
              <a:rPr lang="en-US" dirty="0"/>
              <a:t>Using services to build applications</a:t>
            </a:r>
          </a:p>
          <a:p>
            <a:r>
              <a:rPr lang="en-US" dirty="0"/>
              <a:t>ABG will expose APIs to partners, customers, and ourselves </a:t>
            </a:r>
          </a:p>
          <a:p>
            <a:r>
              <a:rPr lang="en-US" dirty="0"/>
              <a:t>Allowing applications to be built faster and easier</a:t>
            </a:r>
          </a:p>
          <a:p>
            <a:r>
              <a:rPr lang="en-US" dirty="0"/>
              <a:t>New modes of mobility and mobility services become possible</a:t>
            </a:r>
          </a:p>
          <a:p>
            <a:r>
              <a:rPr lang="en-US" dirty="0"/>
              <a:t>OpenTravel as a standards body has an important role to play </a:t>
            </a:r>
          </a:p>
          <a:p>
            <a:r>
              <a:rPr lang="en-US" dirty="0"/>
              <a:t>Helping different segments of the travel mobility industries communicate</a:t>
            </a:r>
          </a:p>
        </p:txBody>
      </p:sp>
    </p:spTree>
    <p:extLst>
      <p:ext uri="{BB962C8B-B14F-4D97-AF65-F5344CB8AC3E}">
        <p14:creationId xmlns:p14="http://schemas.microsoft.com/office/powerpoint/2010/main" val="240860815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ctrTitle"/>
          </p:nvPr>
        </p:nvSpPr>
        <p:spPr>
          <a:xfrm>
            <a:off x="946483" y="1854551"/>
            <a:ext cx="3753854" cy="1882132"/>
          </a:xfrm>
        </p:spPr>
        <p:txBody>
          <a:bodyPr>
            <a:normAutofit/>
          </a:bodyPr>
          <a:lstStyle/>
          <a:p>
            <a:r>
              <a:rPr lang="en-US" dirty="0"/>
              <a:t>JOIN US!</a:t>
            </a:r>
          </a:p>
        </p:txBody>
      </p:sp>
    </p:spTree>
    <p:extLst>
      <p:ext uri="{BB962C8B-B14F-4D97-AF65-F5344CB8AC3E}">
        <p14:creationId xmlns:p14="http://schemas.microsoft.com/office/powerpoint/2010/main" val="281875063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65125"/>
            <a:ext cx="10515600" cy="1325563"/>
          </a:xfrm>
        </p:spPr>
        <p:txBody>
          <a:bodyPr/>
          <a:lstStyle/>
          <a:p>
            <a:r>
              <a:rPr lang="en-US" dirty="0"/>
              <a:t>Thank you</a:t>
            </a:r>
          </a:p>
        </p:txBody>
      </p:sp>
      <p:sp>
        <p:nvSpPr>
          <p:cNvPr id="3" name="Content Placeholder 2"/>
          <p:cNvSpPr>
            <a:spLocks noGrp="1"/>
          </p:cNvSpPr>
          <p:nvPr>
            <p:ph idx="4294967295"/>
          </p:nvPr>
        </p:nvSpPr>
        <p:spPr>
          <a:xfrm>
            <a:off x="0" y="1825625"/>
            <a:ext cx="10515600" cy="4351338"/>
          </a:xfrm>
        </p:spPr>
        <p:txBody>
          <a:bodyPr/>
          <a:lstStyle/>
          <a:p>
            <a:pPr marL="0" indent="0">
              <a:buNone/>
            </a:pPr>
            <a:r>
              <a:rPr lang="en-US" dirty="0"/>
              <a:t>Buddy Altus</a:t>
            </a:r>
          </a:p>
          <a:p>
            <a:pPr marL="0" indent="0">
              <a:buNone/>
            </a:pPr>
            <a:r>
              <a:rPr lang="en-US" dirty="0"/>
              <a:t>VP, Innovation, Customer &amp; Partner E-Commerce</a:t>
            </a:r>
          </a:p>
          <a:p>
            <a:pPr marL="0" indent="0">
              <a:buNone/>
            </a:pPr>
            <a:r>
              <a:rPr lang="en-US" dirty="0"/>
              <a:t>Office: 973 496 3373</a:t>
            </a:r>
          </a:p>
          <a:p>
            <a:pPr marL="0" indent="0">
              <a:buNone/>
            </a:pPr>
            <a:r>
              <a:rPr lang="en-US" dirty="0"/>
              <a:t>Email: buddy.altus@avisbudget.com</a:t>
            </a:r>
          </a:p>
          <a:p>
            <a:pPr marL="0" indent="0">
              <a:buNone/>
            </a:pPr>
            <a:endParaRPr lang="en-US" dirty="0"/>
          </a:p>
        </p:txBody>
      </p:sp>
    </p:spTree>
    <p:extLst>
      <p:ext uri="{BB962C8B-B14F-4D97-AF65-F5344CB8AC3E}">
        <p14:creationId xmlns:p14="http://schemas.microsoft.com/office/powerpoint/2010/main" val="255744283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C8E192E-E6C9-4F2A-BF30-994A50F9BFBD}"/>
              </a:ext>
            </a:extLst>
          </p:cNvPr>
          <p:cNvSpPr>
            <a:spLocks noGrp="1"/>
          </p:cNvSpPr>
          <p:nvPr>
            <p:ph type="ctrTitle"/>
          </p:nvPr>
        </p:nvSpPr>
        <p:spPr>
          <a:xfrm>
            <a:off x="1524000" y="1673188"/>
            <a:ext cx="9144000" cy="2490977"/>
          </a:xfrm>
        </p:spPr>
        <p:txBody>
          <a:bodyPr>
            <a:normAutofit/>
          </a:bodyPr>
          <a:lstStyle/>
          <a:p>
            <a:r>
              <a:rPr lang="en-US" sz="2400" b="1" dirty="0"/>
              <a:t>OTA API Implementation Case Study</a:t>
            </a:r>
            <a:br>
              <a:rPr lang="en-US" sz="2400" b="1" dirty="0"/>
            </a:br>
            <a:endParaRPr lang="en-US" sz="2400" b="1" dirty="0"/>
          </a:p>
        </p:txBody>
      </p:sp>
      <p:pic>
        <p:nvPicPr>
          <p:cNvPr id="8" name="Picture 7">
            <a:extLst>
              <a:ext uri="{FF2B5EF4-FFF2-40B4-BE49-F238E27FC236}">
                <a16:creationId xmlns:a16="http://schemas.microsoft.com/office/drawing/2014/main" xmlns="" id="{6411E790-7911-4FE4-A3B8-21EFC0DA92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445" y="5624102"/>
            <a:ext cx="3633216" cy="774192"/>
          </a:xfrm>
          <a:prstGeom prst="rect">
            <a:avLst/>
          </a:prstGeom>
        </p:spPr>
      </p:pic>
      <p:pic>
        <p:nvPicPr>
          <p:cNvPr id="7" name="Picture 6">
            <a:extLst>
              <a:ext uri="{FF2B5EF4-FFF2-40B4-BE49-F238E27FC236}">
                <a16:creationId xmlns:a16="http://schemas.microsoft.com/office/drawing/2014/main" xmlns="" id="{A2F3312E-C213-44B0-A3AD-6F19DC78DE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957"/>
            <a:ext cx="12192000" cy="1641231"/>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5626" y="4351624"/>
            <a:ext cx="2346960" cy="1335024"/>
          </a:xfrm>
          <a:prstGeom prst="rect">
            <a:avLst/>
          </a:prstGeom>
        </p:spPr>
      </p:pic>
      <p:sp>
        <p:nvSpPr>
          <p:cNvPr id="6" name="Rectangle 5"/>
          <p:cNvSpPr/>
          <p:nvPr/>
        </p:nvSpPr>
        <p:spPr>
          <a:xfrm>
            <a:off x="7894916" y="5686648"/>
            <a:ext cx="3668377" cy="369332"/>
          </a:xfrm>
          <a:prstGeom prst="rect">
            <a:avLst/>
          </a:prstGeom>
        </p:spPr>
        <p:txBody>
          <a:bodyPr wrap="none">
            <a:spAutoFit/>
          </a:bodyPr>
          <a:lstStyle/>
          <a:p>
            <a:r>
              <a:rPr lang="en-US" dirty="0"/>
              <a:t>THE ULTIMATE RESERVATION SYSTEM</a:t>
            </a:r>
          </a:p>
        </p:txBody>
      </p:sp>
    </p:spTree>
    <p:extLst>
      <p:ext uri="{BB962C8B-B14F-4D97-AF65-F5344CB8AC3E}">
        <p14:creationId xmlns:p14="http://schemas.microsoft.com/office/powerpoint/2010/main" val="180449141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9630" y="0"/>
            <a:ext cx="10515600" cy="1325563"/>
          </a:xfrm>
        </p:spPr>
        <p:txBody>
          <a:bodyPr/>
          <a:lstStyle/>
          <a:p>
            <a:pPr algn="ctr"/>
            <a:r>
              <a:rPr lang="en-US" dirty="0"/>
              <a:t>Seaware System Components</a:t>
            </a:r>
          </a:p>
        </p:txBody>
      </p:sp>
      <p:pic>
        <p:nvPicPr>
          <p:cNvPr id="3" name="Picture 2"/>
          <p:cNvPicPr>
            <a:picLocks noChangeAspect="1"/>
          </p:cNvPicPr>
          <p:nvPr/>
        </p:nvPicPr>
        <p:blipFill>
          <a:blip r:embed="rId2"/>
          <a:stretch>
            <a:fillRect/>
          </a:stretch>
        </p:blipFill>
        <p:spPr>
          <a:xfrm>
            <a:off x="1490799" y="1575706"/>
            <a:ext cx="9034598" cy="4485363"/>
          </a:xfrm>
          <a:prstGeom prst="rect">
            <a:avLst/>
          </a:prstGeom>
        </p:spPr>
      </p:pic>
    </p:spTree>
    <p:extLst>
      <p:ext uri="{BB962C8B-B14F-4D97-AF65-F5344CB8AC3E}">
        <p14:creationId xmlns:p14="http://schemas.microsoft.com/office/powerpoint/2010/main" val="197229976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E33C55CC-281A-48EB-A299-67CC391968C7}"/>
              </a:ext>
            </a:extLst>
          </p:cNvPr>
          <p:cNvSpPr>
            <a:spLocks noGrp="1"/>
          </p:cNvSpPr>
          <p:nvPr/>
        </p:nvSpPr>
        <p:spPr>
          <a:xfrm>
            <a:off x="1366405" y="251653"/>
            <a:ext cx="9459190" cy="732747"/>
          </a:xfrm>
          <a:prstGeom prst="rect">
            <a:avLst/>
          </a:prstGeom>
        </p:spPr>
        <p:txBody>
          <a:bodyPr vert="horz" lIns="91440" tIns="45720" rIns="91440" bIns="45720" rtlCol="0" anchor="ctr">
            <a:normAutofit/>
          </a:bodyPr>
          <a:lstStyle>
            <a:lvl1pPr marL="0" algn="l" defTabSz="914400" rtl="0" eaLnBrk="1" latinLnBrk="0" hangingPunct="1">
              <a:lnSpc>
                <a:spcPct val="85000"/>
              </a:lnSpc>
              <a:spcBef>
                <a:spcPct val="0"/>
              </a:spcBef>
              <a:buNone/>
              <a:defRPr lang="en-US" sz="2400" b="0" kern="1200" spc="0" baseline="0" dirty="0">
                <a:solidFill>
                  <a:srgbClr val="086AA5"/>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en-US" sz="4400" dirty="0" err="1">
                <a:solidFill>
                  <a:schemeClr val="tx1"/>
                </a:solidFill>
                <a:latin typeface="+mj-lt"/>
              </a:rPr>
              <a:t>SwOTA</a:t>
            </a:r>
            <a:r>
              <a:rPr lang="en-US" sz="4400" dirty="0">
                <a:solidFill>
                  <a:schemeClr val="tx1"/>
                </a:solidFill>
                <a:latin typeface="+mj-lt"/>
              </a:rPr>
              <a:t> Gateway Server</a:t>
            </a:r>
          </a:p>
        </p:txBody>
      </p:sp>
      <p:sp>
        <p:nvSpPr>
          <p:cNvPr id="4" name="Rectangle: Diagonal Corners Rounded 35"/>
          <p:cNvSpPr/>
          <p:nvPr/>
        </p:nvSpPr>
        <p:spPr>
          <a:xfrm>
            <a:off x="4375613" y="1551213"/>
            <a:ext cx="3163750" cy="749713"/>
          </a:xfrm>
          <a:prstGeom prst="round2DiagRect">
            <a:avLst/>
          </a:prstGeom>
          <a:solidFill>
            <a:srgbClr val="92D05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dirty="0"/>
              <a:t>Seaware</a:t>
            </a:r>
          </a:p>
          <a:p>
            <a:pPr algn="ctr"/>
            <a:r>
              <a:rPr lang="en-US" dirty="0" err="1"/>
              <a:t>Bizlogic</a:t>
            </a:r>
            <a:endParaRPr lang="en-US" dirty="0"/>
          </a:p>
        </p:txBody>
      </p:sp>
      <p:sp>
        <p:nvSpPr>
          <p:cNvPr id="5" name="Rectangle: Diagonal Corners Rounded 18"/>
          <p:cNvSpPr/>
          <p:nvPr/>
        </p:nvSpPr>
        <p:spPr>
          <a:xfrm>
            <a:off x="4342957" y="2992621"/>
            <a:ext cx="3163750" cy="749713"/>
          </a:xfrm>
          <a:prstGeom prst="round2DiagRect">
            <a:avLst/>
          </a:prstGeom>
          <a:solidFill>
            <a:srgbClr val="92D05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dirty="0"/>
              <a:t>OTA API Server</a:t>
            </a:r>
          </a:p>
          <a:p>
            <a:pPr algn="ctr"/>
            <a:r>
              <a:rPr lang="en-US" dirty="0"/>
              <a:t>(Tomcat)</a:t>
            </a:r>
          </a:p>
        </p:txBody>
      </p:sp>
      <p:sp>
        <p:nvSpPr>
          <p:cNvPr id="6" name="Rectangle: Rounded Corners 7"/>
          <p:cNvSpPr/>
          <p:nvPr/>
        </p:nvSpPr>
        <p:spPr>
          <a:xfrm>
            <a:off x="1559084" y="4465389"/>
            <a:ext cx="8741228" cy="1491603"/>
          </a:xfrm>
          <a:prstGeom prst="roundRect">
            <a:avLst>
              <a:gd name="adj" fmla="val 7973"/>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600" dirty="0"/>
          </a:p>
        </p:txBody>
      </p:sp>
      <p:pic>
        <p:nvPicPr>
          <p:cNvPr id="7" name="Picture 6"/>
          <p:cNvPicPr>
            <a:picLocks noChangeAspect="1"/>
          </p:cNvPicPr>
          <p:nvPr/>
        </p:nvPicPr>
        <p:blipFill>
          <a:blip r:embed="rId2"/>
          <a:stretch>
            <a:fillRect/>
          </a:stretch>
        </p:blipFill>
        <p:spPr>
          <a:xfrm>
            <a:off x="2071633" y="4878073"/>
            <a:ext cx="7709184" cy="788749"/>
          </a:xfrm>
          <a:prstGeom prst="rect">
            <a:avLst/>
          </a:prstGeom>
        </p:spPr>
      </p:pic>
      <p:sp>
        <p:nvSpPr>
          <p:cNvPr id="8" name="TextBox 8"/>
          <p:cNvSpPr txBox="1"/>
          <p:nvPr/>
        </p:nvSpPr>
        <p:spPr>
          <a:xfrm>
            <a:off x="2281043" y="5650339"/>
            <a:ext cx="453970" cy="261610"/>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dirty="0"/>
              <a:t>Web</a:t>
            </a:r>
          </a:p>
        </p:txBody>
      </p:sp>
      <p:sp>
        <p:nvSpPr>
          <p:cNvPr id="9" name="TextBox 23"/>
          <p:cNvSpPr txBox="1"/>
          <p:nvPr/>
        </p:nvSpPr>
        <p:spPr>
          <a:xfrm>
            <a:off x="3548261" y="5695382"/>
            <a:ext cx="587020" cy="261610"/>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dirty="0"/>
              <a:t>Mobile</a:t>
            </a:r>
          </a:p>
        </p:txBody>
      </p:sp>
      <p:sp>
        <p:nvSpPr>
          <p:cNvPr id="10" name="TextBox 24"/>
          <p:cNvSpPr txBox="1"/>
          <p:nvPr/>
        </p:nvSpPr>
        <p:spPr>
          <a:xfrm>
            <a:off x="4768888" y="5505075"/>
            <a:ext cx="907621" cy="430887"/>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100" dirty="0"/>
              <a:t>Travel </a:t>
            </a:r>
          </a:p>
          <a:p>
            <a:pPr algn="ctr"/>
            <a:r>
              <a:rPr lang="en-US" sz="1100" dirty="0"/>
              <a:t>Agent/Trade</a:t>
            </a:r>
          </a:p>
        </p:txBody>
      </p:sp>
      <p:sp>
        <p:nvSpPr>
          <p:cNvPr id="11" name="TextBox 25"/>
          <p:cNvSpPr txBox="1"/>
          <p:nvPr/>
        </p:nvSpPr>
        <p:spPr>
          <a:xfrm>
            <a:off x="6116292" y="5638133"/>
            <a:ext cx="837089" cy="261610"/>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dirty="0"/>
              <a:t>Self Service</a:t>
            </a:r>
          </a:p>
        </p:txBody>
      </p:sp>
      <p:sp>
        <p:nvSpPr>
          <p:cNvPr id="12" name="TextBox 26"/>
          <p:cNvSpPr txBox="1"/>
          <p:nvPr/>
        </p:nvSpPr>
        <p:spPr>
          <a:xfrm>
            <a:off x="7498839" y="5625260"/>
            <a:ext cx="809837" cy="261610"/>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dirty="0"/>
              <a:t>Call Center</a:t>
            </a:r>
          </a:p>
        </p:txBody>
      </p:sp>
      <p:sp>
        <p:nvSpPr>
          <p:cNvPr id="13" name="TextBox 27"/>
          <p:cNvSpPr txBox="1"/>
          <p:nvPr/>
        </p:nvSpPr>
        <p:spPr>
          <a:xfrm>
            <a:off x="8591644" y="5520813"/>
            <a:ext cx="1260280" cy="430887"/>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100" dirty="0"/>
              <a:t>Global Distribution</a:t>
            </a:r>
          </a:p>
          <a:p>
            <a:pPr algn="ctr"/>
            <a:r>
              <a:rPr lang="en-US" sz="1100" dirty="0"/>
              <a:t>System</a:t>
            </a:r>
          </a:p>
        </p:txBody>
      </p:sp>
      <p:sp>
        <p:nvSpPr>
          <p:cNvPr id="14" name="Arrow: Up-Down 9"/>
          <p:cNvSpPr/>
          <p:nvPr/>
        </p:nvSpPr>
        <p:spPr>
          <a:xfrm>
            <a:off x="5735292" y="2300182"/>
            <a:ext cx="381000" cy="703606"/>
          </a:xfrm>
          <a:prstGeom prst="upDownArrow">
            <a:avLst/>
          </a:prstGeom>
          <a:solidFill>
            <a:srgbClr val="FFC000"/>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5" name="TextBox 29"/>
          <p:cNvSpPr txBox="1"/>
          <p:nvPr/>
        </p:nvSpPr>
        <p:spPr>
          <a:xfrm>
            <a:off x="6071827" y="2563961"/>
            <a:ext cx="704039"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dirty="0"/>
              <a:t>XML API</a:t>
            </a:r>
          </a:p>
        </p:txBody>
      </p:sp>
      <p:sp>
        <p:nvSpPr>
          <p:cNvPr id="16" name="Arrow: Up-Down 30"/>
          <p:cNvSpPr/>
          <p:nvPr/>
        </p:nvSpPr>
        <p:spPr>
          <a:xfrm>
            <a:off x="5742496" y="3751354"/>
            <a:ext cx="381000" cy="709641"/>
          </a:xfrm>
          <a:prstGeom prst="upDownArrow">
            <a:avLst/>
          </a:prstGeom>
          <a:solidFill>
            <a:srgbClr val="FFC000"/>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7" name="TextBox 31"/>
          <p:cNvSpPr txBox="1"/>
          <p:nvPr/>
        </p:nvSpPr>
        <p:spPr>
          <a:xfrm>
            <a:off x="6096000" y="3928237"/>
            <a:ext cx="679866"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dirty="0"/>
              <a:t>OTA API</a:t>
            </a:r>
          </a:p>
        </p:txBody>
      </p:sp>
      <p:sp>
        <p:nvSpPr>
          <p:cNvPr id="18" name="Rectangle: Rounded Corners 17"/>
          <p:cNvSpPr/>
          <p:nvPr/>
        </p:nvSpPr>
        <p:spPr>
          <a:xfrm>
            <a:off x="1559084" y="4509502"/>
            <a:ext cx="8741228" cy="318932"/>
          </a:xfrm>
          <a:prstGeom prst="roundRect">
            <a:avLst>
              <a:gd name="adj" fmla="val 27276"/>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dirty="0">
                <a:solidFill>
                  <a:schemeClr val="bg1"/>
                </a:solidFill>
              </a:rPr>
              <a:t>Distribution Channels</a:t>
            </a:r>
          </a:p>
        </p:txBody>
      </p:sp>
    </p:spTree>
    <p:extLst>
      <p:ext uri="{BB962C8B-B14F-4D97-AF65-F5344CB8AC3E}">
        <p14:creationId xmlns:p14="http://schemas.microsoft.com/office/powerpoint/2010/main" val="270489739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914400" y="1582615"/>
            <a:ext cx="9963697" cy="4492354"/>
          </a:xfrm>
        </p:spPr>
        <p:txBody>
          <a:bodyPr>
            <a:normAutofit lnSpcReduction="10000"/>
          </a:bodyPr>
          <a:lstStyle/>
          <a:p>
            <a:pPr marL="457200" indent="-457200">
              <a:buFont typeface="Wingdings" panose="05000000000000000000" pitchFamily="2" charset="2"/>
              <a:buChar char="§"/>
            </a:pPr>
            <a:r>
              <a:rPr lang="en-US" sz="3200" dirty="0">
                <a:solidFill>
                  <a:srgbClr val="000000"/>
                </a:solidFill>
              </a:rPr>
              <a:t>Our OTA-based application programming interface (API) is provided for the purpose of integration with </a:t>
            </a:r>
            <a:r>
              <a:rPr lang="en-US" sz="3200" dirty="0">
                <a:solidFill>
                  <a:srgbClr val="000000"/>
                </a:solidFill>
                <a:hlinkClick r:id="rId2"/>
              </a:rPr>
              <a:t>Seaware</a:t>
            </a:r>
            <a:r>
              <a:rPr lang="en-US" sz="3200" dirty="0">
                <a:solidFill>
                  <a:srgbClr val="000000"/>
                </a:solidFill>
              </a:rPr>
              <a:t> system.</a:t>
            </a:r>
          </a:p>
          <a:p>
            <a:pPr marL="457200" indent="-457200">
              <a:buFont typeface="Wingdings" panose="05000000000000000000" pitchFamily="2" charset="2"/>
              <a:buChar char="§"/>
            </a:pPr>
            <a:endParaRPr lang="en-US" sz="3200" dirty="0">
              <a:solidFill>
                <a:srgbClr val="000000"/>
              </a:solidFill>
            </a:endParaRPr>
          </a:p>
          <a:p>
            <a:pPr marL="457200" indent="-457200">
              <a:buFont typeface="Wingdings" panose="05000000000000000000" pitchFamily="2" charset="2"/>
              <a:buChar char="§"/>
            </a:pPr>
            <a:r>
              <a:rPr lang="en-US" sz="3200" dirty="0" err="1">
                <a:solidFill>
                  <a:srgbClr val="000000"/>
                </a:solidFill>
              </a:rPr>
              <a:t>SwOTA</a:t>
            </a:r>
            <a:r>
              <a:rPr lang="en-US" sz="3200" dirty="0">
                <a:solidFill>
                  <a:srgbClr val="000000"/>
                </a:solidFill>
              </a:rPr>
              <a:t> is a web service (SOAP or REST) of OTA v1.0 spec implementation by Versonix </a:t>
            </a:r>
          </a:p>
          <a:p>
            <a:pPr marL="457200" indent="-457200">
              <a:buFont typeface="Wingdings" panose="05000000000000000000" pitchFamily="2" charset="2"/>
              <a:buChar char="§"/>
            </a:pPr>
            <a:endParaRPr lang="en-US" sz="3200" dirty="0">
              <a:solidFill>
                <a:srgbClr val="000000"/>
              </a:solidFill>
            </a:endParaRPr>
          </a:p>
          <a:p>
            <a:pPr marL="457200" indent="-457200">
              <a:buFont typeface="Wingdings" panose="05000000000000000000" pitchFamily="2" charset="2"/>
              <a:buChar char="§"/>
            </a:pPr>
            <a:r>
              <a:rPr lang="en-US" sz="3200" dirty="0">
                <a:solidFill>
                  <a:srgbClr val="000000"/>
                </a:solidFill>
              </a:rPr>
              <a:t>Our latest Versonix OTA specification and </a:t>
            </a:r>
            <a:r>
              <a:rPr lang="en-US" sz="3200" dirty="0" err="1">
                <a:solidFill>
                  <a:srgbClr val="000000"/>
                </a:solidFill>
              </a:rPr>
              <a:t>SwOTA</a:t>
            </a:r>
            <a:r>
              <a:rPr lang="en-US" sz="3200" dirty="0">
                <a:solidFill>
                  <a:srgbClr val="000000"/>
                </a:solidFill>
              </a:rPr>
              <a:t> implementation is version 1.</a:t>
            </a:r>
            <a:r>
              <a:rPr lang="ru-RU" sz="3200" dirty="0">
                <a:solidFill>
                  <a:srgbClr val="000000"/>
                </a:solidFill>
              </a:rPr>
              <a:t>20</a:t>
            </a:r>
            <a:endParaRPr lang="en-US" sz="3200" dirty="0">
              <a:solidFill>
                <a:srgbClr val="000000"/>
              </a:solidFill>
            </a:endParaRPr>
          </a:p>
        </p:txBody>
      </p:sp>
      <p:sp>
        <p:nvSpPr>
          <p:cNvPr id="2" name="Title 1"/>
          <p:cNvSpPr>
            <a:spLocks noGrp="1"/>
          </p:cNvSpPr>
          <p:nvPr>
            <p:ph type="title"/>
          </p:nvPr>
        </p:nvSpPr>
        <p:spPr>
          <a:xfrm>
            <a:off x="914400" y="262256"/>
            <a:ext cx="10439400" cy="875844"/>
          </a:xfrm>
        </p:spPr>
        <p:txBody>
          <a:bodyPr/>
          <a:lstStyle/>
          <a:p>
            <a:pPr algn="ctr"/>
            <a:r>
              <a:rPr lang="en-US" dirty="0"/>
              <a:t>OTA API Implementation</a:t>
            </a:r>
          </a:p>
        </p:txBody>
      </p:sp>
    </p:spTree>
    <p:extLst>
      <p:ext uri="{BB962C8B-B14F-4D97-AF65-F5344CB8AC3E}">
        <p14:creationId xmlns:p14="http://schemas.microsoft.com/office/powerpoint/2010/main" val="2931283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938138" y="1785717"/>
            <a:ext cx="10404232" cy="4585555"/>
          </a:xfrm>
        </p:spPr>
        <p:txBody>
          <a:bodyPr>
            <a:noAutofit/>
          </a:bodyPr>
          <a:lstStyle/>
          <a:p>
            <a:pPr marL="342900" indent="-342900">
              <a:buFont typeface="Wingdings" panose="05000000000000000000" pitchFamily="2" charset="2"/>
              <a:buChar char="§"/>
            </a:pPr>
            <a:r>
              <a:rPr lang="en-US" sz="2400" b="1" dirty="0">
                <a:ea typeface="Calibri" panose="020F0502020204030204" pitchFamily="34" charset="0"/>
              </a:rPr>
              <a:t>Availability search</a:t>
            </a:r>
            <a:r>
              <a:rPr lang="en-US" sz="2400" dirty="0">
                <a:ea typeface="Calibri" panose="020F0502020204030204" pitchFamily="34" charset="0"/>
              </a:rPr>
              <a:t> of sail/fare/then category/cabin</a:t>
            </a:r>
          </a:p>
          <a:p>
            <a:pPr marL="342900" indent="-342900">
              <a:buFont typeface="Wingdings" panose="05000000000000000000" pitchFamily="2" charset="2"/>
              <a:buChar char="§"/>
            </a:pPr>
            <a:r>
              <a:rPr lang="en-US" sz="2400" b="1" dirty="0">
                <a:ea typeface="Calibri" panose="020F0502020204030204" pitchFamily="34" charset="0"/>
              </a:rPr>
              <a:t>Optional search</a:t>
            </a:r>
            <a:r>
              <a:rPr lang="en-US" sz="2400" dirty="0">
                <a:ea typeface="Calibri" panose="020F0502020204030204" pitchFamily="34" charset="0"/>
              </a:rPr>
              <a:t> for available land packages/hotels/</a:t>
            </a:r>
            <a:r>
              <a:rPr lang="en-US" sz="2400" dirty="0" err="1">
                <a:ea typeface="Calibri" panose="020F0502020204030204" pitchFamily="34" charset="0"/>
              </a:rPr>
              <a:t>dinings</a:t>
            </a:r>
            <a:r>
              <a:rPr lang="en-US" sz="2400" dirty="0">
                <a:ea typeface="Calibri" panose="020F0502020204030204" pitchFamily="34" charset="0"/>
              </a:rPr>
              <a:t>/</a:t>
            </a:r>
            <a:r>
              <a:rPr lang="en-US" sz="2400" dirty="0" err="1">
                <a:ea typeface="Calibri" panose="020F0502020204030204" pitchFamily="34" charset="0"/>
              </a:rPr>
              <a:t>addons</a:t>
            </a:r>
            <a:endParaRPr lang="en-US" sz="2400" dirty="0">
              <a:ea typeface="Calibri" panose="020F0502020204030204" pitchFamily="34" charset="0"/>
            </a:endParaRPr>
          </a:p>
          <a:p>
            <a:pPr marL="342900" indent="-342900">
              <a:buFont typeface="Wingdings" panose="05000000000000000000" pitchFamily="2" charset="2"/>
              <a:buChar char="§"/>
            </a:pPr>
            <a:r>
              <a:rPr lang="en-US" sz="2400" b="1" dirty="0">
                <a:ea typeface="Calibri" panose="020F0502020204030204" pitchFamily="34" charset="0"/>
              </a:rPr>
              <a:t>Make a booking </a:t>
            </a:r>
            <a:r>
              <a:rPr lang="en-US" sz="2400" dirty="0">
                <a:ea typeface="Calibri" panose="020F0502020204030204" pitchFamily="34" charset="0"/>
              </a:rPr>
              <a:t>with guest/client data and above found cruise stuff</a:t>
            </a:r>
          </a:p>
          <a:p>
            <a:pPr marL="342900" indent="-342900">
              <a:buFont typeface="Wingdings" panose="05000000000000000000" pitchFamily="2" charset="2"/>
              <a:buChar char="§"/>
            </a:pPr>
            <a:r>
              <a:rPr lang="en-US" sz="2400" b="1" dirty="0">
                <a:ea typeface="Calibri" panose="020F0502020204030204" pitchFamily="34" charset="0"/>
              </a:rPr>
              <a:t>Retrieve booking</a:t>
            </a:r>
            <a:r>
              <a:rPr lang="en-US" sz="2400" dirty="0">
                <a:ea typeface="Calibri" panose="020F0502020204030204" pitchFamily="34" charset="0"/>
              </a:rPr>
              <a:t> </a:t>
            </a:r>
          </a:p>
          <a:p>
            <a:pPr marL="342900" indent="-342900">
              <a:buFont typeface="Wingdings" panose="05000000000000000000" pitchFamily="2" charset="2"/>
              <a:buChar char="§"/>
            </a:pPr>
            <a:r>
              <a:rPr lang="en-US" sz="2400" b="1" dirty="0">
                <a:ea typeface="Calibri" panose="020F0502020204030204" pitchFamily="34" charset="0"/>
              </a:rPr>
              <a:t>Cancel booking </a:t>
            </a:r>
            <a:r>
              <a:rPr lang="en-US" sz="2400" dirty="0">
                <a:ea typeface="Calibri" panose="020F0502020204030204" pitchFamily="34" charset="0"/>
              </a:rPr>
              <a:t>(with option to view charges before cancelling)</a:t>
            </a:r>
          </a:p>
          <a:p>
            <a:pPr marL="342900" indent="-342900">
              <a:buFont typeface="Wingdings" panose="05000000000000000000" pitchFamily="2" charset="2"/>
              <a:buChar char="§"/>
            </a:pPr>
            <a:r>
              <a:rPr lang="en-US" sz="2400" b="1" dirty="0"/>
              <a:t>Update booking </a:t>
            </a:r>
            <a:r>
              <a:rPr lang="en-US" sz="2400" dirty="0"/>
              <a:t>( using existing res id)</a:t>
            </a:r>
            <a:r>
              <a:rPr lang="en-US" sz="2400" dirty="0">
                <a:ea typeface="Calibri" panose="020F0502020204030204" pitchFamily="34" charset="0"/>
              </a:rPr>
              <a:t> </a:t>
            </a:r>
          </a:p>
          <a:p>
            <a:pPr marL="342900" indent="-342900">
              <a:buFont typeface="Wingdings" panose="05000000000000000000" pitchFamily="2" charset="2"/>
              <a:buChar char="§"/>
            </a:pPr>
            <a:r>
              <a:rPr lang="en-US" sz="2400" b="1" dirty="0">
                <a:ea typeface="Calibri" panose="020F0502020204030204" pitchFamily="34" charset="0"/>
              </a:rPr>
              <a:t>Profile messages</a:t>
            </a:r>
            <a:r>
              <a:rPr lang="en-US" sz="2400" dirty="0">
                <a:ea typeface="Calibri" panose="020F0502020204030204" pitchFamily="34" charset="0"/>
              </a:rPr>
              <a:t> to manipulate client and agent profiles.</a:t>
            </a:r>
          </a:p>
          <a:p>
            <a:pPr marL="342900" indent="-342900">
              <a:buFont typeface="Wingdings" panose="05000000000000000000" pitchFamily="2" charset="2"/>
              <a:buChar char="§"/>
            </a:pPr>
            <a:r>
              <a:rPr lang="en-US" sz="2400" b="1" dirty="0">
                <a:ea typeface="Calibri" panose="020F0502020204030204" pitchFamily="34" charset="0"/>
              </a:rPr>
              <a:t>Notification</a:t>
            </a:r>
            <a:r>
              <a:rPr lang="en-US" sz="2400" dirty="0">
                <a:ea typeface="Calibri" panose="020F0502020204030204" pitchFamily="34" charset="0"/>
              </a:rPr>
              <a:t> (reverse access) sent to subscribers when booking is modified in the system</a:t>
            </a:r>
            <a:endParaRPr lang="en-US" sz="2400" dirty="0"/>
          </a:p>
        </p:txBody>
      </p:sp>
      <p:sp>
        <p:nvSpPr>
          <p:cNvPr id="2" name="Title 1"/>
          <p:cNvSpPr>
            <a:spLocks noGrp="1"/>
          </p:cNvSpPr>
          <p:nvPr>
            <p:ph type="title"/>
          </p:nvPr>
        </p:nvSpPr>
        <p:spPr>
          <a:xfrm>
            <a:off x="949568" y="365126"/>
            <a:ext cx="10404231" cy="689952"/>
          </a:xfrm>
        </p:spPr>
        <p:txBody>
          <a:bodyPr>
            <a:normAutofit fontScale="90000"/>
          </a:bodyPr>
          <a:lstStyle/>
          <a:p>
            <a:pPr algn="ctr"/>
            <a:r>
              <a:rPr lang="en-US" dirty="0"/>
              <a:t>Areas Covered by  </a:t>
            </a:r>
            <a:r>
              <a:rPr lang="en-US" dirty="0" err="1"/>
              <a:t>SwOTA</a:t>
            </a:r>
            <a:r>
              <a:rPr lang="en-US" dirty="0"/>
              <a:t> API </a:t>
            </a:r>
            <a:r>
              <a:rPr lang="en-US" dirty="0" smtClean="0"/>
              <a:t>Implementation</a:t>
            </a:r>
            <a:endParaRPr lang="en-US" dirty="0"/>
          </a:p>
        </p:txBody>
      </p:sp>
    </p:spTree>
    <p:extLst>
      <p:ext uri="{BB962C8B-B14F-4D97-AF65-F5344CB8AC3E}">
        <p14:creationId xmlns:p14="http://schemas.microsoft.com/office/powerpoint/2010/main" val="1762598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4332" y="122465"/>
            <a:ext cx="10515600" cy="1224642"/>
          </a:xfrm>
        </p:spPr>
        <p:txBody>
          <a:bodyPr/>
          <a:lstStyle/>
          <a:p>
            <a:pPr algn="ctr"/>
            <a:r>
              <a:rPr lang="en-US" dirty="0" err="1"/>
              <a:t>SwOTA</a:t>
            </a:r>
            <a:r>
              <a:rPr lang="en-US" dirty="0"/>
              <a:t> Online </a:t>
            </a:r>
            <a:r>
              <a:rPr lang="en-US" dirty="0" smtClean="0"/>
              <a:t>Documentation</a:t>
            </a:r>
            <a:endParaRPr lang="en-US" dirty="0"/>
          </a:p>
        </p:txBody>
      </p:sp>
      <p:pic>
        <p:nvPicPr>
          <p:cNvPr id="3" name="Picture 2"/>
          <p:cNvPicPr>
            <a:picLocks noChangeAspect="1"/>
          </p:cNvPicPr>
          <p:nvPr/>
        </p:nvPicPr>
        <p:blipFill>
          <a:blip r:embed="rId2"/>
          <a:stretch>
            <a:fillRect/>
          </a:stretch>
        </p:blipFill>
        <p:spPr>
          <a:xfrm>
            <a:off x="1354014" y="1524208"/>
            <a:ext cx="8532935" cy="4558186"/>
          </a:xfrm>
          <a:prstGeom prst="rect">
            <a:avLst/>
          </a:prstGeom>
        </p:spPr>
      </p:pic>
    </p:spTree>
    <p:extLst>
      <p:ext uri="{BB962C8B-B14F-4D97-AF65-F5344CB8AC3E}">
        <p14:creationId xmlns:p14="http://schemas.microsoft.com/office/powerpoint/2010/main" val="1717206691"/>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983483" y="1714500"/>
            <a:ext cx="10272347" cy="4237263"/>
          </a:xfrm>
        </p:spPr>
        <p:txBody>
          <a:bodyPr>
            <a:normAutofit fontScale="55000" lnSpcReduction="20000"/>
          </a:bodyPr>
          <a:lstStyle/>
          <a:p>
            <a:pPr marL="457200" indent="-457200">
              <a:buFont typeface="Wingdings" panose="05000000000000000000" pitchFamily="2" charset="2"/>
              <a:buChar char="§"/>
            </a:pPr>
            <a:r>
              <a:rPr lang="en-US" sz="3400" dirty="0"/>
              <a:t>On-line documentation is available at </a:t>
            </a:r>
            <a:r>
              <a:rPr lang="en-US" sz="3400" dirty="0">
                <a:hlinkClick r:id="rId2"/>
              </a:rPr>
              <a:t>http://ota.versonix.com:18280</a:t>
            </a:r>
            <a:endParaRPr lang="en-US" sz="3400" dirty="0"/>
          </a:p>
          <a:p>
            <a:pPr marL="457200" indent="-457200">
              <a:buFont typeface="Wingdings" panose="05000000000000000000" pitchFamily="2" charset="2"/>
              <a:buChar char="§"/>
            </a:pPr>
            <a:endParaRPr lang="en-US" sz="3400" dirty="0"/>
          </a:p>
          <a:p>
            <a:pPr marL="457200" indent="-457200">
              <a:buFont typeface="Wingdings" panose="05000000000000000000" pitchFamily="2" charset="2"/>
              <a:buChar char="§"/>
            </a:pPr>
            <a:r>
              <a:rPr lang="en-US" sz="3400" dirty="0"/>
              <a:t>Some additional functionality  needed by our business practice is not covered by OTA spec. </a:t>
            </a:r>
          </a:p>
          <a:p>
            <a:pPr marL="457200" indent="-457200">
              <a:buFont typeface="Wingdings" panose="05000000000000000000" pitchFamily="2" charset="2"/>
              <a:buChar char="§"/>
            </a:pPr>
            <a:endParaRPr lang="en-US" sz="3400" dirty="0"/>
          </a:p>
          <a:p>
            <a:pPr marL="457200" indent="-457200">
              <a:buFont typeface="Wingdings" panose="05000000000000000000" pitchFamily="2" charset="2"/>
              <a:buChar char="§"/>
            </a:pPr>
            <a:r>
              <a:rPr lang="en-US" sz="3400" dirty="0"/>
              <a:t>Versonix implemented additional functionality via extensions or new messages in the OTA suggested format </a:t>
            </a:r>
          </a:p>
          <a:p>
            <a:pPr marL="457200" indent="-457200">
              <a:buFont typeface="Wingdings" panose="05000000000000000000" pitchFamily="2" charset="2"/>
              <a:buChar char="§"/>
            </a:pPr>
            <a:endParaRPr lang="en-US" sz="3400" dirty="0"/>
          </a:p>
          <a:p>
            <a:pPr marL="457200" indent="-457200">
              <a:buFont typeface="Wingdings" panose="05000000000000000000" pitchFamily="2" charset="2"/>
              <a:buChar char="§"/>
            </a:pPr>
            <a:r>
              <a:rPr lang="en-US" sz="3400" dirty="0"/>
              <a:t>Versonix specific functionality can be turned on or off for a specific implementation</a:t>
            </a:r>
          </a:p>
          <a:p>
            <a:pPr marL="457200" indent="-457200">
              <a:buFont typeface="Wingdings" panose="05000000000000000000" pitchFamily="2" charset="2"/>
              <a:buChar char="§"/>
            </a:pPr>
            <a:endParaRPr lang="en-US" sz="3400" dirty="0"/>
          </a:p>
          <a:p>
            <a:pPr marL="457200" indent="-457200">
              <a:buFont typeface="Wingdings" panose="05000000000000000000" pitchFamily="2" charset="2"/>
              <a:buChar char="§"/>
            </a:pPr>
            <a:r>
              <a:rPr lang="en-US" sz="3400" dirty="0"/>
              <a:t>We submit proposed changes to OTA</a:t>
            </a:r>
          </a:p>
          <a:p>
            <a:pPr marL="0" indent="0">
              <a:buNone/>
            </a:pPr>
            <a:endParaRPr lang="en-US" sz="3400" dirty="0"/>
          </a:p>
          <a:p>
            <a:pPr marL="457200" indent="-457200">
              <a:buFont typeface="Wingdings" panose="05000000000000000000" pitchFamily="2" charset="2"/>
              <a:buChar char="§"/>
            </a:pPr>
            <a:r>
              <a:rPr lang="en-US" sz="3400" dirty="0"/>
              <a:t>Example:  </a:t>
            </a:r>
            <a:r>
              <a:rPr lang="en-US" sz="3400" dirty="0" err="1"/>
              <a:t>OTA_CruiseFacilityAvailRQ</a:t>
            </a:r>
            <a:r>
              <a:rPr lang="en-US" sz="3400" dirty="0"/>
              <a:t>/RS and </a:t>
            </a:r>
            <a:r>
              <a:rPr lang="en-US" sz="3400" dirty="0" err="1"/>
              <a:t>SelectedFacilities</a:t>
            </a:r>
            <a:r>
              <a:rPr lang="en-US" sz="3400" dirty="0"/>
              <a:t> node in </a:t>
            </a:r>
            <a:r>
              <a:rPr lang="en-US" sz="3400" dirty="0" err="1"/>
              <a:t>BookR</a:t>
            </a:r>
            <a:r>
              <a:rPr lang="en-US" sz="3400" dirty="0"/>
              <a:t>(</a:t>
            </a:r>
            <a:r>
              <a:rPr lang="en-US" sz="3400" dirty="0" err="1"/>
              <a:t>exampleQ</a:t>
            </a:r>
            <a:r>
              <a:rPr lang="en-US" sz="3400" dirty="0"/>
              <a:t> and </a:t>
            </a:r>
            <a:r>
              <a:rPr lang="en-US" sz="3400" dirty="0" err="1"/>
              <a:t>ResRetireveRS</a:t>
            </a:r>
            <a:r>
              <a:rPr lang="en-US" sz="3400" dirty="0"/>
              <a:t>).</a:t>
            </a:r>
          </a:p>
          <a:p>
            <a:endParaRPr lang="en-US" dirty="0"/>
          </a:p>
        </p:txBody>
      </p:sp>
      <p:sp>
        <p:nvSpPr>
          <p:cNvPr id="2" name="Title 1"/>
          <p:cNvSpPr>
            <a:spLocks noGrp="1"/>
          </p:cNvSpPr>
          <p:nvPr>
            <p:ph type="title"/>
          </p:nvPr>
        </p:nvSpPr>
        <p:spPr>
          <a:xfrm>
            <a:off x="1081454" y="365126"/>
            <a:ext cx="10272346" cy="751498"/>
          </a:xfrm>
        </p:spPr>
        <p:txBody>
          <a:bodyPr/>
          <a:lstStyle/>
          <a:p>
            <a:pPr algn="ctr"/>
            <a:r>
              <a:rPr lang="en-US" dirty="0"/>
              <a:t>Notes on </a:t>
            </a:r>
            <a:r>
              <a:rPr lang="en-US" dirty="0" err="1"/>
              <a:t>SwOTA</a:t>
            </a:r>
            <a:r>
              <a:rPr lang="en-US" dirty="0"/>
              <a:t> API implementation</a:t>
            </a:r>
          </a:p>
        </p:txBody>
      </p:sp>
    </p:spTree>
    <p:extLst>
      <p:ext uri="{BB962C8B-B14F-4D97-AF65-F5344CB8AC3E}">
        <p14:creationId xmlns:p14="http://schemas.microsoft.com/office/powerpoint/2010/main" val="1261011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LIDENAME" val="v_217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1505</TotalTime>
  <Words>5813</Words>
  <Application>Microsoft Office PowerPoint</Application>
  <PresentationFormat>Custom</PresentationFormat>
  <Paragraphs>1034</Paragraphs>
  <Slides>112</Slides>
  <Notes>13</Notes>
  <HiddenSlides>0</HiddenSlides>
  <MMClips>6</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112</vt:i4>
      </vt:variant>
    </vt:vector>
  </HeadingPairs>
  <TitlesOfParts>
    <vt:vector size="114" baseType="lpstr">
      <vt:lpstr>Office Theme</vt:lpstr>
      <vt:lpstr>Image</vt:lpstr>
      <vt:lpstr>PowerPoint Presentation</vt:lpstr>
      <vt:lpstr>Introduction  to  OpenTravel</vt:lpstr>
      <vt:lpstr>OpenTravel Code of Conduct</vt:lpstr>
      <vt:lpstr>Agenda</vt:lpstr>
      <vt:lpstr>Who is OpenTravel</vt:lpstr>
      <vt:lpstr>OpenTravel is…</vt:lpstr>
      <vt:lpstr>OpenTravel Vision</vt:lpstr>
      <vt:lpstr>Travel Segments and Functions Served</vt:lpstr>
      <vt:lpstr>Benefits of Membership</vt:lpstr>
      <vt:lpstr>OpenTravel Organizational Structure</vt:lpstr>
      <vt:lpstr>OpenTravel Governing Structure</vt:lpstr>
      <vt:lpstr>OpenTravel Body of Work</vt:lpstr>
      <vt:lpstr>OpenTravel Specifications</vt:lpstr>
      <vt:lpstr>1.0 Message Suite</vt:lpstr>
      <vt:lpstr>2.0 Object Suite</vt:lpstr>
      <vt:lpstr>2.0 Object Model</vt:lpstr>
      <vt:lpstr>2.0 Tooling = OTM-DE</vt:lpstr>
      <vt:lpstr>OpenTravel Enhancement and Release Process</vt:lpstr>
      <vt:lpstr>OpenTravel Workgroups</vt:lpstr>
      <vt:lpstr>OpenTravel Project Teams</vt:lpstr>
      <vt:lpstr>Project Team Proposals</vt:lpstr>
      <vt:lpstr>Specification Comments</vt:lpstr>
      <vt:lpstr>OpenTravel Resources</vt:lpstr>
      <vt:lpstr>OpenTravel Forum</vt:lpstr>
      <vt:lpstr>OpenTravel Website</vt:lpstr>
      <vt:lpstr>OpenTravel Developers Network (ODN)</vt:lpstr>
      <vt:lpstr>Getting Involved</vt:lpstr>
      <vt:lpstr>How can members participate?</vt:lpstr>
      <vt:lpstr>PowerPoint Presentation</vt:lpstr>
      <vt:lpstr>Opening Remarks</vt:lpstr>
      <vt:lpstr>PowerPoint Presentation</vt:lpstr>
      <vt:lpstr>PowerPoint Presentation</vt:lpstr>
      <vt:lpstr>PowerPoint Presentation</vt:lpstr>
      <vt:lpstr>Thank You Organizing Committee</vt:lpstr>
      <vt:lpstr>PowerPoint Presentation</vt:lpstr>
      <vt:lpstr>Opening Session: Travel Distribution and the  Digital Consumer Experience in a Connected World</vt:lpstr>
      <vt:lpstr>Networking Break</vt:lpstr>
      <vt:lpstr>Evolving Distribution Standards and the Travel Industry Panel:  Blockchain, Identity, Payment, Machine Learning</vt:lpstr>
      <vt:lpstr>Problem Statement</vt:lpstr>
      <vt:lpstr>Topics</vt:lpstr>
      <vt:lpstr>Networking Luncheon</vt:lpstr>
      <vt:lpstr>Putting OpenTravel to Work for You: Best Practices for Customer Experience, Revenue Generation and Efficiency Part 1</vt:lpstr>
      <vt:lpstr>Travelport Case Study</vt:lpstr>
      <vt:lpstr>What is OTA 2.0?</vt:lpstr>
      <vt:lpstr>OTM-DE (Design Environment)</vt:lpstr>
      <vt:lpstr>Open Distribution Architecture</vt:lpstr>
      <vt:lpstr>Open Distribution Technologies</vt:lpstr>
      <vt:lpstr>Open Distribution Methodology Benefits</vt:lpstr>
      <vt:lpstr>Development Velocity of Project “ResMan”</vt:lpstr>
      <vt:lpstr>Story Lifecycle</vt:lpstr>
      <vt:lpstr>Summary</vt:lpstr>
      <vt:lpstr>PowerPoint Presentation</vt:lpstr>
      <vt:lpstr>About the MASAI Project</vt:lpstr>
      <vt:lpstr>Traveller Approach </vt:lpstr>
      <vt:lpstr>The Challange MASAI wants to solve</vt:lpstr>
      <vt:lpstr>Political Policies and Traveller Force a new  Positioning, appropriate Specifications and Tools</vt:lpstr>
      <vt:lpstr>Challenge</vt:lpstr>
      <vt:lpstr>What are the MASAI Deliverables</vt:lpstr>
      <vt:lpstr>Concierge Module &amp; Artificial Intelligence</vt:lpstr>
      <vt:lpstr>MASAI: in the Mobility &amp; Tourism Ecosystem </vt:lpstr>
      <vt:lpstr>MASAI Mobility Community | Portal &amp; Tools</vt:lpstr>
      <vt:lpstr>PowerPoint Presentation</vt:lpstr>
      <vt:lpstr>PowerPoint Presentation</vt:lpstr>
      <vt:lpstr>PowerPoint Presentation</vt:lpstr>
      <vt:lpstr>PowerPoint Presentation</vt:lpstr>
      <vt:lpstr>PowerPoint Presentation</vt:lpstr>
      <vt:lpstr>Stakeholders in Portugal</vt:lpstr>
      <vt:lpstr>Challenge 1 | Direct | Mobi Cascais, Grayline Tours City Mobility APP + Bike Sharing + Buses + Parking + Tours + Trains + Transfers + Marketplaces…</vt:lpstr>
      <vt:lpstr>Challenge 2 | @SOL | assistant for Cruises Tourists</vt:lpstr>
      <vt:lpstr>Challenge 3 | Direct | Rede de Expressos Long Distance Bus + Last/First Mile + Hotel + Restaurants + Other Channels</vt:lpstr>
      <vt:lpstr>Example | Mobi.Cascais APP | Local Bus/Stop Info + Tickets</vt:lpstr>
      <vt:lpstr>PowerPoint Presentation</vt:lpstr>
      <vt:lpstr>PowerPoint Presentation</vt:lpstr>
      <vt:lpstr>PowerPoint Presentation</vt:lpstr>
      <vt:lpstr>PowerPoint Presentation</vt:lpstr>
      <vt:lpstr>2.0 Projects on the Horizon</vt:lpstr>
      <vt:lpstr>PowerPoint Presentation</vt:lpstr>
      <vt:lpstr>Networking Break</vt:lpstr>
      <vt:lpstr>Putting OpenTravel to Work for You: Best Practices for Customer Experience, Revenue Generation and Efficiency Part 2</vt:lpstr>
      <vt:lpstr>Use of the OpenTravel Specification  in a World of Mobility  Buddy Altus Avis Budget Group VP Innovation, Customer &amp; Partner E-commerce</vt:lpstr>
      <vt:lpstr>Agenda</vt:lpstr>
      <vt:lpstr>Avis Budget Group – Global Leader in Mobility</vt:lpstr>
      <vt:lpstr>Global Footprint</vt:lpstr>
      <vt:lpstr>PowerPoint Presentation</vt:lpstr>
      <vt:lpstr>ABG’s use of the OTA specification </vt:lpstr>
      <vt:lpstr>OUR APPROACH</vt:lpstr>
      <vt:lpstr>ABG a Mobility Company - Not your Father’s Rental Car Company </vt:lpstr>
      <vt:lpstr>Avis Innovation Making Pick Up &amp; Selection Seamless</vt:lpstr>
      <vt:lpstr>PowerPoint Presentation</vt:lpstr>
      <vt:lpstr>Mobility &amp; OpenTravel what’s the connection?</vt:lpstr>
      <vt:lpstr>JOIN US!</vt:lpstr>
      <vt:lpstr>Thank you</vt:lpstr>
      <vt:lpstr>OTA API Implementation Case Study </vt:lpstr>
      <vt:lpstr>Seaware System Components</vt:lpstr>
      <vt:lpstr>PowerPoint Presentation</vt:lpstr>
      <vt:lpstr>OTA API Implementation</vt:lpstr>
      <vt:lpstr>Areas Covered by  SwOTA API Implementation</vt:lpstr>
      <vt:lpstr>SwOTA Online Documentation</vt:lpstr>
      <vt:lpstr>Notes on SwOTA API implementation</vt:lpstr>
      <vt:lpstr>Notes on SwOTA API authentication implementation</vt:lpstr>
      <vt:lpstr>Current Clients using SwOTA</vt:lpstr>
      <vt:lpstr>SwOTA  usage case example </vt:lpstr>
      <vt:lpstr>Open Travel for Die Hard Golfers</vt:lpstr>
      <vt:lpstr>Who are we?</vt:lpstr>
      <vt:lpstr>PowerPoint Presentation</vt:lpstr>
      <vt:lpstr>2014 to today – Change Management</vt:lpstr>
      <vt:lpstr>Three steps forward and two back</vt:lpstr>
      <vt:lpstr>Rapid Growth and trouble shooting</vt:lpstr>
      <vt:lpstr>PowerPoint Presentation</vt:lpstr>
      <vt:lpstr>Open Travel for Die Hard Golfers</vt:lpstr>
      <vt:lpstr>Networking Reception</vt:lpstr>
      <vt:lpstr>Enjoy Amsterdam – Have a Great Evening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Lucinda Hart</dc:creator>
  <cp:lastModifiedBy>tpisa</cp:lastModifiedBy>
  <cp:revision>286</cp:revision>
  <dcterms:created xsi:type="dcterms:W3CDTF">2018-03-16T17:20:26Z</dcterms:created>
  <dcterms:modified xsi:type="dcterms:W3CDTF">2018-04-10T23:19:08Z</dcterms:modified>
</cp:coreProperties>
</file>